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23"/>
  </p:notesMasterIdLst>
  <p:handoutMasterIdLst>
    <p:handoutMasterId r:id="rId24"/>
  </p:handoutMasterIdLst>
  <p:sldIdLst>
    <p:sldId id="420" r:id="rId2"/>
    <p:sldId id="421" r:id="rId3"/>
    <p:sldId id="453" r:id="rId4"/>
    <p:sldId id="423" r:id="rId5"/>
    <p:sldId id="424" r:id="rId6"/>
    <p:sldId id="425" r:id="rId7"/>
    <p:sldId id="427" r:id="rId8"/>
    <p:sldId id="455" r:id="rId9"/>
    <p:sldId id="429" r:id="rId10"/>
    <p:sldId id="430" r:id="rId11"/>
    <p:sldId id="431" r:id="rId12"/>
    <p:sldId id="432" r:id="rId13"/>
    <p:sldId id="433" r:id="rId14"/>
    <p:sldId id="434" r:id="rId15"/>
    <p:sldId id="435" r:id="rId16"/>
    <p:sldId id="436" r:id="rId17"/>
    <p:sldId id="437" r:id="rId18"/>
    <p:sldId id="438" r:id="rId19"/>
    <p:sldId id="439" r:id="rId20"/>
    <p:sldId id="449" r:id="rId21"/>
    <p:sldId id="451" r:id="rId22"/>
  </p:sldIdLst>
  <p:sldSz cx="12192000" cy="6858000"/>
  <p:notesSz cx="6858000" cy="9144000"/>
  <p:embeddedFontLst>
    <p:embeddedFont>
      <p:font typeface="微软雅黑" panose="020B0503020204020204" pitchFamily="34" charset="-122"/>
      <p:regular r:id="rId25"/>
      <p:bold r:id="rId26"/>
    </p:embeddedFont>
    <p:embeddedFont>
      <p:font typeface="Calibri" panose="020F050202020403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62">
          <p15:clr>
            <a:srgbClr val="A4A3A4"/>
          </p15:clr>
        </p15:guide>
        <p15:guide id="2" orient="horz" pos="4015">
          <p15:clr>
            <a:srgbClr val="A4A3A4"/>
          </p15:clr>
        </p15:guide>
        <p15:guide id="3" pos="328">
          <p15:clr>
            <a:srgbClr val="A4A3A4"/>
          </p15:clr>
        </p15:guide>
        <p15:guide id="4" pos="7114">
          <p15:clr>
            <a:srgbClr val="A4A3A4"/>
          </p15:clr>
        </p15:guide>
        <p15:guide id="5" pos="174">
          <p15:clr>
            <a:srgbClr val="A4A3A4"/>
          </p15:clr>
        </p15:guide>
        <p15:guide id="6" pos="3900">
          <p15:clr>
            <a:srgbClr val="A4A3A4"/>
          </p15:clr>
        </p15:guide>
      </p15:sldGuideLst>
    </p:ext>
    <p:ext uri="{2D200454-40CA-4A62-9FC3-DE9A4176ACB9}">
      <p15:notesGuideLst xmlns:p15="http://schemas.microsoft.com/office/powerpoint/2012/main">
        <p15:guide id="1" orient="horz" pos="2850">
          <p15:clr>
            <a:srgbClr val="A4A3A4"/>
          </p15:clr>
        </p15:guide>
        <p15:guide id="2" pos="21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656"/>
    <a:srgbClr val="B5B5B5"/>
    <a:srgbClr val="DE1208"/>
    <a:srgbClr val="85898F"/>
    <a:srgbClr val="DADEE6"/>
    <a:srgbClr val="494545"/>
    <a:srgbClr val="5A6783"/>
    <a:srgbClr val="F15B67"/>
    <a:srgbClr val="A1A1A1"/>
    <a:srgbClr val="3D4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9828" autoAdjust="0"/>
  </p:normalViewPr>
  <p:slideViewPr>
    <p:cSldViewPr snapToGrid="0">
      <p:cViewPr varScale="1">
        <p:scale>
          <a:sx n="89" d="100"/>
          <a:sy n="89" d="100"/>
        </p:scale>
        <p:origin x="518" y="53"/>
      </p:cViewPr>
      <p:guideLst>
        <p:guide orient="horz" pos="1062"/>
        <p:guide orient="horz" pos="4015"/>
        <p:guide pos="328"/>
        <p:guide pos="7114"/>
        <p:guide pos="174"/>
        <p:guide pos="3900"/>
      </p:guideLst>
    </p:cSldViewPr>
  </p:slideViewPr>
  <p:outlineViewPr>
    <p:cViewPr>
      <p:scale>
        <a:sx n="33" d="100"/>
        <a:sy n="33" d="100"/>
      </p:scale>
      <p:origin x="0" y="1008"/>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83" d="100"/>
          <a:sy n="83" d="100"/>
        </p:scale>
        <p:origin x="-3192" y="-78"/>
      </p:cViewPr>
      <p:guideLst>
        <p:guide orient="horz" pos="2850"/>
        <p:guide pos="21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2020/2/21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2202604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6622AFC-370D-4D83-BC2C-E3B279A36771}" type="datetimeFigureOut">
              <a:rPr lang="zh-CN" altLang="en-US"/>
              <a:pPr>
                <a:defRPr/>
              </a:pPr>
              <a:t>2020/2/21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B37621B-8712-439F-AD62-D011FD133EC3}" type="slidenum">
              <a:rPr lang="zh-CN" altLang="en-US"/>
              <a:pPr>
                <a:defRPr/>
              </a:pPr>
              <a:t>‹#›</a:t>
            </a:fld>
            <a:endParaRPr lang="zh-CN" altLang="en-US"/>
          </a:p>
        </p:txBody>
      </p:sp>
    </p:spTree>
    <p:extLst>
      <p:ext uri="{BB962C8B-B14F-4D97-AF65-F5344CB8AC3E}">
        <p14:creationId xmlns:p14="http://schemas.microsoft.com/office/powerpoint/2010/main" val="45210496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681EDF9-887E-4317-82C6-85814C8A9540}" type="slidenum">
              <a:rPr lang="zh-CN" altLang="en-US" smtClean="0"/>
              <a:pPr/>
              <a:t>0</a:t>
            </a:fld>
            <a:endParaRPr lang="zh-CN" altLang="en-US"/>
          </a:p>
        </p:txBody>
      </p:sp>
    </p:spTree>
    <p:extLst>
      <p:ext uri="{BB962C8B-B14F-4D97-AF65-F5344CB8AC3E}">
        <p14:creationId xmlns:p14="http://schemas.microsoft.com/office/powerpoint/2010/main" val="242771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xfrm>
            <a:off x="381000" y="685800"/>
            <a:ext cx="6096000" cy="3429000"/>
          </a:xfrm>
        </p:spPr>
      </p:sp>
      <p:sp>
        <p:nvSpPr>
          <p:cNvPr id="64515" name="备注占位符 2"/>
          <p:cNvSpPr>
            <a:spLocks noGrp="1"/>
          </p:cNvSpPr>
          <p:nvPr>
            <p:ph type="body" idx="1"/>
          </p:nvPr>
        </p:nvSpPr>
        <p:spPr>
          <a:xfrm>
            <a:off x="79375" y="4343400"/>
            <a:ext cx="6653213" cy="274638"/>
          </a:xfrm>
          <a:noFill/>
        </p:spPr>
        <p:txBody>
          <a:bodyPr>
            <a:normAutofit fontScale="25000" lnSpcReduction="20000"/>
          </a:bodyPr>
          <a:lstStyle/>
          <a:p>
            <a:r>
              <a:rPr lang="zh-CN" altLang="en-US">
                <a:sym typeface="+mn-ea"/>
              </a:rPr>
              <a:t>最后我们来配置</a:t>
            </a:r>
            <a:r>
              <a:rPr lang="en-US" altLang="zh-CN">
                <a:sym typeface="+mn-ea"/>
              </a:rPr>
              <a:t>sqlhosts</a:t>
            </a:r>
            <a:r>
              <a:rPr lang="zh-CN" altLang="en-US">
                <a:sym typeface="+mn-ea"/>
              </a:rPr>
              <a:t>文件，同</a:t>
            </a:r>
            <a:r>
              <a:rPr lang="en-US" altLang="zh-CN">
                <a:sym typeface="+mn-ea"/>
              </a:rPr>
              <a:t>onconfig</a:t>
            </a:r>
            <a:r>
              <a:rPr lang="zh-CN" altLang="en-US">
                <a:sym typeface="+mn-ea"/>
              </a:rPr>
              <a:t>文件一样，安装完成之后也没有对应的配置文件</a:t>
            </a:r>
            <a:endParaRPr lang="zh-CN" altLang="en-US"/>
          </a:p>
          <a:p>
            <a:r>
              <a:rPr lang="zh-CN" altLang="en-US">
                <a:sym typeface="+mn-ea"/>
              </a:rPr>
              <a:t>同样在安装软件</a:t>
            </a:r>
            <a:r>
              <a:rPr lang="en-US" altLang="zh-CN">
                <a:sym typeface="+mn-ea"/>
              </a:rPr>
              <a:t>/etc</a:t>
            </a:r>
            <a:r>
              <a:rPr lang="zh-CN" altLang="en-US">
                <a:sym typeface="+mn-ea"/>
              </a:rPr>
              <a:t>目录下，有一个</a:t>
            </a:r>
            <a:r>
              <a:rPr lang="en-US" altLang="zh-CN">
                <a:sym typeface="+mn-ea"/>
              </a:rPr>
              <a:t>sqlhosts.std</a:t>
            </a:r>
            <a:r>
              <a:rPr lang="zh-CN" altLang="en-US">
                <a:sym typeface="+mn-ea"/>
              </a:rPr>
              <a:t>的模板文件，我们同样复制一份，命名规则也同</a:t>
            </a:r>
            <a:r>
              <a:rPr lang="en-US" altLang="zh-CN">
                <a:sym typeface="+mn-ea"/>
              </a:rPr>
              <a:t>onconfig</a:t>
            </a:r>
            <a:r>
              <a:rPr lang="zh-CN" altLang="en-US">
                <a:sym typeface="+mn-ea"/>
              </a:rPr>
              <a:t>文件一样</a:t>
            </a:r>
            <a:endParaRPr lang="zh-CN" altLang="en-US"/>
          </a:p>
          <a:p>
            <a:r>
              <a:rPr lang="zh-CN" altLang="en-US">
                <a:sym typeface="+mn-ea"/>
              </a:rPr>
              <a:t>复制完成之后</a:t>
            </a:r>
            <a:r>
              <a:rPr lang="en-US" altLang="zh-CN">
                <a:sym typeface="+mn-ea"/>
              </a:rPr>
              <a:t>vi</a:t>
            </a:r>
            <a:r>
              <a:rPr lang="zh-CN" altLang="en-US">
                <a:sym typeface="+mn-ea"/>
              </a:rPr>
              <a:t>编辑一下，编辑需要在文件的最后一行，按照如图给的文件格式，进行填写</a:t>
            </a:r>
            <a:endParaRPr lang="zh-CN" altLang="en-US"/>
          </a:p>
          <a:p>
            <a:r>
              <a:rPr lang="zh-CN" altLang="en-US">
                <a:sym typeface="+mn-ea"/>
              </a:rPr>
              <a:t>实例名称，网络连接方式，主机名、端口等，这里我们配置的。。。。。。</a:t>
            </a:r>
            <a:endParaRPr lang="zh-CN" altLang="en-US"/>
          </a:p>
          <a:p>
            <a:endParaRPr lang="zh-CN" altLang="en-US">
              <a:cs typeface="宋体" panose="02010600030101010101" pitchFamily="2" charset="-122"/>
            </a:endParaRPr>
          </a:p>
          <a:p>
            <a:r>
              <a:rPr lang="zh-CN" altLang="en-US">
                <a:cs typeface="宋体" panose="02010600030101010101" pitchFamily="2" charset="-122"/>
              </a:rPr>
              <a:t>IPC（Inter-Process Communication，进程间通信）；</a:t>
            </a:r>
            <a:r>
              <a:rPr lang="en-US" altLang="zh-CN">
                <a:cs typeface="宋体" panose="02010600030101010101" pitchFamily="2" charset="-122"/>
              </a:rPr>
              <a:t>shm</a:t>
            </a:r>
            <a:r>
              <a:rPr lang="zh-CN" altLang="en-US">
                <a:cs typeface="宋体" panose="02010600030101010101" pitchFamily="2" charset="-122"/>
              </a:rPr>
              <a:t>（Shared Memory 共享的存贮器）</a:t>
            </a:r>
          </a:p>
        </p:txBody>
      </p:sp>
      <p:sp>
        <p:nvSpPr>
          <p:cNvPr id="64516" name="灯片编号占位符 3"/>
          <p:cNvSpPr>
            <a:spLocks noGrp="1"/>
          </p:cNvSpPr>
          <p:nvPr>
            <p:ph type="sldNum" sz="quarter" idx="5"/>
          </p:nvPr>
        </p:nvSpPr>
        <p:spPr>
          <a:noFill/>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161EB6CD-6C23-B54B-8639-7FD171B7591C}" type="slidenum">
              <a:rPr lang="zh-CN" altLang="en-US" sz="1200" b="0">
                <a:latin typeface="Times New Roman" panose="02020603050405020304" charset="0"/>
                <a:cs typeface="宋体" panose="02010600030101010101" pitchFamily="2" charset="-122"/>
              </a:rPr>
              <a:pPr/>
              <a:t>10</a:t>
            </a:fld>
            <a:endParaRPr lang="en-US" altLang="zh-CN" sz="1200" b="0">
              <a:latin typeface="Times New Roman" panose="02020603050405020304" charset="0"/>
              <a:cs typeface="宋体" panose="02010600030101010101" pitchFamily="2" charset="-122"/>
            </a:endParaRPr>
          </a:p>
        </p:txBody>
      </p:sp>
    </p:spTree>
    <p:extLst>
      <p:ext uri="{BB962C8B-B14F-4D97-AF65-F5344CB8AC3E}">
        <p14:creationId xmlns:p14="http://schemas.microsoft.com/office/powerpoint/2010/main" val="425699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instance</a:t>
            </a:r>
            <a:r>
              <a:rPr lang="en-US" altLang="zh-CN" dirty="0"/>
              <a:t>:</a:t>
            </a:r>
            <a:r>
              <a:rPr lang="zh-CN" altLang="en-US" dirty="0"/>
              <a:t>实例</a:t>
            </a:r>
          </a:p>
          <a:p>
            <a:r>
              <a:rPr lang="en-US" altLang="zh-CN" dirty="0" err="1"/>
              <a:t>gbase</a:t>
            </a:r>
            <a:r>
              <a:rPr lang="en-US" altLang="zh-CN" dirty="0"/>
              <a:t> 8s</a:t>
            </a:r>
            <a:r>
              <a:rPr lang="zh-CN" altLang="en-US" dirty="0"/>
              <a:t>上可以装</a:t>
            </a:r>
            <a:r>
              <a:rPr lang="en-US" altLang="zh-CN" dirty="0"/>
              <a:t>2</a:t>
            </a:r>
            <a:r>
              <a:rPr lang="zh-CN" altLang="en-US" dirty="0"/>
              <a:t>套或多套</a:t>
            </a:r>
            <a:r>
              <a:rPr lang="en-US" altLang="zh-CN" dirty="0"/>
              <a:t>8s</a:t>
            </a:r>
            <a:r>
              <a:rPr lang="zh-CN" altLang="en-US" dirty="0"/>
              <a:t>系统，</a:t>
            </a:r>
            <a:r>
              <a:rPr lang="en-US" altLang="zh-CN" dirty="0"/>
              <a:t>2</a:t>
            </a:r>
            <a:r>
              <a:rPr lang="zh-CN" altLang="en-US" dirty="0"/>
              <a:t>个或者多个实例，就是用</a:t>
            </a:r>
            <a:r>
              <a:rPr lang="en-US" altLang="zh-CN" dirty="0"/>
              <a:t>GBASEDBTSERVER</a:t>
            </a:r>
            <a:r>
              <a:rPr lang="zh-CN" altLang="en-US" dirty="0"/>
              <a:t>进行区别</a:t>
            </a:r>
          </a:p>
          <a:p>
            <a:r>
              <a:rPr lang="zh-CN" altLang="en-US" dirty="0"/>
              <a:t>配置参数：服务器的名称，实例的名称，在哪儿配置，</a:t>
            </a:r>
            <a:r>
              <a:rPr lang="en-US" altLang="zh-CN" dirty="0"/>
              <a:t>8s</a:t>
            </a:r>
            <a:r>
              <a:rPr lang="zh-CN" altLang="en-US" dirty="0"/>
              <a:t>服务是怎样起动起来的就取决于该文件</a:t>
            </a:r>
          </a:p>
          <a:p>
            <a:r>
              <a:rPr lang="zh-CN" altLang="en-US" dirty="0"/>
              <a:t>连接信息文件：连接方式</a:t>
            </a:r>
          </a:p>
          <a:p>
            <a:endParaRPr lang="zh-CN" altLang="en-US" dirty="0"/>
          </a:p>
          <a:p>
            <a:r>
              <a:rPr lang="zh-CN" altLang="en-US" dirty="0"/>
              <a:t>环境变量是包含关于系统及当前登录用户的环境信息的字符串。说白了就是指定一个软件的路径</a:t>
            </a:r>
          </a:p>
          <a:p>
            <a:r>
              <a:rPr lang="zh-CN" altLang="en-US" dirty="0"/>
              <a:t>简单的说计算机在执行命令的时候是在环境变量找对应的命令的位置的。主要是告诉程序在哪里去找资源，否则茫茫硬盘，他怎么知道哪个目录下有他要的东西？</a:t>
            </a:r>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11</a:t>
            </a:fld>
            <a:endParaRPr lang="zh-CN" altLang="en-US"/>
          </a:p>
        </p:txBody>
      </p:sp>
    </p:spTree>
    <p:extLst>
      <p:ext uri="{BB962C8B-B14F-4D97-AF65-F5344CB8AC3E}">
        <p14:creationId xmlns:p14="http://schemas.microsoft.com/office/powerpoint/2010/main" val="136380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381000" y="685800"/>
            <a:ext cx="6096000" cy="3429000"/>
          </a:xfrm>
        </p:spPr>
      </p:sp>
      <p:sp>
        <p:nvSpPr>
          <p:cNvPr id="66563" name="备注占位符 2"/>
          <p:cNvSpPr>
            <a:spLocks noGrp="1"/>
          </p:cNvSpPr>
          <p:nvPr>
            <p:ph type="body" idx="1"/>
          </p:nvPr>
        </p:nvSpPr>
        <p:spPr>
          <a:xfrm>
            <a:off x="79375" y="4343400"/>
            <a:ext cx="6653213" cy="274638"/>
          </a:xfrm>
          <a:noFill/>
        </p:spPr>
        <p:txBody>
          <a:bodyPr>
            <a:normAutofit fontScale="25000" lnSpcReduction="20000"/>
          </a:bodyPr>
          <a:lstStyle/>
          <a:p>
            <a:r>
              <a:rPr lang="zh-CN" altLang="en-US" dirty="0">
                <a:sym typeface="+mn-ea"/>
              </a:rPr>
              <a:t>＃</a:t>
            </a:r>
            <a:r>
              <a:rPr lang="en-US" altLang="zh-CN" dirty="0">
                <a:sym typeface="+mn-ea"/>
              </a:rPr>
              <a:t>FULL_DISK_INIT  0 – </a:t>
            </a:r>
            <a:r>
              <a:rPr lang="zh-CN" altLang="en-US" dirty="0">
                <a:sym typeface="+mn-ea"/>
              </a:rPr>
              <a:t>避免不小心删去所有的数据库</a:t>
            </a:r>
          </a:p>
          <a:p>
            <a:r>
              <a:rPr lang="zh-CN" altLang="en-US">
                <a:sym typeface="+mn-ea"/>
              </a:rPr>
              <a:t>完成</a:t>
            </a:r>
            <a:r>
              <a:rPr lang="en-US" altLang="zh-CN">
                <a:sym typeface="+mn-ea"/>
              </a:rPr>
              <a:t>3</a:t>
            </a:r>
            <a:r>
              <a:rPr lang="zh-CN" altLang="en-US">
                <a:sym typeface="+mn-ea"/>
              </a:rPr>
              <a:t>个配置文件配置之后，我们接下来可以初始化实例，初始化实例的方法为</a:t>
            </a:r>
            <a:r>
              <a:rPr lang="en-US" altLang="zh-CN">
                <a:sym typeface="+mn-ea"/>
              </a:rPr>
              <a:t>oninit -ivy</a:t>
            </a:r>
            <a:r>
              <a:rPr lang="zh-CN" altLang="en-US">
                <a:sym typeface="+mn-ea"/>
              </a:rPr>
              <a:t>，这里需要注意</a:t>
            </a:r>
            <a:r>
              <a:rPr lang="en-US" altLang="zh-CN">
                <a:sym typeface="+mn-ea"/>
              </a:rPr>
              <a:t>-i</a:t>
            </a:r>
            <a:r>
              <a:rPr lang="zh-CN" altLang="en-US">
                <a:sym typeface="+mn-ea"/>
              </a:rPr>
              <a:t>参数，只是在第一次初始化时使用，初始化成功后再次启动实例直接</a:t>
            </a:r>
            <a:r>
              <a:rPr lang="en-US" altLang="zh-CN">
                <a:sym typeface="+mn-ea"/>
              </a:rPr>
              <a:t>vy</a:t>
            </a:r>
            <a:r>
              <a:rPr lang="zh-CN" altLang="en-US">
                <a:sym typeface="+mn-ea"/>
              </a:rPr>
              <a:t>就可以了</a:t>
            </a:r>
            <a:endParaRPr lang="zh-CN" altLang="en-US"/>
          </a:p>
          <a:p>
            <a:r>
              <a:rPr lang="zh-CN" altLang="en-US">
                <a:sym typeface="+mn-ea"/>
              </a:rPr>
              <a:t>等待初始化结果显示</a:t>
            </a:r>
            <a:r>
              <a:rPr lang="en-US" altLang="zh-CN">
                <a:sym typeface="+mn-ea"/>
              </a:rPr>
              <a:t>mode=5</a:t>
            </a:r>
            <a:r>
              <a:rPr lang="zh-CN" altLang="en-US">
                <a:sym typeface="+mn-ea"/>
              </a:rPr>
              <a:t>后，表示初始化成功，初始化成功截图我这里贴一下，</a:t>
            </a:r>
          </a:p>
          <a:p>
            <a:r>
              <a:rPr lang="zh-CN" altLang="en-US"/>
              <a:t>初始化就是把变量(variable)赋为默认值</a:t>
            </a:r>
          </a:p>
          <a:p>
            <a:r>
              <a:rPr lang="zh-CN" altLang="en-US">
                <a:cs typeface="宋体" panose="02010600030101010101" pitchFamily="2" charset="-122"/>
              </a:rPr>
              <a:t>Initialize disk space and shared memory, leave in on-line mode.</a:t>
            </a:r>
          </a:p>
          <a:p>
            <a:r>
              <a:rPr lang="zh-CN" altLang="en-US">
                <a:cs typeface="宋体" panose="02010600030101010101" pitchFamily="2" charset="-122"/>
              </a:rPr>
              <a:t>Verbose mode: prints all initialization messages.</a:t>
            </a:r>
          </a:p>
        </p:txBody>
      </p:sp>
      <p:sp>
        <p:nvSpPr>
          <p:cNvPr id="66564" name="灯片编号占位符 3"/>
          <p:cNvSpPr>
            <a:spLocks noGrp="1"/>
          </p:cNvSpPr>
          <p:nvPr>
            <p:ph type="sldNum" sz="quarter" idx="5"/>
          </p:nvPr>
        </p:nvSpPr>
        <p:spPr>
          <a:noFill/>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34D88BC5-EC06-CB4F-848B-0617B20C74FB}" type="slidenum">
              <a:rPr lang="zh-CN" altLang="en-US" sz="1200" b="0">
                <a:latin typeface="Times New Roman" panose="02020603050405020304" charset="0"/>
                <a:cs typeface="宋体" panose="02010600030101010101" pitchFamily="2" charset="-122"/>
              </a:rPr>
              <a:pPr/>
              <a:t>12</a:t>
            </a:fld>
            <a:endParaRPr lang="en-US" altLang="zh-CN" sz="1200" b="0">
              <a:latin typeface="Times New Roman" panose="02020603050405020304" charset="0"/>
              <a:cs typeface="宋体" panose="02010600030101010101" pitchFamily="2" charset="-122"/>
            </a:endParaRPr>
          </a:p>
        </p:txBody>
      </p:sp>
    </p:spTree>
    <p:extLst>
      <p:ext uri="{BB962C8B-B14F-4D97-AF65-F5344CB8AC3E}">
        <p14:creationId xmlns:p14="http://schemas.microsoft.com/office/powerpoint/2010/main" val="2051994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了解完了上面信息之后，我们接下来进行</a:t>
            </a:r>
            <a:r>
              <a:rPr lang="en-US" altLang="zh-CN" dirty="0" err="1">
                <a:sym typeface="+mn-ea"/>
              </a:rPr>
              <a:t>dbspace</a:t>
            </a:r>
            <a:r>
              <a:rPr lang="zh-CN" altLang="en-US" dirty="0">
                <a:sym typeface="+mn-ea"/>
              </a:rPr>
              <a:t>数据库空间的创建</a:t>
            </a:r>
            <a:endParaRPr lang="zh-CN" altLang="en-US" dirty="0"/>
          </a:p>
          <a:p>
            <a:r>
              <a:rPr lang="zh-CN" altLang="en-US" dirty="0">
                <a:sym typeface="+mn-ea"/>
              </a:rPr>
              <a:t>配置创建语法如上图所示 </a:t>
            </a:r>
            <a:r>
              <a:rPr lang="en-US" altLang="zh-CN" dirty="0">
                <a:sym typeface="+mn-ea"/>
              </a:rPr>
              <a:t>-a</a:t>
            </a:r>
            <a:r>
              <a:rPr lang="zh-CN" altLang="en-US" dirty="0">
                <a:sym typeface="+mn-ea"/>
              </a:rPr>
              <a:t>是添加</a:t>
            </a:r>
            <a:r>
              <a:rPr lang="en-US" altLang="zh-CN" dirty="0" err="1">
                <a:sym typeface="+mn-ea"/>
              </a:rPr>
              <a:t>thunk</a:t>
            </a:r>
            <a:r>
              <a:rPr lang="en-US" altLang="zh-CN" dirty="0">
                <a:sym typeface="+mn-ea"/>
              </a:rPr>
              <a:t> -c</a:t>
            </a:r>
            <a:r>
              <a:rPr lang="zh-CN" altLang="en-US" dirty="0">
                <a:sym typeface="+mn-ea"/>
              </a:rPr>
              <a:t>是</a:t>
            </a:r>
            <a:r>
              <a:rPr lang="en-US" altLang="zh-CN" dirty="0">
                <a:sym typeface="+mn-ea"/>
              </a:rPr>
              <a:t>create</a:t>
            </a:r>
            <a:r>
              <a:rPr lang="zh-CN" altLang="en-US" dirty="0">
                <a:sym typeface="+mn-ea"/>
              </a:rPr>
              <a:t>一个，</a:t>
            </a:r>
            <a:r>
              <a:rPr lang="en-US" altLang="zh-CN" dirty="0">
                <a:sym typeface="+mn-ea"/>
              </a:rPr>
              <a:t>-o</a:t>
            </a:r>
            <a:r>
              <a:rPr lang="zh-CN" altLang="en-US" dirty="0">
                <a:sym typeface="+mn-ea"/>
              </a:rPr>
              <a:t>便宜量，详细的语法我们下面看一下例子 </a:t>
            </a:r>
            <a:endParaRPr lang="zh-CN" altLang="en-US" dirty="0"/>
          </a:p>
          <a:p>
            <a:pPr>
              <a:buNone/>
            </a:pPr>
            <a:r>
              <a:rPr lang="zh-CN" altLang="en-US" dirty="0">
                <a:sym typeface="+mn-ea"/>
              </a:rPr>
              <a:t>创建</a:t>
            </a:r>
            <a:r>
              <a:rPr lang="en-US" altLang="zh-CN" dirty="0" err="1">
                <a:sym typeface="+mn-ea"/>
              </a:rPr>
              <a:t>dbspace</a:t>
            </a:r>
            <a:r>
              <a:rPr lang="zh-CN" altLang="en-US" dirty="0">
                <a:sym typeface="+mn-ea"/>
              </a:rPr>
              <a:t>，</a:t>
            </a:r>
            <a:r>
              <a:rPr lang="en-US" altLang="zh-CN" dirty="0" err="1">
                <a:sym typeface="+mn-ea"/>
              </a:rPr>
              <a:t>Dbspace</a:t>
            </a:r>
            <a:r>
              <a:rPr lang="zh-CN" altLang="en-US" dirty="0">
                <a:sym typeface="+mn-ea"/>
              </a:rPr>
              <a:t>用于存放表数据和索引数据，具体的创建语法</a:t>
            </a:r>
            <a:r>
              <a:rPr lang="en-US" dirty="0" err="1">
                <a:sym typeface="+mn-ea"/>
              </a:rPr>
              <a:t>onspaces</a:t>
            </a:r>
            <a:r>
              <a:rPr lang="en-US" dirty="0">
                <a:sym typeface="+mn-ea"/>
              </a:rPr>
              <a:t> -c -d  &lt;</a:t>
            </a:r>
            <a:r>
              <a:rPr lang="en-US" altLang="zh-CN" dirty="0" err="1">
                <a:sym typeface="+mn-ea"/>
              </a:rPr>
              <a:t>dbspace_name</a:t>
            </a:r>
            <a:r>
              <a:rPr lang="en-US" dirty="0">
                <a:sym typeface="+mn-ea"/>
              </a:rPr>
              <a:t>&gt; -p  &lt;</a:t>
            </a:r>
            <a:r>
              <a:rPr lang="en-US" altLang="zh-CN" dirty="0">
                <a:sym typeface="+mn-ea"/>
              </a:rPr>
              <a:t>path</a:t>
            </a:r>
            <a:r>
              <a:rPr lang="en-US" dirty="0">
                <a:sym typeface="+mn-ea"/>
              </a:rPr>
              <a:t>&gt; -o &lt;</a:t>
            </a:r>
            <a:r>
              <a:rPr lang="en-US" altLang="zh-CN" dirty="0">
                <a:sym typeface="+mn-ea"/>
              </a:rPr>
              <a:t>offset</a:t>
            </a:r>
            <a:r>
              <a:rPr lang="en-US" dirty="0">
                <a:sym typeface="+mn-ea"/>
              </a:rPr>
              <a:t>&gt; -s &lt;</a:t>
            </a:r>
            <a:r>
              <a:rPr lang="en-US" altLang="zh-CN" dirty="0" err="1">
                <a:sym typeface="+mn-ea"/>
              </a:rPr>
              <a:t>size_k</a:t>
            </a:r>
            <a:r>
              <a:rPr lang="en-US" dirty="0">
                <a:sym typeface="+mn-ea"/>
              </a:rPr>
              <a:t>&gt; -k &lt;</a:t>
            </a:r>
            <a:r>
              <a:rPr lang="en-US" altLang="zh-CN" dirty="0" err="1">
                <a:sym typeface="+mn-ea"/>
              </a:rPr>
              <a:t>page_size</a:t>
            </a:r>
            <a:r>
              <a:rPr lang="en-US" dirty="0">
                <a:sym typeface="+mn-ea"/>
              </a:rPr>
              <a:t>&gt;</a:t>
            </a:r>
            <a:r>
              <a:rPr lang="en-US" altLang="zh-CN" dirty="0">
                <a:sym typeface="+mn-ea"/>
              </a:rPr>
              <a:t>k</a:t>
            </a:r>
            <a:r>
              <a:rPr lang="en-US" dirty="0">
                <a:sym typeface="+mn-ea"/>
              </a:rPr>
              <a:t>;</a:t>
            </a:r>
          </a:p>
          <a:p>
            <a:pPr>
              <a:buNone/>
            </a:pPr>
            <a:r>
              <a:rPr lang="zh-CN" altLang="en-US" dirty="0">
                <a:sym typeface="+mn-ea"/>
              </a:rPr>
              <a:t>举个例子，我们再</a:t>
            </a:r>
            <a:r>
              <a:rPr lang="en-US" altLang="zh-CN" dirty="0" err="1">
                <a:sym typeface="+mn-ea"/>
              </a:rPr>
              <a:t>dbs</a:t>
            </a:r>
            <a:r>
              <a:rPr lang="zh-CN" altLang="en-US" dirty="0">
                <a:sym typeface="+mn-ea"/>
              </a:rPr>
              <a:t>目录中创建一个操作系统文件，并修改这些文件属性为</a:t>
            </a:r>
            <a:r>
              <a:rPr lang="en-US" dirty="0">
                <a:sym typeface="+mn-ea"/>
              </a:rPr>
              <a:t>660,</a:t>
            </a:r>
            <a:r>
              <a:rPr lang="zh-CN" altLang="en-US" dirty="0">
                <a:sym typeface="+mn-ea"/>
              </a:rPr>
              <a:t>属主为</a:t>
            </a:r>
            <a:r>
              <a:rPr lang="en-US" dirty="0" err="1">
                <a:sym typeface="+mn-ea"/>
              </a:rPr>
              <a:t>gbasedbt:gbasedbt</a:t>
            </a:r>
            <a:endParaRPr lang="en-US" dirty="0">
              <a:sym typeface="+mn-ea"/>
            </a:endParaRPr>
          </a:p>
          <a:p>
            <a:pPr>
              <a:buNone/>
            </a:pPr>
            <a:r>
              <a:rPr lang="zh-CN" altLang="en-US" dirty="0" err="1">
                <a:sym typeface="+mn-ea"/>
              </a:rPr>
              <a:t>具体语法如下，使用</a:t>
            </a:r>
            <a:r>
              <a:rPr lang="en-US" altLang="zh-CN" dirty="0" err="1">
                <a:sym typeface="+mn-ea"/>
              </a:rPr>
              <a:t>onspaces</a:t>
            </a:r>
            <a:r>
              <a:rPr lang="zh-CN" altLang="en-US" dirty="0" err="1">
                <a:sym typeface="+mn-ea"/>
              </a:rPr>
              <a:t>来进行创建</a:t>
            </a:r>
          </a:p>
          <a:p>
            <a:pPr>
              <a:buNone/>
            </a:pPr>
            <a:r>
              <a:rPr lang="en-US" altLang="zh-CN" dirty="0">
                <a:sym typeface="+mn-ea"/>
              </a:rPr>
              <a:t>-o</a:t>
            </a:r>
            <a:r>
              <a:rPr lang="zh-CN" altLang="en-US" dirty="0">
                <a:sym typeface="+mn-ea"/>
              </a:rPr>
              <a:t>是偏移量，对于一个裸设备来说，创建</a:t>
            </a:r>
            <a:r>
              <a:rPr lang="en-US" altLang="zh-CN" dirty="0" err="1">
                <a:sym typeface="+mn-ea"/>
              </a:rPr>
              <a:t>onspaces</a:t>
            </a:r>
            <a:r>
              <a:rPr lang="zh-CN" altLang="en-US" dirty="0">
                <a:sym typeface="+mn-ea"/>
              </a:rPr>
              <a:t>时可能会使用到</a:t>
            </a:r>
            <a:endParaRPr lang="zh-CN" altLang="en-US" dirty="0"/>
          </a:p>
          <a:p>
            <a:pPr>
              <a:buNone/>
            </a:pPr>
            <a:endParaRPr lang="zh-CN" altLang="en-US" dirty="0"/>
          </a:p>
          <a:p>
            <a:pPr>
              <a:buNone/>
            </a:pPr>
            <a:r>
              <a:rPr lang="zh-CN" altLang="en-US" dirty="0">
                <a:sym typeface="+mn-ea"/>
              </a:rPr>
              <a:t>后面我们还需要创建临时表空间，</a:t>
            </a:r>
            <a:r>
              <a:rPr lang="en-US" altLang="zh-CN" dirty="0">
                <a:sym typeface="+mn-ea"/>
              </a:rPr>
              <a:t>temp </a:t>
            </a:r>
            <a:r>
              <a:rPr lang="en-US" altLang="zh-CN" dirty="0" err="1">
                <a:sym typeface="+mn-ea"/>
              </a:rPr>
              <a:t>dbspace</a:t>
            </a:r>
            <a:r>
              <a:rPr lang="en-US" altLang="zh-CN" dirty="0">
                <a:sym typeface="+mn-ea"/>
              </a:rPr>
              <a:t> </a:t>
            </a:r>
            <a:r>
              <a:rPr lang="zh-CN" altLang="en-US" dirty="0">
                <a:sym typeface="+mn-ea"/>
              </a:rPr>
              <a:t>创建方法同</a:t>
            </a:r>
            <a:r>
              <a:rPr lang="en-US" altLang="zh-CN" dirty="0" err="1">
                <a:sym typeface="+mn-ea"/>
              </a:rPr>
              <a:t>datadbs</a:t>
            </a:r>
            <a:r>
              <a:rPr lang="zh-CN" altLang="en-US" dirty="0">
                <a:sym typeface="+mn-ea"/>
              </a:rPr>
              <a:t>创建基本一样，同样需要在</a:t>
            </a:r>
            <a:r>
              <a:rPr lang="en-US" altLang="zh-CN" dirty="0" err="1">
                <a:sym typeface="+mn-ea"/>
              </a:rPr>
              <a:t>dbs</a:t>
            </a:r>
            <a:r>
              <a:rPr lang="zh-CN" altLang="en-US" dirty="0">
                <a:sym typeface="+mn-ea"/>
              </a:rPr>
              <a:t>目录中创建操作系统文件并修改这些文件属性为</a:t>
            </a:r>
            <a:r>
              <a:rPr lang="en-US" dirty="0">
                <a:sym typeface="+mn-ea"/>
              </a:rPr>
              <a:t>660,</a:t>
            </a:r>
            <a:r>
              <a:rPr lang="zh-CN" altLang="en-US" dirty="0">
                <a:sym typeface="+mn-ea"/>
              </a:rPr>
              <a:t>属主为</a:t>
            </a:r>
            <a:r>
              <a:rPr lang="en-US" dirty="0" err="1">
                <a:sym typeface="+mn-ea"/>
              </a:rPr>
              <a:t>gbasedbt:gbasedbt</a:t>
            </a:r>
            <a:endParaRPr lang="zh-CN" altLang="en-US" dirty="0"/>
          </a:p>
          <a:p>
            <a:pPr>
              <a:buNone/>
            </a:pPr>
            <a:r>
              <a:rPr lang="zh-CN" altLang="en-US" dirty="0">
                <a:sym typeface="+mn-ea"/>
              </a:rPr>
              <a:t>，具体语法如下</a:t>
            </a:r>
          </a:p>
          <a:p>
            <a:pPr>
              <a:buNone/>
            </a:pPr>
            <a:r>
              <a:rPr lang="zh-CN" altLang="en-US" dirty="0">
                <a:sym typeface="+mn-ea"/>
              </a:rPr>
              <a:t>另外我们还需要创建一个针对大对象数据存储的</a:t>
            </a:r>
            <a:r>
              <a:rPr lang="en-US" altLang="zh-CN" dirty="0" err="1">
                <a:sym typeface="+mn-ea"/>
              </a:rPr>
              <a:t>dbspace</a:t>
            </a:r>
            <a:endParaRPr lang="en-US" altLang="zh-CN" dirty="0"/>
          </a:p>
          <a:p>
            <a:pPr>
              <a:buNone/>
            </a:pPr>
            <a:r>
              <a:rPr lang="zh-CN" altLang="en-US" dirty="0">
                <a:sym typeface="+mn-ea"/>
              </a:rPr>
              <a:t>创建的语法同上一样</a:t>
            </a:r>
            <a:endParaRPr lang="zh-CN" altLang="en-US" dirty="0"/>
          </a:p>
          <a:p>
            <a:pPr>
              <a:buNone/>
            </a:pPr>
            <a:endParaRPr lang="zh-CN" altLang="en-US" dirty="0"/>
          </a:p>
          <a:p>
            <a:pPr>
              <a:buNone/>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13</a:t>
            </a:fld>
            <a:endParaRPr lang="zh-CN" altLang="en-US"/>
          </a:p>
        </p:txBody>
      </p:sp>
    </p:spTree>
    <p:extLst>
      <p:ext uri="{BB962C8B-B14F-4D97-AF65-F5344CB8AC3E}">
        <p14:creationId xmlns:p14="http://schemas.microsoft.com/office/powerpoint/2010/main" val="408594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dbspace</a:t>
            </a:r>
            <a:r>
              <a:rPr lang="zh-CN" altLang="en-US">
                <a:sym typeface="+mn-ea"/>
              </a:rPr>
              <a:t>创建完成之后，我们最后需要做的就是添加</a:t>
            </a:r>
            <a:r>
              <a:rPr lang="en-US" altLang="zh-CN">
                <a:sym typeface="+mn-ea"/>
              </a:rPr>
              <a:t>gbase 8s</a:t>
            </a:r>
            <a:r>
              <a:rPr lang="zh-CN" altLang="en-US">
                <a:sym typeface="+mn-ea"/>
              </a:rPr>
              <a:t>的逻辑日志和物理日志，我们先来看看逻辑日志的添加方法，当然之前也要先创建逻辑日志与物理日志的</a:t>
            </a:r>
            <a:r>
              <a:rPr lang="en-US" altLang="zh-CN">
                <a:sym typeface="+mn-ea"/>
              </a:rPr>
              <a:t>dbspace</a:t>
            </a:r>
            <a:r>
              <a:rPr lang="zh-CN" altLang="en-US">
                <a:sym typeface="+mn-ea"/>
              </a:rPr>
              <a:t>，方法基本一样 ；</a:t>
            </a:r>
            <a:endParaRPr lang="zh-CN" altLang="en-US"/>
          </a:p>
          <a:p>
            <a:r>
              <a:rPr lang="zh-CN" altLang="en-US">
                <a:sym typeface="+mn-ea"/>
              </a:rPr>
              <a:t>添加逻辑日志我们使用的命令是</a:t>
            </a:r>
            <a:r>
              <a:rPr lang="en-US" altLang="zh-CN">
                <a:sym typeface="+mn-ea"/>
              </a:rPr>
              <a:t>onparams</a:t>
            </a:r>
            <a:r>
              <a:rPr lang="zh-CN" altLang="en-US">
                <a:sym typeface="+mn-ea"/>
              </a:rPr>
              <a:t>，具体语法如图，当然我们也可以通过</a:t>
            </a:r>
            <a:r>
              <a:rPr lang="en-US" altLang="zh-CN">
                <a:sym typeface="+mn-ea"/>
              </a:rPr>
              <a:t>onparams --</a:t>
            </a:r>
            <a:r>
              <a:rPr lang="zh-CN" altLang="en-US">
                <a:sym typeface="+mn-ea"/>
              </a:rPr>
              <a:t>来获取帮助，</a:t>
            </a:r>
            <a:endParaRPr lang="zh-CN" altLang="en-US"/>
          </a:p>
          <a:p>
            <a:r>
              <a:rPr lang="zh-CN" altLang="en-US">
                <a:sym typeface="+mn-ea"/>
              </a:rPr>
              <a:t>添加完成之后我们可以使用</a:t>
            </a:r>
            <a:r>
              <a:rPr lang="en-US" altLang="zh-CN">
                <a:sym typeface="+mn-ea"/>
              </a:rPr>
              <a:t>onstat -l</a:t>
            </a:r>
            <a:r>
              <a:rPr lang="zh-CN" altLang="en-US">
                <a:sym typeface="+mn-ea"/>
              </a:rPr>
              <a:t>查看逻辑日志的状态，这里我们可以看到，逻辑日志有几个状态标示</a:t>
            </a:r>
            <a:endParaRPr lang="zh-CN" altLang="en-US"/>
          </a:p>
          <a:p>
            <a:r>
              <a:rPr lang="en-US" altLang="zh-CN">
                <a:sym typeface="+mn-ea"/>
              </a:rPr>
              <a:t>u</a:t>
            </a:r>
            <a:r>
              <a:rPr lang="zh-CN" altLang="en-US">
                <a:sym typeface="+mn-ea"/>
              </a:rPr>
              <a:t>标示</a:t>
            </a:r>
            <a:r>
              <a:rPr lang="en-US" altLang="zh-CN">
                <a:sym typeface="+mn-ea"/>
              </a:rPr>
              <a:t>...b</a:t>
            </a:r>
            <a:r>
              <a:rPr lang="zh-CN" altLang="en-US">
                <a:sym typeface="+mn-ea"/>
              </a:rPr>
              <a:t>标示</a:t>
            </a:r>
            <a:r>
              <a:rPr lang="en-US" altLang="zh-CN">
                <a:sym typeface="+mn-ea"/>
              </a:rPr>
              <a:t>.....c</a:t>
            </a:r>
            <a:r>
              <a:rPr lang="zh-CN" altLang="en-US">
                <a:sym typeface="+mn-ea"/>
              </a:rPr>
              <a:t>标示</a:t>
            </a:r>
            <a:r>
              <a:rPr lang="en-US" altLang="zh-CN">
                <a:sym typeface="+mn-ea"/>
              </a:rPr>
              <a:t>.....,</a:t>
            </a:r>
            <a:endParaRPr lang="en-US" altLang="zh-CN"/>
          </a:p>
          <a:p>
            <a:endParaRPr lang="zh-CN" altLang="en-US"/>
          </a:p>
          <a:p>
            <a:r>
              <a:rPr lang="zh-CN" altLang="en-US">
                <a:sym typeface="+mn-ea"/>
              </a:rPr>
              <a:t>逻辑日志大小一般为</a:t>
            </a:r>
            <a:r>
              <a:rPr lang="en-US" altLang="zh-CN">
                <a:sym typeface="+mn-ea"/>
              </a:rPr>
              <a:t>200M</a:t>
            </a:r>
            <a:r>
              <a:rPr lang="zh-CN" altLang="en-US">
                <a:sym typeface="+mn-ea"/>
              </a:rPr>
              <a:t>到</a:t>
            </a:r>
            <a:r>
              <a:rPr lang="en-US" altLang="zh-CN">
                <a:sym typeface="+mn-ea"/>
              </a:rPr>
              <a:t>500M</a:t>
            </a:r>
            <a:r>
              <a:rPr lang="zh-CN" altLang="en-US">
                <a:sym typeface="+mn-ea"/>
              </a:rPr>
              <a:t>，推荐</a:t>
            </a:r>
            <a:r>
              <a:rPr lang="en-US" altLang="zh-CN">
                <a:sym typeface="+mn-ea"/>
              </a:rPr>
              <a:t>200M</a:t>
            </a:r>
            <a:r>
              <a:rPr lang="zh-CN" altLang="en-US">
                <a:sym typeface="+mn-ea"/>
              </a:rPr>
              <a:t>左右就可以了，太大了会影响归档性能</a:t>
            </a:r>
            <a:endParaRPr lang="zh-CN" altLang="en-US"/>
          </a:p>
          <a:p>
            <a:endParaRPr lang="zh-CN" altLang="en-US"/>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14</a:t>
            </a:fld>
            <a:endParaRPr lang="zh-CN" altLang="en-US"/>
          </a:p>
        </p:txBody>
      </p:sp>
    </p:spTree>
    <p:extLst>
      <p:ext uri="{BB962C8B-B14F-4D97-AF65-F5344CB8AC3E}">
        <p14:creationId xmlns:p14="http://schemas.microsoft.com/office/powerpoint/2010/main" val="199699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添加完成逻辑日志之后，我们再添加物理日志，添加方法与添加逻辑日志基本一样，同样可以通过</a:t>
            </a:r>
            <a:r>
              <a:rPr lang="en-US" altLang="zh-CN">
                <a:sym typeface="+mn-ea"/>
              </a:rPr>
              <a:t>onstat -l</a:t>
            </a:r>
            <a:r>
              <a:rPr lang="zh-CN" altLang="en-US">
                <a:sym typeface="+mn-ea"/>
              </a:rPr>
              <a:t>命令来查看确认</a:t>
            </a:r>
            <a:endParaRPr lang="zh-CN" altLang="en-US"/>
          </a:p>
          <a:p>
            <a:endParaRPr lang="zh-CN" altLang="en-US"/>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15</a:t>
            </a:fld>
            <a:endParaRPr lang="zh-CN" altLang="en-US"/>
          </a:p>
        </p:txBody>
      </p:sp>
    </p:spTree>
    <p:extLst>
      <p:ext uri="{BB962C8B-B14F-4D97-AF65-F5344CB8AC3E}">
        <p14:creationId xmlns:p14="http://schemas.microsoft.com/office/powerpoint/2010/main" val="1606638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81000" y="685800"/>
            <a:ext cx="6096000" cy="3429000"/>
          </a:xfrm>
        </p:spPr>
      </p:sp>
      <p:sp>
        <p:nvSpPr>
          <p:cNvPr id="67587" name="Rectangle 3"/>
          <p:cNvSpPr>
            <a:spLocks noGrp="1" noChangeArrowheads="1"/>
          </p:cNvSpPr>
          <p:nvPr>
            <p:ph type="body" idx="1"/>
          </p:nvPr>
        </p:nvSpPr>
        <p:spPr>
          <a:xfrm>
            <a:off x="79375" y="4343400"/>
            <a:ext cx="6653213" cy="274638"/>
          </a:xfrm>
          <a:noFill/>
        </p:spPr>
        <p:txBody>
          <a:bodyPr>
            <a:normAutofit fontScale="47500" lnSpcReduction="20000"/>
          </a:bodyPr>
          <a:lstStyle/>
          <a:p>
            <a:r>
              <a:rPr lang="zh-CN" altLang="en-US">
                <a:cs typeface="宋体" panose="02010600030101010101" pitchFamily="2" charset="-122"/>
              </a:rPr>
              <a:t>重新启动数据库实例 </a:t>
            </a:r>
          </a:p>
          <a:p>
            <a:r>
              <a:rPr lang="zh-CN" altLang="en-US">
                <a:cs typeface="宋体" panose="02010600030101010101" pitchFamily="2" charset="-122"/>
              </a:rPr>
              <a:t>系统共享内存没有初始化</a:t>
            </a:r>
          </a:p>
        </p:txBody>
      </p:sp>
      <p:sp>
        <p:nvSpPr>
          <p:cNvPr id="4" name="灯片编号占位符 3"/>
          <p:cNvSpPr>
            <a:spLocks noGrp="1"/>
          </p:cNvSpPr>
          <p:nvPr>
            <p:ph type="sldNum" sz="quarter" idx="10"/>
          </p:nvPr>
        </p:nvSpPr>
        <p:spPr/>
        <p:txBody>
          <a:bodyPr/>
          <a:lstStyle/>
          <a:p>
            <a:fld id="{D681EDF9-887E-4317-82C6-85814C8A9540}" type="slidenum">
              <a:rPr lang="zh-CN" altLang="en-US" smtClean="0"/>
              <a:pPr/>
              <a:t>16</a:t>
            </a:fld>
            <a:endParaRPr lang="zh-CN" altLang="en-US"/>
          </a:p>
        </p:txBody>
      </p:sp>
    </p:spTree>
    <p:extLst>
      <p:ext uri="{BB962C8B-B14F-4D97-AF65-F5344CB8AC3E}">
        <p14:creationId xmlns:p14="http://schemas.microsoft.com/office/powerpoint/2010/main" val="314089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381000" y="685800"/>
            <a:ext cx="6096000" cy="3429000"/>
          </a:xfrm>
        </p:spPr>
      </p:sp>
      <p:sp>
        <p:nvSpPr>
          <p:cNvPr id="54275" name="备注占位符 2"/>
          <p:cNvSpPr>
            <a:spLocks noGrp="1"/>
          </p:cNvSpPr>
          <p:nvPr>
            <p:ph type="body" idx="1"/>
          </p:nvPr>
        </p:nvSpPr>
        <p:spPr>
          <a:xfrm>
            <a:off x="79375" y="4343400"/>
            <a:ext cx="6653213" cy="274638"/>
          </a:xfrm>
          <a:noFill/>
        </p:spPr>
        <p:txBody>
          <a:bodyPr>
            <a:normAutofit fontScale="32500" lnSpcReduction="20000"/>
          </a:bodyPr>
          <a:lstStyle/>
          <a:p>
            <a:r>
              <a:rPr lang="zh-CN" altLang="zh-CN" dirty="0">
                <a:cs typeface="宋体" panose="02010600030101010101" pitchFamily="2" charset="-122"/>
                <a:sym typeface="+mn-ea"/>
              </a:rPr>
              <a:t>学会安装→配置→启动→简单命令检测性能→连接</a:t>
            </a:r>
            <a:endParaRPr lang="zh-CN" altLang="zh-CN" dirty="0">
              <a:cs typeface="宋体" panose="02010600030101010101" pitchFamily="2" charset="-122"/>
            </a:endParaRPr>
          </a:p>
          <a:p>
            <a:endParaRPr lang="zh-CN" altLang="en-US" dirty="0">
              <a:cs typeface="宋体" panose="02010600030101010101" pitchFamily="2" charset="-122"/>
            </a:endParaRPr>
          </a:p>
          <a:p>
            <a:r>
              <a:rPr lang="zh-CN" altLang="en-US" dirty="0">
                <a:cs typeface="宋体" panose="02010600030101010101" pitchFamily="2" charset="-122"/>
              </a:rPr>
              <a:t> </a:t>
            </a:r>
          </a:p>
        </p:txBody>
      </p:sp>
      <p:sp>
        <p:nvSpPr>
          <p:cNvPr id="54276" name="灯片编号占位符 3"/>
          <p:cNvSpPr>
            <a:spLocks noGrp="1"/>
          </p:cNvSpPr>
          <p:nvPr>
            <p:ph type="sldNum" sz="quarter" idx="5"/>
          </p:nvPr>
        </p:nvSpPr>
        <p:spPr>
          <a:noFill/>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DEB509C4-2EFA-9046-8345-09EADBE57C03}" type="slidenum">
              <a:rPr lang="zh-CN" altLang="en-US" sz="1200" b="0">
                <a:latin typeface="Times New Roman" panose="02020603050405020304" charset="0"/>
                <a:cs typeface="宋体" panose="02010600030101010101" pitchFamily="2" charset="-122"/>
              </a:rPr>
              <a:pPr/>
              <a:t>19</a:t>
            </a:fld>
            <a:endParaRPr lang="en-US" altLang="zh-CN" sz="1200" b="0">
              <a:latin typeface="Times New Roman" panose="02020603050405020304" charset="0"/>
              <a:cs typeface="宋体" panose="02010600030101010101" pitchFamily="2" charset="-122"/>
            </a:endParaRPr>
          </a:p>
        </p:txBody>
      </p:sp>
    </p:spTree>
    <p:extLst>
      <p:ext uri="{BB962C8B-B14F-4D97-AF65-F5344CB8AC3E}">
        <p14:creationId xmlns:p14="http://schemas.microsoft.com/office/powerpoint/2010/main" val="310521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381000" y="685800"/>
            <a:ext cx="6096000" cy="3429000"/>
          </a:xfrm>
        </p:spPr>
      </p:sp>
      <p:sp>
        <p:nvSpPr>
          <p:cNvPr id="54275" name="备注占位符 2"/>
          <p:cNvSpPr>
            <a:spLocks noGrp="1"/>
          </p:cNvSpPr>
          <p:nvPr>
            <p:ph type="body" idx="1"/>
          </p:nvPr>
        </p:nvSpPr>
        <p:spPr>
          <a:xfrm>
            <a:off x="79375" y="4343400"/>
            <a:ext cx="6653213" cy="274638"/>
          </a:xfrm>
          <a:noFill/>
        </p:spPr>
        <p:txBody>
          <a:bodyPr>
            <a:normAutofit fontScale="32500" lnSpcReduction="20000"/>
          </a:bodyPr>
          <a:lstStyle/>
          <a:p>
            <a:r>
              <a:rPr lang="zh-CN" altLang="zh-CN" dirty="0">
                <a:cs typeface="宋体" panose="02010600030101010101" pitchFamily="2" charset="-122"/>
                <a:sym typeface="+mn-ea"/>
              </a:rPr>
              <a:t>学会安装→配置→启动→空间挂载→连接</a:t>
            </a:r>
            <a:endParaRPr lang="zh-CN" altLang="zh-CN" dirty="0">
              <a:cs typeface="宋体" panose="02010600030101010101" pitchFamily="2" charset="-122"/>
            </a:endParaRPr>
          </a:p>
          <a:p>
            <a:endParaRPr lang="zh-CN" altLang="en-US" dirty="0">
              <a:cs typeface="宋体" panose="02010600030101010101" pitchFamily="2" charset="-122"/>
            </a:endParaRPr>
          </a:p>
          <a:p>
            <a:r>
              <a:rPr lang="zh-CN" altLang="en-US" dirty="0">
                <a:cs typeface="宋体" panose="02010600030101010101" pitchFamily="2" charset="-122"/>
              </a:rPr>
              <a:t> </a:t>
            </a:r>
          </a:p>
        </p:txBody>
      </p:sp>
      <p:sp>
        <p:nvSpPr>
          <p:cNvPr id="54276" name="灯片编号占位符 3"/>
          <p:cNvSpPr>
            <a:spLocks noGrp="1"/>
          </p:cNvSpPr>
          <p:nvPr>
            <p:ph type="sldNum" sz="quarter" idx="5"/>
          </p:nvPr>
        </p:nvSpPr>
        <p:spPr>
          <a:noFill/>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DEB509C4-2EFA-9046-8345-09EADBE57C03}" type="slidenum">
              <a:rPr lang="zh-CN" altLang="en-US" sz="1200" b="0">
                <a:latin typeface="Times New Roman" panose="02020603050405020304" charset="0"/>
                <a:cs typeface="宋体" panose="02010600030101010101" pitchFamily="2" charset="-122"/>
              </a:rPr>
              <a:pPr/>
              <a:t>1</a:t>
            </a:fld>
            <a:endParaRPr lang="en-US" altLang="zh-CN" sz="1200" b="0">
              <a:latin typeface="Times New Roman" panose="02020603050405020304" charset="0"/>
              <a:cs typeface="宋体" panose="02010600030101010101" pitchFamily="2" charset="-122"/>
            </a:endParaRPr>
          </a:p>
        </p:txBody>
      </p:sp>
    </p:spTree>
    <p:extLst>
      <p:ext uri="{BB962C8B-B14F-4D97-AF65-F5344CB8AC3E}">
        <p14:creationId xmlns:p14="http://schemas.microsoft.com/office/powerpoint/2010/main" val="20240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pPr>
                <a:defRPr/>
              </a:pPr>
              <a:t>2</a:t>
            </a:fld>
            <a:endParaRPr lang="zh-CN" altLang="en-US"/>
          </a:p>
        </p:txBody>
      </p:sp>
    </p:spTree>
    <p:extLst>
      <p:ext uri="{BB962C8B-B14F-4D97-AF65-F5344CB8AC3E}">
        <p14:creationId xmlns:p14="http://schemas.microsoft.com/office/powerpoint/2010/main" val="148754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381000" y="685800"/>
            <a:ext cx="6096000" cy="3429000"/>
          </a:xfrm>
        </p:spPr>
      </p:sp>
      <p:sp>
        <p:nvSpPr>
          <p:cNvPr id="56323" name="Rectangle 3"/>
          <p:cNvSpPr>
            <a:spLocks noGrp="1" noChangeArrowheads="1"/>
          </p:cNvSpPr>
          <p:nvPr>
            <p:ph type="body" idx="1"/>
          </p:nvPr>
        </p:nvSpPr>
        <p:spPr>
          <a:xfrm>
            <a:off x="79375" y="4343400"/>
            <a:ext cx="6653213" cy="274638"/>
          </a:xfrm>
          <a:noFill/>
        </p:spPr>
        <p:txBody>
          <a:bodyPr>
            <a:normAutofit fontScale="25000" lnSpcReduction="20000"/>
          </a:bodyPr>
          <a:lstStyle/>
          <a:p>
            <a:r>
              <a:rPr lang="en-US" altLang="zh-CN">
                <a:sym typeface="+mn-ea"/>
              </a:rPr>
              <a:t>GBase 8s </a:t>
            </a:r>
            <a:r>
              <a:rPr lang="zh-CN" altLang="zh-CN">
                <a:sym typeface="+mn-ea"/>
              </a:rPr>
              <a:t>是基于</a:t>
            </a:r>
            <a:r>
              <a:rPr lang="en-US" altLang="zh-CN">
                <a:sym typeface="+mn-ea"/>
              </a:rPr>
              <a:t>infoemix</a:t>
            </a:r>
            <a:r>
              <a:rPr lang="zh-CN" altLang="en-US">
                <a:sym typeface="+mn-ea"/>
              </a:rPr>
              <a:t>架构的数据库</a:t>
            </a:r>
          </a:p>
          <a:p>
            <a:r>
              <a:rPr lang="zh-CN" altLang="en-US">
                <a:sym typeface="+mn-ea"/>
              </a:rPr>
              <a:t>准备环境完成之后我们接下来开始软件安装</a:t>
            </a:r>
            <a:endParaRPr lang="zh-CN" altLang="en-US"/>
          </a:p>
          <a:p>
            <a:r>
              <a:rPr lang="zh-CN" altLang="en-US">
                <a:sym typeface="+mn-ea"/>
              </a:rPr>
              <a:t>首先安装有两种方式，图形界面方式，和字符界面方式，</a:t>
            </a:r>
            <a:endParaRPr lang="zh-CN" altLang="en-US"/>
          </a:p>
          <a:p>
            <a:r>
              <a:rPr lang="zh-CN" altLang="en-US">
                <a:sym typeface="+mn-ea"/>
              </a:rPr>
              <a:t>下面我先看一下图形界面方式的步奏</a:t>
            </a:r>
            <a:endParaRPr lang="zh-CN" altLang="en-US"/>
          </a:p>
          <a:p>
            <a:r>
              <a:rPr lang="zh-CN" altLang="en-US">
                <a:sym typeface="+mn-ea"/>
              </a:rPr>
              <a:t>第一步需要将安装介质上传，不管是远程还是光盘，方式我就不说明了，总之将安装软件传到服务器上，路径可以随意</a:t>
            </a:r>
            <a:endParaRPr lang="zh-CN" altLang="en-US"/>
          </a:p>
          <a:p>
            <a:r>
              <a:rPr lang="zh-CN" altLang="en-US">
                <a:sym typeface="+mn-ea"/>
              </a:rPr>
              <a:t>，上传完成之后需要首先解压缩安装包，解压完成之后可以看到如图所示的一些文件，其中需要注意的就是图上标红的</a:t>
            </a:r>
            <a:r>
              <a:rPr lang="en-US" altLang="zh-CN">
                <a:sym typeface="+mn-ea"/>
              </a:rPr>
              <a:t>ids_install</a:t>
            </a:r>
            <a:r>
              <a:rPr lang="zh-CN" altLang="en-US">
                <a:sym typeface="+mn-ea"/>
              </a:rPr>
              <a:t>安装脚本，这个脚本就是我们软件安装的脚本，</a:t>
            </a:r>
            <a:endParaRPr lang="zh-CN" altLang="en-US"/>
          </a:p>
          <a:p>
            <a:r>
              <a:rPr lang="zh-CN" altLang="en-US">
                <a:sym typeface="+mn-ea"/>
              </a:rPr>
              <a:t>脚本执行方式如图，用户</a:t>
            </a:r>
            <a:r>
              <a:rPr lang="en-US" altLang="zh-CN">
                <a:sym typeface="+mn-ea"/>
              </a:rPr>
              <a:t>root</a:t>
            </a:r>
            <a:r>
              <a:rPr lang="zh-CN" altLang="en-US">
                <a:sym typeface="+mn-ea"/>
              </a:rPr>
              <a:t>用户方式执行</a:t>
            </a:r>
            <a:r>
              <a:rPr lang="en-US" altLang="zh-CN">
                <a:sym typeface="+mn-ea"/>
              </a:rPr>
              <a:t>./ids_install </a:t>
            </a:r>
            <a:r>
              <a:rPr lang="zh-CN" altLang="en-US">
                <a:sym typeface="+mn-ea"/>
              </a:rPr>
              <a:t>命令，如果启用图形化界面安装，需要后加</a:t>
            </a:r>
            <a:r>
              <a:rPr lang="en-US" altLang="zh-CN">
                <a:sym typeface="+mn-ea"/>
              </a:rPr>
              <a:t>-i swing </a:t>
            </a:r>
            <a:r>
              <a:rPr lang="zh-CN" altLang="en-US">
                <a:sym typeface="+mn-ea"/>
              </a:rPr>
              <a:t>这样就会启动图形化界面，</a:t>
            </a:r>
            <a:endParaRPr lang="zh-CN" altLang="en-US"/>
          </a:p>
          <a:p>
            <a:r>
              <a:rPr lang="zh-CN" altLang="en-US">
                <a:sym typeface="+mn-ea"/>
              </a:rPr>
              <a:t>这里需要注意一点，这台服务器首先需要安装</a:t>
            </a:r>
            <a:r>
              <a:rPr lang="en-US" altLang="zh-CN">
                <a:sym typeface="+mn-ea"/>
              </a:rPr>
              <a:t>desktop </a:t>
            </a:r>
            <a:r>
              <a:rPr lang="zh-CN" altLang="en-US">
                <a:sym typeface="+mn-ea"/>
              </a:rPr>
              <a:t>桌面的</a:t>
            </a:r>
            <a:r>
              <a:rPr lang="en-US" altLang="zh-CN">
                <a:sym typeface="+mn-ea"/>
              </a:rPr>
              <a:t>gui</a:t>
            </a:r>
            <a:r>
              <a:rPr lang="zh-CN" altLang="en-US">
                <a:sym typeface="+mn-ea"/>
              </a:rPr>
              <a:t>（Graphical User Interface，简称 GUI），否则不能弹出图形化页面，只能通过字符方式安装；</a:t>
            </a:r>
            <a:endParaRPr lang="zh-CN" altLang="en-US"/>
          </a:p>
          <a:p>
            <a:r>
              <a:rPr lang="zh-CN" altLang="en-US">
                <a:sym typeface="+mn-ea"/>
              </a:rPr>
              <a:t>正常执行完安装命令之后等待几十秒，会弹出右面的安装界面，之后我们可以一步一步进行安装</a:t>
            </a:r>
            <a:endParaRPr lang="zh-CN" altLang="en-US"/>
          </a:p>
          <a:p>
            <a:endParaRPr lang="zh-CN" altLang="en-US">
              <a:cs typeface="宋体" panose="02010600030101010101" pitchFamily="2" charset="-122"/>
            </a:endParaRPr>
          </a:p>
        </p:txBody>
      </p:sp>
      <p:sp>
        <p:nvSpPr>
          <p:cNvPr id="4" name="灯片编号占位符 3"/>
          <p:cNvSpPr>
            <a:spLocks noGrp="1"/>
          </p:cNvSpPr>
          <p:nvPr>
            <p:ph type="sldNum" sz="quarter" idx="10"/>
          </p:nvPr>
        </p:nvSpPr>
        <p:spPr/>
        <p:txBody>
          <a:bodyPr/>
          <a:lstStyle/>
          <a:p>
            <a:fld id="{D681EDF9-887E-4317-82C6-85814C8A9540}" type="slidenum">
              <a:rPr lang="zh-CN" altLang="en-US" smtClean="0"/>
              <a:pPr/>
              <a:t>3</a:t>
            </a:fld>
            <a:endParaRPr lang="zh-CN" altLang="en-US"/>
          </a:p>
        </p:txBody>
      </p:sp>
    </p:spTree>
    <p:extLst>
      <p:ext uri="{BB962C8B-B14F-4D97-AF65-F5344CB8AC3E}">
        <p14:creationId xmlns:p14="http://schemas.microsoft.com/office/powerpoint/2010/main" val="94095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首先是需要选择接受</a:t>
            </a:r>
            <a:r>
              <a:rPr lang="en-US" altLang="zh-CN">
                <a:sym typeface="+mn-ea"/>
              </a:rPr>
              <a:t>lic</a:t>
            </a:r>
            <a:r>
              <a:rPr lang="zh-CN" altLang="en-US">
                <a:sym typeface="+mn-ea"/>
              </a:rPr>
              <a:t>协议，这部分需要将右侧的活动框拉倒最下，否则接受选项为灰色无法选中，选中完成之后点击</a:t>
            </a:r>
            <a:r>
              <a:rPr lang="en-US" altLang="zh-CN">
                <a:sym typeface="+mn-ea"/>
              </a:rPr>
              <a:t>next</a:t>
            </a:r>
            <a:r>
              <a:rPr lang="zh-CN" altLang="en-US">
                <a:sym typeface="+mn-ea"/>
              </a:rPr>
              <a:t>，</a:t>
            </a:r>
            <a:endParaRPr lang="zh-CN" altLang="en-US"/>
          </a:p>
          <a:p>
            <a:r>
              <a:rPr lang="zh-CN" altLang="en-US">
                <a:sym typeface="+mn-ea"/>
              </a:rPr>
              <a:t>让我们选中软件的安装路径，路径选择中需要注意选择的路径最好是真实存在的，如果不是真实存在的后面会自动创建，但是权限可能是</a:t>
            </a:r>
            <a:r>
              <a:rPr lang="en-US" altLang="zh-CN">
                <a:sym typeface="+mn-ea"/>
              </a:rPr>
              <a:t>root</a:t>
            </a:r>
            <a:r>
              <a:rPr lang="zh-CN" altLang="en-US">
                <a:sym typeface="+mn-ea"/>
              </a:rPr>
              <a:t>用户的</a:t>
            </a:r>
            <a:endParaRPr lang="zh-CN" altLang="en-US"/>
          </a:p>
          <a:p>
            <a:r>
              <a:rPr lang="zh-CN" altLang="en-US">
                <a:sym typeface="+mn-ea"/>
              </a:rPr>
              <a:t>选择完毕之后我们点击</a:t>
            </a:r>
            <a:r>
              <a:rPr lang="en-US" altLang="zh-CN">
                <a:sym typeface="+mn-ea"/>
              </a:rPr>
              <a:t>next</a:t>
            </a:r>
            <a:endParaRPr lang="en-US" altLang="zh-CN"/>
          </a:p>
          <a:p>
            <a:endParaRPr lang="zh-CN" altLang="en-US"/>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4</a:t>
            </a:fld>
            <a:endParaRPr lang="zh-CN" altLang="en-US"/>
          </a:p>
        </p:txBody>
      </p:sp>
    </p:spTree>
    <p:extLst>
      <p:ext uri="{BB962C8B-B14F-4D97-AF65-F5344CB8AC3E}">
        <p14:creationId xmlns:p14="http://schemas.microsoft.com/office/powerpoint/2010/main" val="257391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进入到安装类型选择页面，这里面我们主要讲前两个，第一个是典型安装，代表的是默认安装</a:t>
            </a:r>
            <a:r>
              <a:rPr lang="en-US" altLang="zh-CN">
                <a:sym typeface="+mn-ea"/>
              </a:rPr>
              <a:t>gbase 8s</a:t>
            </a:r>
            <a:r>
              <a:rPr lang="zh-CN" altLang="en-US">
                <a:sym typeface="+mn-ea"/>
              </a:rPr>
              <a:t>所有的功能组件，我们安装的时候可以默认第一个选项；</a:t>
            </a:r>
            <a:endParaRPr lang="zh-CN" altLang="en-US"/>
          </a:p>
          <a:p>
            <a:r>
              <a:rPr lang="zh-CN" altLang="en-US">
                <a:sym typeface="+mn-ea"/>
              </a:rPr>
              <a:t>第二个是自定义安装，自定义安装可以让我们灵活的选择需要安装的功能组件，我们这里图的例子是选择自定义安装，下面我们继续，点击</a:t>
            </a:r>
            <a:r>
              <a:rPr lang="en-US" altLang="zh-CN">
                <a:sym typeface="+mn-ea"/>
              </a:rPr>
              <a:t>next</a:t>
            </a:r>
            <a:endParaRPr lang="en-US" altLang="zh-CN"/>
          </a:p>
          <a:p>
            <a:r>
              <a:rPr lang="zh-CN" altLang="en-US">
                <a:sym typeface="+mn-ea"/>
              </a:rPr>
              <a:t>在这个页面我们可以选择所需要安装的</a:t>
            </a:r>
            <a:r>
              <a:rPr lang="en-US" altLang="zh-CN">
                <a:sym typeface="+mn-ea"/>
              </a:rPr>
              <a:t>gbase 8s</a:t>
            </a:r>
            <a:r>
              <a:rPr lang="zh-CN" altLang="en-US">
                <a:sym typeface="+mn-ea"/>
              </a:rPr>
              <a:t>的组件，进行安装，默认</a:t>
            </a:r>
            <a:r>
              <a:rPr lang="en-US" altLang="zh-CN">
                <a:sym typeface="+mn-ea"/>
              </a:rPr>
              <a:t>default</a:t>
            </a:r>
            <a:r>
              <a:rPr lang="zh-CN" altLang="en-US">
                <a:sym typeface="+mn-ea"/>
              </a:rPr>
              <a:t>安装包括的组件有数据库</a:t>
            </a:r>
            <a:r>
              <a:rPr lang="en-US" altLang="zh-CN">
                <a:sym typeface="+mn-ea"/>
              </a:rPr>
              <a:t>server</a:t>
            </a:r>
            <a:r>
              <a:rPr lang="zh-CN" altLang="en-US">
                <a:sym typeface="+mn-ea"/>
              </a:rPr>
              <a:t>端组件，</a:t>
            </a:r>
            <a:r>
              <a:rPr lang="en-US" altLang="zh-CN">
                <a:sym typeface="+mn-ea"/>
              </a:rPr>
              <a:t>csdk</a:t>
            </a:r>
            <a:r>
              <a:rPr lang="zh-CN" altLang="en-US">
                <a:sym typeface="+mn-ea"/>
              </a:rPr>
              <a:t>组件、</a:t>
            </a:r>
            <a:r>
              <a:rPr lang="en-US" altLang="zh-CN">
                <a:sym typeface="+mn-ea"/>
              </a:rPr>
              <a:t>jdbc</a:t>
            </a:r>
            <a:r>
              <a:rPr lang="zh-CN" altLang="en-US">
                <a:sym typeface="+mn-ea"/>
              </a:rPr>
              <a:t>组件以及</a:t>
            </a:r>
            <a:r>
              <a:rPr lang="en-US" altLang="zh-CN">
                <a:sym typeface="+mn-ea"/>
              </a:rPr>
              <a:t>oat</a:t>
            </a:r>
            <a:r>
              <a:rPr lang="zh-CN" altLang="en-US">
                <a:sym typeface="+mn-ea"/>
              </a:rPr>
              <a:t>组件，我们选择无问题后点击</a:t>
            </a:r>
            <a:r>
              <a:rPr lang="en-US" altLang="zh-CN">
                <a:sym typeface="+mn-ea"/>
              </a:rPr>
              <a:t>next</a:t>
            </a:r>
            <a:r>
              <a:rPr lang="zh-CN" altLang="en-US">
                <a:sym typeface="+mn-ea"/>
              </a:rPr>
              <a:t>进入下一页面</a:t>
            </a:r>
            <a:endParaRPr lang="zh-CN" altLang="en-US"/>
          </a:p>
          <a:p>
            <a:endParaRPr lang="zh-CN" altLang="en-US"/>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5</a:t>
            </a:fld>
            <a:endParaRPr lang="zh-CN" altLang="en-US"/>
          </a:p>
        </p:txBody>
      </p:sp>
    </p:spTree>
    <p:extLst>
      <p:ext uri="{BB962C8B-B14F-4D97-AF65-F5344CB8AC3E}">
        <p14:creationId xmlns:p14="http://schemas.microsoft.com/office/powerpoint/2010/main" val="3276640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err="1"/>
              <a:t>csdk</a:t>
            </a:r>
            <a:r>
              <a:rPr lang="zh-CN" altLang="en-US" dirty="0"/>
              <a:t>：</a:t>
            </a:r>
            <a:r>
              <a:rPr lang="en-US" altLang="zh-CN" dirty="0" err="1"/>
              <a:t>gbasedbt</a:t>
            </a:r>
            <a:r>
              <a:rPr lang="zh-CN" altLang="en-US" dirty="0"/>
              <a:t>软件开发工具的客户端</a:t>
            </a:r>
          </a:p>
          <a:p>
            <a:r>
              <a:rPr lang="en-US" altLang="zh-CN" dirty="0" err="1"/>
              <a:t>jdbc</a:t>
            </a:r>
            <a:r>
              <a:rPr lang="zh-CN" altLang="en-US" dirty="0"/>
              <a:t>：（Java Data Base Connectivity,java数据库连接）是一种用于执行SQL语句的Java API（），可以为多种关系数据库提供统一访问，它由一组用Java语言编写的类和接口组成。JDBC提供了一种基准，据此可以构建更高级的工具和接口，使数据库开发人员能够编写数据库应用程序。</a:t>
            </a:r>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6</a:t>
            </a:fld>
            <a:endParaRPr lang="zh-CN" altLang="en-US"/>
          </a:p>
        </p:txBody>
      </p:sp>
    </p:spTree>
    <p:extLst>
      <p:ext uri="{BB962C8B-B14F-4D97-AF65-F5344CB8AC3E}">
        <p14:creationId xmlns:p14="http://schemas.microsoft.com/office/powerpoint/2010/main" val="178831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p:spPr>
      </p:sp>
      <p:sp>
        <p:nvSpPr>
          <p:cNvPr id="62467" name="Rectangle 3"/>
          <p:cNvSpPr>
            <a:spLocks noGrp="1" noChangeArrowheads="1"/>
          </p:cNvSpPr>
          <p:nvPr>
            <p:ph type="body" idx="1"/>
          </p:nvPr>
        </p:nvSpPr>
        <p:spPr>
          <a:xfrm>
            <a:off x="79375" y="4343400"/>
            <a:ext cx="6653213" cy="274638"/>
          </a:xfrm>
          <a:noFill/>
        </p:spPr>
        <p:txBody>
          <a:bodyPr>
            <a:normAutofit fontScale="25000" lnSpcReduction="20000"/>
          </a:bodyPr>
          <a:lstStyle/>
          <a:p>
            <a:pPr eaLnBrk="1" hangingPunct="1"/>
            <a:r>
              <a:rPr lang="zh-CN" altLang="en-US" dirty="0">
                <a:sym typeface="+mn-ea"/>
              </a:rPr>
              <a:t>那么</a:t>
            </a:r>
            <a:r>
              <a:rPr lang="en-US" altLang="zh-CN" dirty="0">
                <a:sym typeface="+mn-ea"/>
              </a:rPr>
              <a:t>gbase 8s</a:t>
            </a:r>
            <a:r>
              <a:rPr lang="zh-CN" altLang="en-US" dirty="0">
                <a:sym typeface="+mn-ea"/>
              </a:rPr>
              <a:t>软件安装完成了，想要正式上线使用，我们还需要对</a:t>
            </a:r>
            <a:r>
              <a:rPr lang="en-US" altLang="zh-CN" dirty="0">
                <a:sym typeface="+mn-ea"/>
              </a:rPr>
              <a:t>8s</a:t>
            </a:r>
            <a:r>
              <a:rPr lang="zh-CN" altLang="en-US" dirty="0">
                <a:sym typeface="+mn-ea"/>
              </a:rPr>
              <a:t>进行对应的配置工作；那么详细需要哪些配置工作，接下来我们详细看看</a:t>
            </a:r>
          </a:p>
          <a:p>
            <a:pPr eaLnBrk="1" hangingPunct="1"/>
            <a:endParaRPr lang="zh-CN" altLang="en-US" dirty="0">
              <a:sym typeface="+mn-ea"/>
            </a:endParaRPr>
          </a:p>
          <a:p>
            <a:pPr eaLnBrk="1" hangingPunct="1"/>
            <a:r>
              <a:rPr lang="zh-CN" altLang="en-US" dirty="0">
                <a:sym typeface="+mn-ea"/>
              </a:rPr>
              <a:t>首先需要配置的文件主要有三个文件：第一个环境变量文件</a:t>
            </a:r>
            <a:r>
              <a:rPr lang="en-US" altLang="zh-CN" dirty="0">
                <a:sym typeface="+mn-ea"/>
              </a:rPr>
              <a:t>.bash_profile</a:t>
            </a:r>
            <a:r>
              <a:rPr lang="zh-CN" altLang="en-US" dirty="0">
                <a:sym typeface="+mn-ea"/>
              </a:rPr>
              <a:t>，第二个为</a:t>
            </a:r>
            <a:r>
              <a:rPr lang="en-US" altLang="zh-CN" dirty="0">
                <a:sym typeface="+mn-ea"/>
              </a:rPr>
              <a:t>onconfig</a:t>
            </a:r>
            <a:r>
              <a:rPr lang="zh-CN" altLang="en-US" dirty="0">
                <a:sym typeface="+mn-ea"/>
              </a:rPr>
              <a:t>文件，第三个为</a:t>
            </a:r>
            <a:r>
              <a:rPr lang="en-US" altLang="zh-CN" dirty="0">
                <a:sym typeface="+mn-ea"/>
              </a:rPr>
              <a:t>sqlhosts</a:t>
            </a:r>
            <a:r>
              <a:rPr lang="zh-CN" altLang="en-US" dirty="0">
                <a:sym typeface="+mn-ea"/>
              </a:rPr>
              <a:t>文件，需要全部配置完成后，才可以启动</a:t>
            </a:r>
            <a:r>
              <a:rPr lang="en-US" altLang="zh-CN" dirty="0">
                <a:sym typeface="+mn-ea"/>
              </a:rPr>
              <a:t>8s</a:t>
            </a:r>
            <a:r>
              <a:rPr lang="zh-CN" altLang="en-US" dirty="0">
                <a:sym typeface="+mn-ea"/>
              </a:rPr>
              <a:t>数据库</a:t>
            </a:r>
            <a:endParaRPr lang="zh-CN" altLang="en-US" dirty="0"/>
          </a:p>
          <a:p>
            <a:pPr eaLnBrk="1" hangingPunct="1"/>
            <a:r>
              <a:rPr lang="zh-CN" altLang="en-US" dirty="0">
                <a:sym typeface="+mn-ea"/>
              </a:rPr>
              <a:t>首先我们来看一下环境变量配置文件，</a:t>
            </a:r>
            <a:r>
              <a:rPr lang="en-US" altLang="zh-CN" dirty="0">
                <a:sym typeface="+mn-ea"/>
              </a:rPr>
              <a:t>.bash_profile</a:t>
            </a:r>
            <a:r>
              <a:rPr lang="zh-CN" altLang="en-US" dirty="0">
                <a:sym typeface="+mn-ea"/>
              </a:rPr>
              <a:t>文件</a:t>
            </a:r>
            <a:endParaRPr lang="zh-CN" altLang="en-US" dirty="0"/>
          </a:p>
          <a:p>
            <a:pPr eaLnBrk="1" hangingPunct="1"/>
            <a:r>
              <a:rPr lang="zh-CN" altLang="en-US" dirty="0">
                <a:sym typeface="+mn-ea"/>
              </a:rPr>
              <a:t>这个文件切换到</a:t>
            </a:r>
            <a:r>
              <a:rPr lang="en-US" altLang="zh-CN" dirty="0" err="1">
                <a:sym typeface="+mn-ea"/>
              </a:rPr>
              <a:t>gbasedbt</a:t>
            </a:r>
            <a:r>
              <a:rPr lang="zh-CN" altLang="en-US" dirty="0">
                <a:sym typeface="+mn-ea"/>
              </a:rPr>
              <a:t>用户后，默认在用户主目录下，我们需要用</a:t>
            </a:r>
            <a:r>
              <a:rPr lang="en-US" altLang="zh-CN" dirty="0">
                <a:sym typeface="+mn-ea"/>
              </a:rPr>
              <a:t>vi</a:t>
            </a:r>
            <a:r>
              <a:rPr lang="zh-CN" altLang="en-US" dirty="0">
                <a:sym typeface="+mn-ea"/>
              </a:rPr>
              <a:t>方式进行修改</a:t>
            </a:r>
            <a:endParaRPr lang="zh-CN" altLang="en-US" dirty="0"/>
          </a:p>
          <a:p>
            <a:pPr eaLnBrk="1" hangingPunct="1"/>
            <a:r>
              <a:rPr lang="zh-CN" altLang="en-US" dirty="0">
                <a:sym typeface="+mn-ea"/>
              </a:rPr>
              <a:t>这个文件主要修改的内容为上图我标注的</a:t>
            </a:r>
            <a:r>
              <a:rPr lang="en-US" altLang="zh-CN" dirty="0">
                <a:sym typeface="+mn-ea"/>
              </a:rPr>
              <a:t>4</a:t>
            </a:r>
            <a:r>
              <a:rPr lang="zh-CN" altLang="en-US" dirty="0">
                <a:sym typeface="+mn-ea"/>
              </a:rPr>
              <a:t>行，其中第一行为</a:t>
            </a:r>
            <a:r>
              <a:rPr lang="en-US" altLang="zh-CN" dirty="0">
                <a:sym typeface="+mn-ea"/>
              </a:rPr>
              <a:t>GBASEDBTSERVER</a:t>
            </a:r>
            <a:r>
              <a:rPr lang="zh-CN" altLang="en-US" dirty="0">
                <a:sym typeface="+mn-ea"/>
              </a:rPr>
              <a:t>名称，我们这里设置实例名称</a:t>
            </a:r>
            <a:r>
              <a:rPr lang="en-US" altLang="zh-CN" dirty="0">
                <a:sym typeface="+mn-ea"/>
              </a:rPr>
              <a:t>gbaseserver</a:t>
            </a:r>
            <a:r>
              <a:rPr lang="zh-CN" altLang="en-US" dirty="0">
                <a:sym typeface="+mn-ea"/>
              </a:rPr>
              <a:t>，</a:t>
            </a:r>
            <a:endParaRPr lang="zh-CN" altLang="en-US" dirty="0"/>
          </a:p>
          <a:p>
            <a:pPr eaLnBrk="1" hangingPunct="1"/>
            <a:r>
              <a:rPr lang="zh-CN" altLang="en-US" dirty="0">
                <a:sym typeface="+mn-ea"/>
              </a:rPr>
              <a:t>第二行为</a:t>
            </a:r>
            <a:r>
              <a:rPr lang="en-US" altLang="zh-CN" dirty="0">
                <a:sym typeface="+mn-ea"/>
              </a:rPr>
              <a:t>GBASEDBTDIR</a:t>
            </a:r>
            <a:r>
              <a:rPr lang="zh-CN" altLang="en-US" dirty="0">
                <a:sym typeface="+mn-ea"/>
              </a:rPr>
              <a:t>为软件的安装路径，我们需要实际对应修改一下</a:t>
            </a:r>
            <a:endParaRPr lang="zh-CN" altLang="en-US" dirty="0"/>
          </a:p>
          <a:p>
            <a:pPr eaLnBrk="1" hangingPunct="1"/>
            <a:r>
              <a:rPr lang="zh-CN" altLang="en-US" dirty="0">
                <a:sym typeface="+mn-ea"/>
              </a:rPr>
              <a:t>第三行为我们另外需要修改的配置文件，我们需要对应修改</a:t>
            </a:r>
            <a:r>
              <a:rPr lang="en-US" altLang="zh-CN" dirty="0">
                <a:sym typeface="+mn-ea"/>
              </a:rPr>
              <a:t>.</a:t>
            </a:r>
            <a:r>
              <a:rPr lang="zh-CN" altLang="en-US" dirty="0">
                <a:sym typeface="+mn-ea"/>
              </a:rPr>
              <a:t>后面加实例名，第四行</a:t>
            </a:r>
            <a:r>
              <a:rPr lang="en-US" altLang="zh-CN" dirty="0">
                <a:sym typeface="+mn-ea"/>
              </a:rPr>
              <a:t>sqlhost</a:t>
            </a:r>
            <a:r>
              <a:rPr lang="zh-CN" altLang="en-US" dirty="0">
                <a:sym typeface="+mn-ea"/>
              </a:rPr>
              <a:t>一样</a:t>
            </a:r>
            <a:endParaRPr lang="zh-CN" altLang="en-US" dirty="0"/>
          </a:p>
          <a:p>
            <a:pPr eaLnBrk="1" hangingPunct="1"/>
            <a:endParaRPr lang="zh-CN" altLang="en-US" dirty="0"/>
          </a:p>
          <a:p>
            <a:pPr eaLnBrk="1" hangingPunct="1"/>
            <a:r>
              <a:rPr lang="zh-CN" altLang="en-US" dirty="0">
                <a:sym typeface="+mn-ea"/>
              </a:rPr>
              <a:t>参数文件参数名，</a:t>
            </a:r>
            <a:r>
              <a:rPr lang="en-US" altLang="zh-CN" dirty="0">
                <a:sym typeface="+mn-ea"/>
              </a:rPr>
              <a:t>onconfig.</a:t>
            </a:r>
            <a:r>
              <a:rPr lang="zh-CN" altLang="en-US" dirty="0">
                <a:sym typeface="+mn-ea"/>
              </a:rPr>
              <a:t>实例名  </a:t>
            </a:r>
            <a:r>
              <a:rPr lang="en-US" altLang="zh-CN" dirty="0">
                <a:sym typeface="+mn-ea"/>
              </a:rPr>
              <a:t>8s</a:t>
            </a:r>
            <a:r>
              <a:rPr lang="zh-CN" altLang="en-US" dirty="0">
                <a:sym typeface="+mn-ea"/>
              </a:rPr>
              <a:t>可以启动多个实例，每个实例配置一个实例文件</a:t>
            </a:r>
            <a:r>
              <a:rPr lang="en-US" altLang="zh-CN" dirty="0">
                <a:sym typeface="+mn-ea"/>
              </a:rPr>
              <a:t>sqlhosts.</a:t>
            </a:r>
            <a:r>
              <a:rPr lang="zh-CN" altLang="en-US" dirty="0">
                <a:sym typeface="+mn-ea"/>
              </a:rPr>
              <a:t>实例名</a:t>
            </a:r>
            <a:endParaRPr lang="zh-CN" altLang="en-US" dirty="0"/>
          </a:p>
          <a:p>
            <a:pPr eaLnBrk="1" hangingPunct="1"/>
            <a:r>
              <a:rPr lang="zh-CN" altLang="en-US" dirty="0">
                <a:sym typeface="+mn-ea"/>
              </a:rPr>
              <a:t>另外可以修改字符集，也是在这里设置</a:t>
            </a:r>
            <a:endParaRPr lang="zh-CN" altLang="en-US" dirty="0"/>
          </a:p>
          <a:p>
            <a:pPr eaLnBrk="1" hangingPunct="1"/>
            <a:endParaRPr lang="zh-CN" altLang="en-US" dirty="0"/>
          </a:p>
          <a:p>
            <a:pPr eaLnBrk="1" hangingPunct="1"/>
            <a:r>
              <a:rPr lang="zh-CN" altLang="en-US" dirty="0">
                <a:sym typeface="+mn-ea"/>
              </a:rPr>
              <a:t>配置完成之后保存退出，让环境变量生效一下即可</a:t>
            </a:r>
            <a:endParaRPr lang="zh-CN" altLang="en-US" dirty="0"/>
          </a:p>
          <a:p>
            <a:pPr eaLnBrk="1" hangingPunct="1"/>
            <a:endParaRPr lang="zh-CN" altLang="en-US" dirty="0">
              <a:sym typeface="+mn-ea"/>
            </a:endParaRPr>
          </a:p>
          <a:p>
            <a:pPr eaLnBrk="1" hangingPunct="1"/>
            <a:endParaRPr lang="en-US" altLang="zh-CN" dirty="0">
              <a:cs typeface="宋体" panose="02010600030101010101" pitchFamily="2" charset="-122"/>
            </a:endParaRPr>
          </a:p>
        </p:txBody>
      </p:sp>
      <p:sp>
        <p:nvSpPr>
          <p:cNvPr id="4" name="灯片编号占位符 3"/>
          <p:cNvSpPr>
            <a:spLocks noGrp="1"/>
          </p:cNvSpPr>
          <p:nvPr>
            <p:ph type="sldNum" sz="quarter" idx="10"/>
          </p:nvPr>
        </p:nvSpPr>
        <p:spPr/>
        <p:txBody>
          <a:bodyPr/>
          <a:lstStyle/>
          <a:p>
            <a:fld id="{D681EDF9-887E-4317-82C6-85814C8A9540}" type="slidenum">
              <a:rPr lang="zh-CN" altLang="en-US" smtClean="0"/>
              <a:pPr/>
              <a:t>8</a:t>
            </a:fld>
            <a:endParaRPr lang="zh-CN" altLang="en-US"/>
          </a:p>
        </p:txBody>
      </p:sp>
    </p:spTree>
    <p:extLst>
      <p:ext uri="{BB962C8B-B14F-4D97-AF65-F5344CB8AC3E}">
        <p14:creationId xmlns:p14="http://schemas.microsoft.com/office/powerpoint/2010/main" val="334140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381000" y="685800"/>
            <a:ext cx="6096000" cy="3429000"/>
          </a:xfrm>
        </p:spPr>
      </p:sp>
      <p:sp>
        <p:nvSpPr>
          <p:cNvPr id="66563" name="备注占位符 2"/>
          <p:cNvSpPr>
            <a:spLocks noGrp="1"/>
          </p:cNvSpPr>
          <p:nvPr>
            <p:ph type="body" idx="1"/>
          </p:nvPr>
        </p:nvSpPr>
        <p:spPr>
          <a:xfrm>
            <a:off x="79375" y="4343400"/>
            <a:ext cx="6653213" cy="274638"/>
          </a:xfrm>
          <a:noFill/>
        </p:spPr>
        <p:txBody>
          <a:bodyPr>
            <a:normAutofit fontScale="25000" lnSpcReduction="20000"/>
          </a:bodyPr>
          <a:lstStyle/>
          <a:p>
            <a:r>
              <a:rPr lang="zh-CN" altLang="en-US">
                <a:sym typeface="+mn-ea"/>
              </a:rPr>
              <a:t>接下来是</a:t>
            </a:r>
            <a:r>
              <a:rPr lang="en-US" altLang="zh-CN">
                <a:sym typeface="+mn-ea"/>
              </a:rPr>
              <a:t>onconfig</a:t>
            </a:r>
            <a:r>
              <a:rPr lang="zh-CN" altLang="en-US">
                <a:sym typeface="+mn-ea"/>
              </a:rPr>
              <a:t>配置文件，首先在</a:t>
            </a:r>
            <a:r>
              <a:rPr lang="en-US" altLang="zh-CN">
                <a:sym typeface="+mn-ea"/>
              </a:rPr>
              <a:t>gbase 8s</a:t>
            </a:r>
            <a:r>
              <a:rPr lang="zh-CN" altLang="en-US">
                <a:sym typeface="+mn-ea"/>
              </a:rPr>
              <a:t>安装完成之后，系统默认情况下是没有对应实例配置文件，但在软件安装路径下的</a:t>
            </a:r>
            <a:r>
              <a:rPr lang="en-US" altLang="zh-CN">
                <a:sym typeface="+mn-ea"/>
              </a:rPr>
              <a:t>etc</a:t>
            </a:r>
            <a:r>
              <a:rPr lang="zh-CN" altLang="en-US">
                <a:sym typeface="+mn-ea"/>
              </a:rPr>
              <a:t>目录内，有一个</a:t>
            </a:r>
            <a:r>
              <a:rPr lang="en-US" altLang="zh-CN">
                <a:sym typeface="+mn-ea"/>
              </a:rPr>
              <a:t>onconfig.std</a:t>
            </a:r>
            <a:r>
              <a:rPr lang="zh-CN" altLang="en-US">
                <a:sym typeface="+mn-ea"/>
              </a:rPr>
              <a:t>的</a:t>
            </a:r>
            <a:r>
              <a:rPr lang="en-US" altLang="zh-CN">
                <a:sym typeface="+mn-ea"/>
              </a:rPr>
              <a:t>onconfig</a:t>
            </a:r>
            <a:r>
              <a:rPr lang="zh-CN" altLang="en-US">
                <a:sym typeface="+mn-ea"/>
              </a:rPr>
              <a:t>模板文件，我们需要复制一下这个模板文件，复制的文件名命名规则是</a:t>
            </a:r>
            <a:r>
              <a:rPr lang="en-US" altLang="zh-CN">
                <a:sym typeface="+mn-ea"/>
              </a:rPr>
              <a:t>onconfig.</a:t>
            </a:r>
            <a:r>
              <a:rPr lang="zh-CN" altLang="en-US">
                <a:sym typeface="+mn-ea"/>
              </a:rPr>
              <a:t>后面加实例名称，也就是之前我们环境变量里面写的名称，</a:t>
            </a:r>
            <a:endParaRPr lang="zh-CN" altLang="en-US"/>
          </a:p>
          <a:p>
            <a:r>
              <a:rPr lang="zh-CN" altLang="en-US">
                <a:sym typeface="+mn-ea"/>
              </a:rPr>
              <a:t>拷贝完成呢之后我们</a:t>
            </a:r>
            <a:r>
              <a:rPr lang="en-US" altLang="zh-CN">
                <a:sym typeface="+mn-ea"/>
              </a:rPr>
              <a:t>vi</a:t>
            </a:r>
            <a:r>
              <a:rPr lang="zh-CN" altLang="en-US">
                <a:sym typeface="+mn-ea"/>
              </a:rPr>
              <a:t>打开</a:t>
            </a:r>
            <a:r>
              <a:rPr lang="en-US" altLang="zh-CN">
                <a:sym typeface="+mn-ea"/>
              </a:rPr>
              <a:t>onconfig</a:t>
            </a:r>
            <a:r>
              <a:rPr lang="zh-CN" altLang="en-US">
                <a:sym typeface="+mn-ea"/>
              </a:rPr>
              <a:t>配置文件</a:t>
            </a:r>
            <a:endParaRPr lang="zh-CN" altLang="en-US"/>
          </a:p>
          <a:p>
            <a:r>
              <a:rPr lang="zh-CN" altLang="en-US">
                <a:sym typeface="+mn-ea"/>
              </a:rPr>
              <a:t>在</a:t>
            </a:r>
            <a:r>
              <a:rPr lang="en-US" altLang="zh-CN">
                <a:sym typeface="+mn-ea"/>
              </a:rPr>
              <a:t>onconfig</a:t>
            </a:r>
            <a:r>
              <a:rPr lang="zh-CN" altLang="en-US">
                <a:sym typeface="+mn-ea"/>
              </a:rPr>
              <a:t>配置文件里面需要注意的几个参数，</a:t>
            </a:r>
            <a:endParaRPr lang="zh-CN" altLang="en-US"/>
          </a:p>
          <a:p>
            <a:r>
              <a:rPr lang="en-US" altLang="zh-CN">
                <a:sym typeface="+mn-ea"/>
              </a:rPr>
              <a:t>rootpath</a:t>
            </a:r>
            <a:r>
              <a:rPr lang="zh-CN" altLang="en-US">
                <a:sym typeface="+mn-ea"/>
              </a:rPr>
              <a:t>：指的是</a:t>
            </a:r>
            <a:r>
              <a:rPr lang="en-US" altLang="zh-CN">
                <a:sym typeface="+mn-ea"/>
              </a:rPr>
              <a:t>root</a:t>
            </a:r>
            <a:r>
              <a:rPr lang="zh-CN" altLang="en-US">
                <a:sym typeface="+mn-ea"/>
              </a:rPr>
              <a:t>表空间路径，这个需要根据实际创建的路径进行修改</a:t>
            </a:r>
            <a:endParaRPr lang="en-US" altLang="zh-CN"/>
          </a:p>
          <a:p>
            <a:r>
              <a:rPr lang="en-US" altLang="zh-CN">
                <a:sym typeface="+mn-ea"/>
              </a:rPr>
              <a:t>rootsize</a:t>
            </a:r>
            <a:r>
              <a:rPr lang="zh-CN" altLang="en-US">
                <a:sym typeface="+mn-ea"/>
              </a:rPr>
              <a:t>：</a:t>
            </a:r>
            <a:r>
              <a:rPr lang="en-US" altLang="zh-CN">
                <a:sym typeface="+mn-ea"/>
              </a:rPr>
              <a:t>rootdbs</a:t>
            </a:r>
            <a:r>
              <a:rPr lang="zh-CN" altLang="en-US">
                <a:sym typeface="+mn-ea"/>
              </a:rPr>
              <a:t>大小，一般来说业务数据不会放在</a:t>
            </a:r>
            <a:r>
              <a:rPr lang="en-US" altLang="zh-CN">
                <a:sym typeface="+mn-ea"/>
              </a:rPr>
              <a:t>root</a:t>
            </a:r>
            <a:r>
              <a:rPr lang="zh-CN" altLang="en-US">
                <a:sym typeface="+mn-ea"/>
              </a:rPr>
              <a:t>表空间里面，</a:t>
            </a:r>
            <a:r>
              <a:rPr lang="en-US" altLang="zh-CN">
                <a:sym typeface="+mn-ea"/>
              </a:rPr>
              <a:t>rootdbs</a:t>
            </a:r>
            <a:r>
              <a:rPr lang="zh-CN" altLang="en-US">
                <a:sym typeface="+mn-ea"/>
              </a:rPr>
              <a:t>里面一般都存储系统表，所以不用太大，默认大小是</a:t>
            </a:r>
            <a:r>
              <a:rPr lang="en-US" altLang="zh-CN">
                <a:sym typeface="+mn-ea"/>
              </a:rPr>
              <a:t>300M</a:t>
            </a:r>
            <a:endParaRPr lang="en-US" altLang="zh-CN"/>
          </a:p>
          <a:p>
            <a:r>
              <a:rPr lang="en-US" altLang="zh-CN">
                <a:sym typeface="+mn-ea"/>
              </a:rPr>
              <a:t>servernum</a:t>
            </a:r>
            <a:r>
              <a:rPr lang="zh-CN" altLang="en-US">
                <a:sym typeface="+mn-ea"/>
              </a:rPr>
              <a:t>：代表的是实例编号，以为我们</a:t>
            </a:r>
            <a:r>
              <a:rPr lang="en-US" altLang="zh-CN">
                <a:sym typeface="+mn-ea"/>
              </a:rPr>
              <a:t>gbase 8s</a:t>
            </a:r>
            <a:r>
              <a:rPr lang="zh-CN" altLang="en-US">
                <a:sym typeface="+mn-ea"/>
              </a:rPr>
              <a:t>支持多实例，如果想启动多个实例，每个实例的实例编号必须是不同的，可以从</a:t>
            </a:r>
            <a:r>
              <a:rPr lang="en-US" altLang="zh-CN">
                <a:sym typeface="+mn-ea"/>
              </a:rPr>
              <a:t>0</a:t>
            </a:r>
            <a:r>
              <a:rPr lang="zh-CN" altLang="en-US">
                <a:sym typeface="+mn-ea"/>
              </a:rPr>
              <a:t>开数始，如果相同会导致某些重复实例无法启动</a:t>
            </a:r>
            <a:endParaRPr lang="zh-CN" altLang="en-US"/>
          </a:p>
          <a:p>
            <a:r>
              <a:rPr lang="en-US" altLang="zh-CN">
                <a:sym typeface="+mn-ea"/>
              </a:rPr>
              <a:t>dbservername</a:t>
            </a:r>
            <a:r>
              <a:rPr lang="zh-CN" altLang="en-US">
                <a:sym typeface="+mn-ea"/>
              </a:rPr>
              <a:t>：数据库实例名，这个需要根据实际实例名称填写</a:t>
            </a:r>
            <a:endParaRPr lang="zh-CN" altLang="en-US"/>
          </a:p>
          <a:p>
            <a:r>
              <a:rPr lang="en-US" altLang="zh-CN">
                <a:sym typeface="+mn-ea"/>
              </a:rPr>
              <a:t>dbserveraliases</a:t>
            </a:r>
            <a:r>
              <a:rPr lang="zh-CN" altLang="en-US">
                <a:sym typeface="+mn-ea"/>
              </a:rPr>
              <a:t>：实例别名，可以有多个别名</a:t>
            </a:r>
            <a:endParaRPr lang="en-US" altLang="zh-CN">
              <a:sym typeface="+mn-ea"/>
            </a:endParaRPr>
          </a:p>
          <a:p>
            <a:r>
              <a:rPr lang="en-US" altLang="zh-CN" dirty="0">
                <a:sym typeface="+mn-ea"/>
              </a:rPr>
              <a:t>NETTYPE</a:t>
            </a:r>
            <a:r>
              <a:rPr lang="zh-CN" altLang="en-US">
                <a:sym typeface="+mn-ea"/>
              </a:rPr>
              <a:t>：是网络的参数，配置多少个进程来对用户请求进行轮训响应</a:t>
            </a:r>
            <a:endParaRPr lang="zh-CN" altLang="en-US"/>
          </a:p>
          <a:p>
            <a:r>
              <a:rPr lang="en-US" altLang="zh-CN">
                <a:sym typeface="+mn-ea"/>
              </a:rPr>
              <a:t>nettype soctcp 1 50 cpu  </a:t>
            </a:r>
            <a:r>
              <a:rPr lang="zh-CN" altLang="en-US">
                <a:sym typeface="+mn-ea"/>
              </a:rPr>
              <a:t>使用网络协议，定义使用</a:t>
            </a:r>
            <a:r>
              <a:rPr lang="en-US" altLang="zh-CN">
                <a:sym typeface="+mn-ea"/>
              </a:rPr>
              <a:t>1</a:t>
            </a:r>
            <a:r>
              <a:rPr lang="zh-CN" altLang="en-US">
                <a:sym typeface="+mn-ea"/>
              </a:rPr>
              <a:t>个</a:t>
            </a:r>
            <a:r>
              <a:rPr lang="en-US" altLang="zh-CN">
                <a:sym typeface="+mn-ea"/>
              </a:rPr>
              <a:t>vp</a:t>
            </a:r>
            <a:r>
              <a:rPr lang="zh-CN" altLang="en-US">
                <a:sym typeface="+mn-ea"/>
              </a:rPr>
              <a:t>，使用</a:t>
            </a:r>
            <a:r>
              <a:rPr lang="en-US" altLang="zh-CN">
                <a:sym typeface="+mn-ea"/>
              </a:rPr>
              <a:t>50</a:t>
            </a:r>
            <a:r>
              <a:rPr lang="zh-CN" altLang="en-US">
                <a:sym typeface="+mn-ea"/>
              </a:rPr>
              <a:t>个轮训线程响应用户请求</a:t>
            </a:r>
            <a:endParaRPr lang="zh-CN" altLang="en-US"/>
          </a:p>
          <a:p>
            <a:r>
              <a:rPr lang="en-US" altLang="zh-CN" dirty="0">
                <a:sym typeface="+mn-ea"/>
              </a:rPr>
              <a:t>MULTIPROCESSOR</a:t>
            </a:r>
            <a:r>
              <a:rPr lang="zh-CN" altLang="en-US" dirty="0">
                <a:sym typeface="+mn-ea"/>
              </a:rPr>
              <a:t>：是否要使用多个</a:t>
            </a:r>
            <a:r>
              <a:rPr lang="en-US" altLang="zh-CN" dirty="0">
                <a:sym typeface="+mn-ea"/>
              </a:rPr>
              <a:t>cpu </a:t>
            </a:r>
            <a:r>
              <a:rPr lang="zh-CN" altLang="en-US" dirty="0">
                <a:sym typeface="+mn-ea"/>
              </a:rPr>
              <a:t>默认参数</a:t>
            </a:r>
            <a:r>
              <a:rPr lang="en-US" altLang="zh-CN" dirty="0">
                <a:sym typeface="+mn-ea"/>
              </a:rPr>
              <a:t>0</a:t>
            </a:r>
            <a:r>
              <a:rPr lang="zh-CN" altLang="en-US" dirty="0">
                <a:sym typeface="+mn-ea"/>
              </a:rPr>
              <a:t>和</a:t>
            </a:r>
            <a:r>
              <a:rPr lang="en-US" altLang="zh-CN" dirty="0">
                <a:sym typeface="+mn-ea"/>
              </a:rPr>
              <a:t>1,0</a:t>
            </a:r>
            <a:r>
              <a:rPr lang="zh-CN" altLang="en-US" dirty="0">
                <a:sym typeface="+mn-ea"/>
              </a:rPr>
              <a:t>代表不启用，</a:t>
            </a:r>
            <a:r>
              <a:rPr lang="en-US" altLang="zh-CN" dirty="0">
                <a:sym typeface="+mn-ea"/>
              </a:rPr>
              <a:t>1</a:t>
            </a:r>
            <a:r>
              <a:rPr lang="zh-CN" altLang="en-US" dirty="0">
                <a:sym typeface="+mn-ea"/>
              </a:rPr>
              <a:t>代表启用</a:t>
            </a:r>
          </a:p>
          <a:p>
            <a:r>
              <a:rPr lang="en-US" altLang="zh-CN" dirty="0">
                <a:sym typeface="+mn-ea"/>
              </a:rPr>
              <a:t>VPCLASS</a:t>
            </a:r>
            <a:r>
              <a:rPr lang="zh-CN" altLang="en-US" dirty="0">
                <a:sym typeface="+mn-ea"/>
              </a:rPr>
              <a:t>：是实际设置实例可以使用多少个</a:t>
            </a:r>
            <a:r>
              <a:rPr lang="en-US" altLang="zh-CN" dirty="0">
                <a:sym typeface="+mn-ea"/>
              </a:rPr>
              <a:t>cpuvp </a:t>
            </a:r>
            <a:r>
              <a:rPr lang="zh-CN" altLang="en-US" dirty="0">
                <a:sym typeface="+mn-ea"/>
              </a:rPr>
              <a:t>，一般推荐核心数</a:t>
            </a:r>
            <a:r>
              <a:rPr lang="en-US" altLang="zh-CN" dirty="0">
                <a:sym typeface="+mn-ea"/>
              </a:rPr>
              <a:t>-1</a:t>
            </a:r>
            <a:r>
              <a:rPr lang="zh-CN" altLang="en-US" dirty="0">
                <a:sym typeface="+mn-ea"/>
              </a:rPr>
              <a:t>或者核心数</a:t>
            </a:r>
            <a:r>
              <a:rPr lang="en-US" altLang="zh-CN" dirty="0">
                <a:sym typeface="+mn-ea"/>
              </a:rPr>
              <a:t>-2</a:t>
            </a:r>
            <a:r>
              <a:rPr lang="zh-CN" altLang="en-US" dirty="0">
                <a:sym typeface="+mn-ea"/>
              </a:rPr>
              <a:t>，尽量将系统</a:t>
            </a:r>
            <a:r>
              <a:rPr lang="en-US" altLang="zh-CN" dirty="0">
                <a:sym typeface="+mn-ea"/>
              </a:rPr>
              <a:t>cpu</a:t>
            </a:r>
            <a:r>
              <a:rPr lang="zh-CN" altLang="en-US" dirty="0">
                <a:sym typeface="+mn-ea"/>
              </a:rPr>
              <a:t>资源都调用起来</a:t>
            </a:r>
            <a:endParaRPr lang="en-US" altLang="zh-CN" dirty="0">
              <a:sym typeface="+mn-ea"/>
            </a:endParaRPr>
          </a:p>
          <a:p>
            <a:r>
              <a:rPr lang="en-US" altLang="zh-CN" dirty="0">
                <a:sym typeface="+mn-ea"/>
              </a:rPr>
              <a:t>bufferpool</a:t>
            </a:r>
            <a:r>
              <a:rPr lang="zh-CN" altLang="en-US" dirty="0">
                <a:sym typeface="+mn-ea"/>
              </a:rPr>
              <a:t>：共享内存大小，共享内存为最大的常住内存段</a:t>
            </a:r>
          </a:p>
          <a:p>
            <a:r>
              <a:rPr lang="zh-CN" altLang="en-US" dirty="0">
                <a:sym typeface="+mn-ea"/>
              </a:rPr>
              <a:t>设置完成之后保存退出即可</a:t>
            </a:r>
          </a:p>
          <a:p>
            <a:endParaRPr lang="zh-CN" altLang="en-US">
              <a:cs typeface="宋体" panose="02010600030101010101" pitchFamily="2" charset="-122"/>
            </a:endParaRPr>
          </a:p>
        </p:txBody>
      </p:sp>
      <p:sp>
        <p:nvSpPr>
          <p:cNvPr id="66564" name="灯片编号占位符 3"/>
          <p:cNvSpPr>
            <a:spLocks noGrp="1"/>
          </p:cNvSpPr>
          <p:nvPr>
            <p:ph type="sldNum" sz="quarter" idx="5"/>
          </p:nvPr>
        </p:nvSpPr>
        <p:spPr>
          <a:noFill/>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34D88BC5-EC06-CB4F-848B-0617B20C74FB}" type="slidenum">
              <a:rPr lang="zh-CN" altLang="en-US" sz="1200" b="0">
                <a:latin typeface="Times New Roman" panose="02020603050405020304" charset="0"/>
                <a:cs typeface="宋体" panose="02010600030101010101" pitchFamily="2" charset="-122"/>
              </a:rPr>
              <a:pPr/>
              <a:t>9</a:t>
            </a:fld>
            <a:endParaRPr lang="en-US" altLang="zh-CN" sz="1200" b="0">
              <a:latin typeface="Times New Roman" panose="02020603050405020304" charset="0"/>
              <a:cs typeface="宋体" panose="02010600030101010101" pitchFamily="2" charset="-122"/>
            </a:endParaRPr>
          </a:p>
        </p:txBody>
      </p:sp>
    </p:spTree>
    <p:extLst>
      <p:ext uri="{BB962C8B-B14F-4D97-AF65-F5344CB8AC3E}">
        <p14:creationId xmlns:p14="http://schemas.microsoft.com/office/powerpoint/2010/main" val="384030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封面">
    <p:spTree>
      <p:nvGrpSpPr>
        <p:cNvPr id="1" name=""/>
        <p:cNvGrpSpPr/>
        <p:nvPr/>
      </p:nvGrpSpPr>
      <p:grpSpPr>
        <a:xfrm>
          <a:off x="0" y="0"/>
          <a:ext cx="0" cy="0"/>
          <a:chOff x="0" y="0"/>
          <a:chExt cx="0" cy="0"/>
        </a:xfrm>
      </p:grpSpPr>
      <p:sp>
        <p:nvSpPr>
          <p:cNvPr id="3"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1787C887-E0EA-48E6-9009-742CC8F3D7AC}" type="slidenum">
              <a:rPr lang="zh-CN" altLang="en-US"/>
              <a:pPr>
                <a:defRPr/>
              </a:pPr>
              <a:t>‹#›</a:t>
            </a:fld>
            <a:endParaRPr lang="zh-CN" altLang="en-US"/>
          </a:p>
        </p:txBody>
      </p:sp>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240716" y="601711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380" kern="0" spc="10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8175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201</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7</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2" name="文本框 1"/>
          <p:cNvSpPr txBox="1">
            <a:spLocks noChangeArrowheads="1"/>
          </p:cNvSpPr>
          <p:nvPr userDrawn="1"/>
        </p:nvSpPr>
        <p:spPr bwMode="auto">
          <a:xfrm>
            <a:off x="227398" y="2690706"/>
            <a:ext cx="3288080" cy="323165"/>
          </a:xfrm>
          <a:prstGeom prst="rect">
            <a:avLst/>
          </a:prstGeom>
          <a:noFill/>
          <a:ln w="9525">
            <a:noFill/>
            <a:miter lim="800000"/>
          </a:ln>
        </p:spPr>
        <p:txBody>
          <a:bodyPr wrap="none">
            <a:spAutoFit/>
          </a:bodyPr>
          <a:lstStyle/>
          <a:p>
            <a:r>
              <a:rPr lang="zh-CN" altLang="en-US" sz="1500" b="1" spc="650" baseline="0" dirty="0">
                <a:solidFill>
                  <a:srgbClr val="494545"/>
                </a:solidFill>
                <a:latin typeface="微软雅黑" panose="020B0503020204020204" pitchFamily="34" charset="-122"/>
                <a:ea typeface="微软雅黑" panose="020B0503020204020204" pitchFamily="34" charset="-122"/>
              </a:rPr>
              <a:t>让世界用上中国的数据库</a:t>
            </a:r>
          </a:p>
        </p:txBody>
      </p:sp>
      <p:sp>
        <p:nvSpPr>
          <p:cNvPr id="19" name="标题 1"/>
          <p:cNvSpPr>
            <a:spLocks noGrp="1"/>
          </p:cNvSpPr>
          <p:nvPr>
            <p:ph type="title" hasCustomPrompt="1"/>
          </p:nvPr>
        </p:nvSpPr>
        <p:spPr>
          <a:xfrm>
            <a:off x="5506720" y="2395515"/>
            <a:ext cx="6461760" cy="569447"/>
          </a:xfrm>
          <a:prstGeom prst="rect">
            <a:avLst/>
          </a:prstGeom>
          <a:noFill/>
          <a:ln>
            <a:noFill/>
          </a:ln>
        </p:spPr>
        <p:txBody>
          <a:bodyPr/>
          <a:lstStyle>
            <a:lvl1pPr algn="ctr">
              <a:lnSpc>
                <a:spcPct val="100000"/>
              </a:lnSpc>
              <a:defRPr sz="3200" b="1" spc="100" baseline="0">
                <a:solidFill>
                  <a:srgbClr val="494545"/>
                </a:solidFill>
                <a:latin typeface="微软雅黑" panose="020B0503020204020204" pitchFamily="34" charset="-122"/>
                <a:ea typeface="微软雅黑" panose="020B0503020204020204" pitchFamily="34" charset="-122"/>
              </a:defRPr>
            </a:lvl1pPr>
          </a:lstStyle>
          <a:p>
            <a:r>
              <a:rPr lang="zh-CN" altLang="en-US" dirty="0"/>
              <a:t>南大通用数据技术股份有限公司</a:t>
            </a:r>
          </a:p>
        </p:txBody>
      </p:sp>
      <p:sp>
        <p:nvSpPr>
          <p:cNvPr id="13" name="副标题 10"/>
          <p:cNvSpPr txBox="1"/>
          <p:nvPr userDrawn="1"/>
        </p:nvSpPr>
        <p:spPr bwMode="auto">
          <a:xfrm>
            <a:off x="836148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300" kern="0" spc="0" baseline="0" dirty="0">
                <a:latin typeface="微软雅黑" panose="020B0503020204020204" pitchFamily="34" charset="-122"/>
                <a:ea typeface="微软雅黑" panose="020B0503020204020204" pitchFamily="34" charset="-122"/>
              </a:rPr>
              <a:t>General Data Technology </a:t>
            </a:r>
            <a:r>
              <a:rPr lang="en-US" altLang="zh-CN" sz="1300" kern="0" spc="0" baseline="0" dirty="0" err="1">
                <a:latin typeface="微软雅黑" panose="020B0503020204020204" pitchFamily="34" charset="-122"/>
                <a:ea typeface="微软雅黑" panose="020B0503020204020204" pitchFamily="34" charset="-122"/>
              </a:rPr>
              <a:t>Co.,Ltd</a:t>
            </a:r>
            <a:endParaRPr lang="zh-CN" altLang="en-US" sz="1300" kern="0" spc="0" baseline="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Title&amp;空白页">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4" name="TextBox 3"/>
          <p:cNvSpPr txBox="1"/>
          <p:nvPr userDrawn="1"/>
        </p:nvSpPr>
        <p:spPr bwMode="auto">
          <a:xfrm>
            <a:off x="2710008" y="6533909"/>
            <a:ext cx="436337"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en-US" altLang="zh-CN"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Title&amp;段落文本内容">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2" name="文本占位符 11"/>
          <p:cNvSpPr>
            <a:spLocks noGrp="1"/>
          </p:cNvSpPr>
          <p:nvPr>
            <p:ph type="body" sz="quarter" idx="10" hasCustomPrompt="1"/>
          </p:nvPr>
        </p:nvSpPr>
        <p:spPr>
          <a:xfrm>
            <a:off x="755650" y="1248508"/>
            <a:ext cx="10718800" cy="4888767"/>
          </a:xfrm>
          <a:prstGeom prst="rect">
            <a:avLst/>
          </a:prstGeom>
        </p:spPr>
        <p:txBody>
          <a:bodyPr/>
          <a:lstStyle>
            <a:lvl1pPr>
              <a:lnSpc>
                <a:spcPct val="100000"/>
              </a:lnSpc>
              <a:buFontTx/>
              <a:buBlip>
                <a:blip r:embed="rId3"/>
              </a:buBlip>
              <a:defRPr sz="20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vl3pPr>
              <a:defRPr sz="1800">
                <a:solidFill>
                  <a:schemeClr val="bg2">
                    <a:lumMod val="25000"/>
                  </a:schemeClr>
                </a:solidFill>
                <a:latin typeface="微软雅黑" panose="020B0503020204020204" pitchFamily="34" charset="-122"/>
                <a:ea typeface="微软雅黑" panose="020B0503020204020204" pitchFamily="34" charset="-122"/>
              </a:defRPr>
            </a:lvl3pPr>
          </a:lstStyle>
          <a:p>
            <a:pPr lvl="0"/>
            <a:r>
              <a:rPr lang="zh-CN" altLang="en-US" dirty="0"/>
              <a:t>第一级</a:t>
            </a:r>
          </a:p>
          <a:p>
            <a:pPr lvl="1"/>
            <a:r>
              <a:rPr lang="zh-CN" altLang="en-US" dirty="0"/>
              <a:t>第二级</a:t>
            </a:r>
          </a:p>
          <a:p>
            <a:pPr lvl="2"/>
            <a:r>
              <a:rPr lang="zh-CN" altLang="en-US" dirty="0"/>
              <a:t>第三级</a:t>
            </a:r>
          </a:p>
        </p:txBody>
      </p:sp>
      <p:sp>
        <p:nvSpPr>
          <p:cNvPr id="8" name="TextBox 7"/>
          <p:cNvSpPr txBox="1"/>
          <p:nvPr userDrawn="1"/>
        </p:nvSpPr>
        <p:spPr bwMode="auto">
          <a:xfrm>
            <a:off x="2710009" y="6533909"/>
            <a:ext cx="436337"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en-US" altLang="zh-CN"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Title&amp;文字图片">
    <p:spTree>
      <p:nvGrpSpPr>
        <p:cNvPr id="1" name=""/>
        <p:cNvGrpSpPr/>
        <p:nvPr/>
      </p:nvGrpSpPr>
      <p:grpSpPr>
        <a:xfrm>
          <a:off x="0" y="0"/>
          <a:ext cx="0" cy="0"/>
          <a:chOff x="0" y="0"/>
          <a:chExt cx="0" cy="0"/>
        </a:xfrm>
      </p:grpSpPr>
      <p:pic>
        <p:nvPicPr>
          <p:cNvPr id="18" name="图片 17"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20" name="TextBox 19"/>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23" name="文本占位符 11"/>
          <p:cNvSpPr>
            <a:spLocks noGrp="1"/>
          </p:cNvSpPr>
          <p:nvPr>
            <p:ph type="body" sz="quarter" idx="10" hasCustomPrompt="1"/>
          </p:nvPr>
        </p:nvSpPr>
        <p:spPr>
          <a:xfrm>
            <a:off x="6177280" y="1248508"/>
            <a:ext cx="5297170" cy="4888767"/>
          </a:xfrm>
          <a:prstGeom prst="rect">
            <a:avLst/>
          </a:prstGeom>
        </p:spPr>
        <p:txBody>
          <a:bodyPr/>
          <a:lstStyle>
            <a:lvl1pPr>
              <a:lnSpc>
                <a:spcPct val="100000"/>
              </a:lnSpc>
              <a:buFontTx/>
              <a:buBlip>
                <a:blip r:embed="rId3"/>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sp>
        <p:nvSpPr>
          <p:cNvPr id="8" name="TextBox 7"/>
          <p:cNvSpPr txBox="1"/>
          <p:nvPr userDrawn="1"/>
        </p:nvSpPr>
        <p:spPr bwMode="auto">
          <a:xfrm>
            <a:off x="2710009" y="6533909"/>
            <a:ext cx="436337"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en-US" altLang="zh-CN"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封底">
    <p:spTree>
      <p:nvGrpSpPr>
        <p:cNvPr id="1" name=""/>
        <p:cNvGrpSpPr/>
        <p:nvPr/>
      </p:nvGrpSpPr>
      <p:grpSpPr>
        <a:xfrm>
          <a:off x="0" y="0"/>
          <a:ext cx="0" cy="0"/>
          <a:chOff x="0" y="0"/>
          <a:chExt cx="0" cy="0"/>
        </a:xfrm>
      </p:grpSpPr>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037516" y="605775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200" kern="0" spc="150" baseline="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6143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201</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7</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9" name="标题 1"/>
          <p:cNvSpPr>
            <a:spLocks noGrp="1"/>
          </p:cNvSpPr>
          <p:nvPr>
            <p:ph type="title" hasCustomPrompt="1"/>
          </p:nvPr>
        </p:nvSpPr>
        <p:spPr>
          <a:xfrm>
            <a:off x="2236371" y="3381035"/>
            <a:ext cx="7816361" cy="611845"/>
          </a:xfrm>
          <a:prstGeom prst="rect">
            <a:avLst/>
          </a:prstGeom>
        </p:spPr>
        <p:txBody>
          <a:bodyPr/>
          <a:lstStyle>
            <a:lvl1pPr algn="ctr">
              <a:lnSpc>
                <a:spcPct val="100000"/>
              </a:lnSpc>
              <a:defRPr sz="3200" b="1" spc="100" baseline="0">
                <a:solidFill>
                  <a:srgbClr val="5A6783"/>
                </a:solidFill>
                <a:latin typeface="微软雅黑" panose="020B0503020204020204" pitchFamily="34" charset="-122"/>
                <a:ea typeface="微软雅黑" panose="020B0503020204020204" pitchFamily="34" charset="-122"/>
              </a:defRPr>
            </a:lvl1pPr>
          </a:lstStyle>
          <a:p>
            <a:r>
              <a:rPr lang="en-US" altLang="zh-CN" dirty="0"/>
              <a:t>Thank you</a:t>
            </a:r>
            <a:r>
              <a:rPr lang="zh-CN" altLang="en-US" dirty="0"/>
              <a:t>！</a:t>
            </a:r>
          </a:p>
        </p:txBody>
      </p:sp>
      <p:sp>
        <p:nvSpPr>
          <p:cNvPr id="13" name="副标题 10"/>
          <p:cNvSpPr txBox="1"/>
          <p:nvPr userDrawn="1"/>
        </p:nvSpPr>
        <p:spPr bwMode="auto">
          <a:xfrm>
            <a:off x="813796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200" kern="0" spc="0" baseline="0" dirty="0">
                <a:latin typeface="微软雅黑" panose="020B0503020204020204" pitchFamily="34" charset="-122"/>
                <a:ea typeface="微软雅黑" panose="020B0503020204020204" pitchFamily="34" charset="-122"/>
              </a:rPr>
              <a:t>General Data Technology </a:t>
            </a:r>
            <a:r>
              <a:rPr lang="en-US" altLang="zh-CN" sz="1200" kern="0" spc="0" baseline="0" dirty="0" err="1">
                <a:latin typeface="微软雅黑" panose="020B0503020204020204" pitchFamily="34" charset="-122"/>
                <a:ea typeface="微软雅黑" panose="020B0503020204020204" pitchFamily="34" charset="-122"/>
              </a:rPr>
              <a:t>Co.,Ltd</a:t>
            </a:r>
            <a:endParaRPr lang="zh-CN" altLang="en-US" sz="1200" kern="0" spc="0" baseline="0" dirty="0">
              <a:latin typeface="微软雅黑" panose="020B0503020204020204" pitchFamily="34" charset="-122"/>
              <a:ea typeface="微软雅黑" panose="020B0503020204020204" pitchFamily="34" charset="-122"/>
            </a:endParaRPr>
          </a:p>
        </p:txBody>
      </p:sp>
      <p:sp>
        <p:nvSpPr>
          <p:cNvPr id="15" name="标题 1"/>
          <p:cNvSpPr txBox="1"/>
          <p:nvPr userDrawn="1"/>
        </p:nvSpPr>
        <p:spPr>
          <a:xfrm>
            <a:off x="4445779" y="1516752"/>
            <a:ext cx="3189069" cy="1582048"/>
          </a:xfrm>
          <a:prstGeom prst="rect">
            <a:avLst/>
          </a:prstGeom>
        </p:spPr>
        <p:txBody>
          <a:bodyPr/>
          <a:lstStyle>
            <a:lvl1pPr algn="ctr">
              <a:lnSpc>
                <a:spcPct val="100000"/>
              </a:lnSpc>
              <a:defRPr sz="3200" b="1" spc="100" baseline="0">
                <a:solidFill>
                  <a:schemeClr val="bg2">
                    <a:lumMod val="2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Q&amp;A</a:t>
            </a:r>
            <a:endParaRPr kumimoji="0" lang="zh-CN" altLang="en-US"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pic>
        <p:nvPicPr>
          <p:cNvPr id="16" name="图片 15" descr="logo_02.png"/>
          <p:cNvPicPr>
            <a:picLocks noChangeAspect="1"/>
          </p:cNvPicPr>
          <p:nvPr userDrawn="1"/>
        </p:nvPicPr>
        <p:blipFill>
          <a:blip r:embed="rId3" cstate="print"/>
          <a:stretch>
            <a:fillRect/>
          </a:stretch>
        </p:blipFill>
        <p:spPr>
          <a:xfrm>
            <a:off x="9215120" y="5520055"/>
            <a:ext cx="2692400" cy="5048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7" cstate="print"/>
          <a:srcRect/>
          <a:stretch>
            <a:fillRect/>
          </a:stretch>
        </p:blipFill>
        <p:spPr bwMode="auto">
          <a:xfrm>
            <a:off x="0" y="0"/>
            <a:ext cx="12192000" cy="6858000"/>
          </a:xfrm>
          <a:prstGeom prst="rect">
            <a:avLst/>
          </a:prstGeom>
          <a:noFill/>
          <a:ln w="9525">
            <a:noFill/>
            <a:miter lim="800000"/>
            <a:headEnd/>
            <a:tailEnd/>
          </a:ln>
        </p:spPr>
      </p:pic>
      <p:sp>
        <p:nvSpPr>
          <p:cNvPr id="2" name="矩形 1"/>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任意多边形 9"/>
          <p:cNvSpPr/>
          <p:nvPr userDrawn="1"/>
        </p:nvSpPr>
        <p:spPr>
          <a:xfrm>
            <a:off x="0" y="566738"/>
            <a:ext cx="168275" cy="454025"/>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6"/>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8000" y="2700020"/>
            <a:ext cx="8091805" cy="569595"/>
          </a:xfrm>
        </p:spPr>
        <p:txBody>
          <a:bodyPr/>
          <a:lstStyle/>
          <a:p>
            <a:r>
              <a:rPr sz="3000" dirty="0"/>
              <a:t>GBase 8s 安装</a:t>
            </a:r>
            <a:r>
              <a:rPr sz="3000"/>
              <a:t>、实例配置</a:t>
            </a:r>
            <a:endParaRPr sz="3000" dirty="0"/>
          </a:p>
        </p:txBody>
      </p:sp>
      <p:sp>
        <p:nvSpPr>
          <p:cNvPr id="8" name="矩形 7"/>
          <p:cNvSpPr/>
          <p:nvPr/>
        </p:nvSpPr>
        <p:spPr>
          <a:xfrm>
            <a:off x="6562186" y="1982561"/>
            <a:ext cx="3510731" cy="478155"/>
          </a:xfrm>
          <a:prstGeom prst="rect">
            <a:avLst/>
          </a:prstGeom>
          <a:noFill/>
          <a:ln>
            <a:noFill/>
          </a:ln>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nSpc>
                <a:spcPct val="90000"/>
              </a:lnSpc>
              <a:spcBef>
                <a:spcPct val="50000"/>
              </a:spcBef>
              <a:buClr>
                <a:schemeClr val="accent1"/>
              </a:buClr>
              <a:defRPr/>
            </a:pPr>
            <a:r>
              <a:rPr lang="en-US" altLang="zh-CN" sz="2800" b="1" cap="all" spc="-300"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微软雅黑" panose="020B0503020204020204" pitchFamily="34" charset="-122"/>
                <a:ea typeface="微软雅黑" panose="020B0503020204020204" pitchFamily="34" charset="-122"/>
              </a:rPr>
              <a:t> </a:t>
            </a:r>
            <a:r>
              <a:rPr lang="zh-CN" altLang="en-US" sz="2800" b="1" cap="all" spc="-300" dirty="0">
                <a:solidFill>
                  <a:schemeClr val="bg1"/>
                </a:solidFill>
                <a:effectLst>
                  <a:reflection blurRad="10000" stA="55000" endPos="48000" dist="500" dir="5400000" sy="-100000" algn="bl" rotWithShape="0"/>
                </a:effectLst>
                <a:latin typeface="微软雅黑" panose="020B0503020204020204" pitchFamily="34" charset="-122"/>
                <a:ea typeface="微软雅黑" panose="020B0503020204020204" pitchFamily="34" charset="-122"/>
              </a:rPr>
              <a:t>软 件 发 掘 数 据 价 值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pPr lvl="0"/>
            <a:r>
              <a:rPr lang="en-US" altLang="zh-CN" dirty="0" err="1"/>
              <a:t>GBase</a:t>
            </a:r>
            <a:r>
              <a:rPr lang="en-US" altLang="zh-CN" dirty="0"/>
              <a:t> 8s</a:t>
            </a:r>
            <a:r>
              <a:rPr lang="zh-CN" altLang="en-US" dirty="0"/>
              <a:t>实例配置</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程序文件修改</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endParaRPr lang="zh-CN" altLang="en-US" dirty="0"/>
          </a:p>
        </p:txBody>
      </p:sp>
      <p:sp>
        <p:nvSpPr>
          <p:cNvPr id="5" name="内容占位符 2"/>
          <p:cNvSpPr>
            <a:spLocks noGrp="1"/>
          </p:cNvSpPr>
          <p:nvPr>
            <p:ph type="body" sz="quarter" idx="10"/>
          </p:nvPr>
        </p:nvSpPr>
        <p:spPr>
          <a:xfrm>
            <a:off x="275491" y="1445915"/>
            <a:ext cx="10718800" cy="4445928"/>
          </a:xfrm>
        </p:spPr>
        <p:txBody>
          <a:bodyPr>
            <a:noAutofit/>
          </a:bodyPr>
          <a:lstStyle/>
          <a:p>
            <a:r>
              <a:rPr lang="zh-CN" altLang="en-US" sz="1600" dirty="0" err="1"/>
              <a:t>参数文件</a:t>
            </a:r>
            <a:r>
              <a:rPr lang="zh-CN" altLang="en-US" sz="1600" dirty="0">
                <a:cs typeface="Arial" panose="020B0604020202020204" pitchFamily="34" charset="0"/>
                <a:sym typeface="+mn-ea"/>
              </a:rPr>
              <a:t>列出</a:t>
            </a:r>
            <a:r>
              <a:rPr lang="en-US" altLang="zh-CN" sz="1600" dirty="0" err="1"/>
              <a:t>GBase</a:t>
            </a:r>
            <a:r>
              <a:rPr lang="en-US" altLang="zh-CN" sz="1600" dirty="0"/>
              <a:t> 8s </a:t>
            </a:r>
            <a:r>
              <a:rPr lang="zh-CN" altLang="en-US" sz="1600" dirty="0">
                <a:cs typeface="Arial" panose="020B0604020202020204" pitchFamily="34" charset="0"/>
              </a:rPr>
              <a:t>所有的选项与参数</a:t>
            </a:r>
          </a:p>
          <a:p>
            <a:r>
              <a:rPr lang="zh-CN" altLang="en-US" sz="1600" dirty="0">
                <a:cs typeface="Arial" panose="020B0604020202020204" pitchFamily="34" charset="0"/>
              </a:rPr>
              <a:t>技术支持与数据库系统管理</a:t>
            </a:r>
            <a:r>
              <a:rPr lang="en-US" altLang="zh-CN" sz="1600" dirty="0">
                <a:cs typeface="Arial" panose="020B0604020202020204" pitchFamily="34" charset="0"/>
              </a:rPr>
              <a:t>(DBA) </a:t>
            </a:r>
            <a:r>
              <a:rPr lang="zh-CN" altLang="en-US" sz="1600" dirty="0">
                <a:cs typeface="Arial" panose="020B0604020202020204" pitchFamily="34" charset="0"/>
              </a:rPr>
              <a:t>必须熟悉各参数的目的与数值</a:t>
            </a:r>
          </a:p>
          <a:p>
            <a:r>
              <a:rPr lang="zh-CN" altLang="en-US" sz="1600" dirty="0">
                <a:cs typeface="Arial" panose="020B0604020202020204" pitchFamily="34" charset="0"/>
              </a:rPr>
              <a:t>$</a:t>
            </a:r>
            <a:r>
              <a:rPr lang="en-US" altLang="zh-CN" sz="1600" dirty="0">
                <a:cs typeface="Arial" panose="020B0604020202020204" pitchFamily="34" charset="0"/>
              </a:rPr>
              <a:t>cd  </a:t>
            </a:r>
            <a:r>
              <a:rPr lang="en-US" altLang="zh-CN" sz="1600" dirty="0" smtClean="0">
                <a:cs typeface="Arial" panose="020B0604020202020204" pitchFamily="34" charset="0"/>
              </a:rPr>
              <a:t>/</a:t>
            </a:r>
            <a:r>
              <a:rPr lang="en-US" altLang="zh-CN" sz="1600" dirty="0" smtClean="0">
                <a:cs typeface="Arial" panose="020B0604020202020204" pitchFamily="34" charset="0"/>
              </a:rPr>
              <a:t>data</a:t>
            </a:r>
            <a:r>
              <a:rPr lang="en-US" altLang="zh-CN" sz="1600" dirty="0" smtClean="0">
                <a:cs typeface="Arial" panose="020B0604020202020204" pitchFamily="34" charset="0"/>
              </a:rPr>
              <a:t>/</a:t>
            </a:r>
            <a:r>
              <a:rPr lang="en-US" altLang="zh-CN" sz="1600" dirty="0" err="1" smtClean="0">
                <a:cs typeface="Arial" panose="020B0604020202020204" pitchFamily="34" charset="0"/>
              </a:rPr>
              <a:t>gbase</a:t>
            </a:r>
            <a:r>
              <a:rPr lang="zh-CN" altLang="en-US" sz="1600" dirty="0" smtClean="0">
                <a:cs typeface="Arial" panose="020B0604020202020204" pitchFamily="34" charset="0"/>
              </a:rPr>
              <a:t>/</a:t>
            </a:r>
            <a:r>
              <a:rPr lang="zh-CN" altLang="en-US" sz="1600" dirty="0">
                <a:cs typeface="Arial" panose="020B0604020202020204" pitchFamily="34" charset="0"/>
              </a:rPr>
              <a:t>etc/</a:t>
            </a:r>
          </a:p>
          <a:p>
            <a:r>
              <a:rPr lang="en-US" altLang="zh-CN" sz="1600" dirty="0"/>
              <a:t>$ cp  </a:t>
            </a:r>
            <a:r>
              <a:rPr lang="en-US" altLang="zh-CN" sz="1600" dirty="0" err="1">
                <a:sym typeface="+mn-ea"/>
              </a:rPr>
              <a:t>onconfig.std</a:t>
            </a:r>
            <a:r>
              <a:rPr lang="en-US" sz="1600" dirty="0">
                <a:sym typeface="+mn-ea"/>
              </a:rPr>
              <a:t>   </a:t>
            </a:r>
            <a:r>
              <a:rPr lang="en-US" altLang="zh-CN" sz="1600" dirty="0" err="1" smtClean="0">
                <a:sym typeface="+mn-ea"/>
              </a:rPr>
              <a:t>onconfig</a:t>
            </a:r>
            <a:endParaRPr lang="en-US" altLang="zh-CN" sz="1600" dirty="0">
              <a:sym typeface="+mn-ea"/>
            </a:endParaRPr>
          </a:p>
          <a:p>
            <a:r>
              <a:rPr lang="en-US" altLang="zh-CN" sz="1600" dirty="0"/>
              <a:t>$ vi  </a:t>
            </a:r>
            <a:r>
              <a:rPr lang="en-US" altLang="zh-CN" sz="1600" dirty="0" err="1" smtClean="0"/>
              <a:t>onconfig</a:t>
            </a:r>
            <a:endParaRPr lang="en-US" sz="1600" dirty="0">
              <a:cs typeface="Arial" panose="020B0604020202020204" pitchFamily="34" charset="0"/>
            </a:endParaRPr>
          </a:p>
        </p:txBody>
      </p:sp>
      <p:sp>
        <p:nvSpPr>
          <p:cNvPr id="3" name="副标题 2"/>
          <p:cNvSpPr>
            <a:spLocks noGrp="1"/>
          </p:cNvSpPr>
          <p:nvPr>
            <p:ph type="subTitle" sz="quarter" idx="4294967295"/>
          </p:nvPr>
        </p:nvSpPr>
        <p:spPr>
          <a:xfrm>
            <a:off x="275491" y="1104544"/>
            <a:ext cx="8534400" cy="347345"/>
          </a:xfrm>
        </p:spPr>
        <p:txBody>
          <a:bodyPr/>
          <a:lstStyle/>
          <a:p>
            <a:pPr marL="0" indent="0">
              <a:buNone/>
            </a:pP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参数配置文件</a:t>
            </a:r>
          </a:p>
        </p:txBody>
      </p:sp>
      <p:sp>
        <p:nvSpPr>
          <p:cNvPr id="4" name="TextBox 3"/>
          <p:cNvSpPr txBox="1"/>
          <p:nvPr/>
        </p:nvSpPr>
        <p:spPr>
          <a:xfrm>
            <a:off x="563877" y="3307636"/>
            <a:ext cx="7785100" cy="1708160"/>
          </a:xfrm>
          <a:prstGeom prst="rect">
            <a:avLst/>
          </a:prstGeom>
          <a:solidFill>
            <a:schemeClr val="bg1">
              <a:lumMod val="95000"/>
            </a:schemeClr>
          </a:solidFill>
          <a:ln>
            <a:solidFill>
              <a:schemeClr val="tx2">
                <a:lumMod val="75000"/>
              </a:schemeClr>
            </a:solidFill>
          </a:ln>
        </p:spPr>
        <p:txBody>
          <a:bodyPr>
            <a:spAutoFit/>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50000"/>
              </a:lnSpc>
            </a:pPr>
            <a:r>
              <a:rPr lang="en-US" altLang="zh-CN" b="0" dirty="0">
                <a:latin typeface="微软雅黑" panose="020B0503020204020204" pitchFamily="34" charset="-122"/>
                <a:ea typeface="微软雅黑" panose="020B0503020204020204" pitchFamily="34" charset="-122"/>
              </a:rPr>
              <a:t>ROOTPATH  </a:t>
            </a:r>
            <a:r>
              <a:rPr lang="en-US" altLang="zh-CN" b="0" dirty="0" smtClean="0">
                <a:latin typeface="微软雅黑" panose="020B0503020204020204" pitchFamily="34" charset="-122"/>
                <a:ea typeface="微软雅黑" panose="020B0503020204020204" pitchFamily="34" charset="-122"/>
              </a:rPr>
              <a:t>/</a:t>
            </a:r>
            <a:r>
              <a:rPr lang="en-US" altLang="zh-CN" b="0" dirty="0" smtClean="0">
                <a:latin typeface="微软雅黑" panose="020B0503020204020204" pitchFamily="34" charset="-122"/>
                <a:ea typeface="微软雅黑" panose="020B0503020204020204" pitchFamily="34" charset="-122"/>
              </a:rPr>
              <a:t>data</a:t>
            </a:r>
            <a:r>
              <a:rPr lang="en-US" altLang="zh-CN" b="0" dirty="0" smtClean="0">
                <a:latin typeface="微软雅黑" panose="020B0503020204020204" pitchFamily="34" charset="-122"/>
                <a:ea typeface="微软雅黑" panose="020B0503020204020204" pitchFamily="34" charset="-122"/>
              </a:rPr>
              <a:t>/</a:t>
            </a:r>
            <a:r>
              <a:rPr lang="en-US" altLang="zh-CN" b="0" dirty="0" err="1" smtClean="0">
                <a:latin typeface="微软雅黑" panose="020B0503020204020204" pitchFamily="34" charset="-122"/>
                <a:ea typeface="微软雅黑" panose="020B0503020204020204" pitchFamily="34" charset="-122"/>
              </a:rPr>
              <a:t>gbase</a:t>
            </a:r>
            <a:r>
              <a:rPr lang="en-US" altLang="zh-CN" b="0" dirty="0" smtClean="0">
                <a:latin typeface="微软雅黑" panose="020B0503020204020204" pitchFamily="34" charset="-122"/>
                <a:ea typeface="微软雅黑" panose="020B0503020204020204" pitchFamily="34" charset="-122"/>
              </a:rPr>
              <a:t>/chunks/</a:t>
            </a:r>
            <a:r>
              <a:rPr lang="en-US" altLang="zh-CN" b="0" dirty="0" err="1" smtClean="0">
                <a:latin typeface="微软雅黑" panose="020B0503020204020204" pitchFamily="34" charset="-122"/>
                <a:ea typeface="微软雅黑" panose="020B0503020204020204" pitchFamily="34" charset="-122"/>
              </a:rPr>
              <a:t>rootchk</a:t>
            </a:r>
            <a:r>
              <a:rPr lang="en-US" altLang="zh-CN" b="0" dirty="0" smtClean="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a:t>
            </a:r>
            <a:r>
              <a:rPr lang="en-US" altLang="zh-CN" b="0" dirty="0" err="1" smtClean="0">
                <a:latin typeface="微软雅黑" panose="020B0503020204020204" pitchFamily="34" charset="-122"/>
                <a:ea typeface="微软雅黑" panose="020B0503020204020204" pitchFamily="34" charset="-122"/>
              </a:rPr>
              <a:t>rootchk系统数据库文件存储空间路径</a:t>
            </a:r>
            <a:endParaRPr lang="en-US" altLang="zh-CN" b="0" dirty="0">
              <a:latin typeface="微软雅黑" panose="020B0503020204020204" pitchFamily="34" charset="-122"/>
              <a:ea typeface="微软雅黑" panose="020B0503020204020204" pitchFamily="34" charset="-122"/>
            </a:endParaRPr>
          </a:p>
          <a:p>
            <a:pPr>
              <a:lnSpc>
                <a:spcPct val="150000"/>
              </a:lnSpc>
            </a:pPr>
            <a:r>
              <a:rPr lang="en-US" altLang="zh-CN" b="0" dirty="0" smtClean="0">
                <a:latin typeface="微软雅黑" panose="020B0503020204020204" pitchFamily="34" charset="-122"/>
                <a:ea typeface="微软雅黑" panose="020B0503020204020204" pitchFamily="34" charset="-122"/>
              </a:rPr>
              <a:t>#SERVERNUM  </a:t>
            </a:r>
            <a:r>
              <a:rPr lang="en-US" altLang="zh-CN" b="0" dirty="0">
                <a:latin typeface="微软雅黑" panose="020B0503020204020204" pitchFamily="34" charset="-122"/>
                <a:ea typeface="微软雅黑" panose="020B0503020204020204" pitchFamily="34" charset="-122"/>
              </a:rPr>
              <a:t>1                                             </a:t>
            </a:r>
            <a:r>
              <a:rPr lang="en-US" altLang="zh-CN" b="0" dirty="0" smtClean="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实例编号，多实例中实例编号要不同</a:t>
            </a:r>
          </a:p>
          <a:p>
            <a:pPr>
              <a:lnSpc>
                <a:spcPct val="150000"/>
              </a:lnSpc>
            </a:pPr>
            <a:r>
              <a:rPr lang="en-US" altLang="zh-CN" b="0" dirty="0">
                <a:latin typeface="微软雅黑" panose="020B0503020204020204" pitchFamily="34" charset="-122"/>
                <a:ea typeface="微软雅黑" panose="020B0503020204020204" pitchFamily="34" charset="-122"/>
              </a:rPr>
              <a:t>DBSERVERNAME   </a:t>
            </a:r>
            <a:r>
              <a:rPr lang="en-US" altLang="zh-CN" b="0" dirty="0" smtClean="0">
                <a:latin typeface="微软雅黑" panose="020B0503020204020204" pitchFamily="34" charset="-122"/>
                <a:ea typeface="微软雅黑" panose="020B0503020204020204" pitchFamily="34" charset="-122"/>
                <a:sym typeface="+mn-ea"/>
              </a:rPr>
              <a:t>gbase8</a:t>
            </a:r>
            <a:r>
              <a:rPr lang="en-US" altLang="zh-CN" b="0" dirty="0">
                <a:latin typeface="微软雅黑" panose="020B0503020204020204" pitchFamily="34" charset="-122"/>
                <a:ea typeface="微软雅黑" panose="020B0503020204020204" pitchFamily="34" charset="-122"/>
                <a:sym typeface="+mn-ea"/>
              </a:rPr>
              <a:t>s</a:t>
            </a:r>
            <a:r>
              <a:rPr lang="en-US" altLang="zh-CN" b="0" dirty="0" smtClean="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数据库服务器实例名称。</a:t>
            </a:r>
          </a:p>
          <a:p>
            <a:pPr>
              <a:lnSpc>
                <a:spcPct val="150000"/>
              </a:lnSpc>
            </a:pPr>
            <a:r>
              <a:rPr lang="en-US" altLang="zh-CN" b="0" dirty="0">
                <a:latin typeface="微软雅黑" panose="020B0503020204020204" pitchFamily="34" charset="-122"/>
                <a:ea typeface="微软雅黑" panose="020B0503020204020204" pitchFamily="34" charset="-122"/>
              </a:rPr>
              <a:t>TAPEDEV  /dev/null                                        </a:t>
            </a:r>
            <a:r>
              <a:rPr lang="en-US" altLang="zh-CN" b="0" dirty="0" smtClean="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用于存储空间备份的磁带设备。</a:t>
            </a:r>
          </a:p>
          <a:p>
            <a:pPr>
              <a:lnSpc>
                <a:spcPct val="150000"/>
              </a:lnSpc>
            </a:pPr>
            <a:r>
              <a:rPr lang="en-US" altLang="zh-CN" b="0" dirty="0">
                <a:latin typeface="微软雅黑" panose="020B0503020204020204" pitchFamily="34" charset="-122"/>
                <a:ea typeface="微软雅黑" panose="020B0503020204020204" pitchFamily="34" charset="-122"/>
              </a:rPr>
              <a:t>LTAPEDEV  /dev/null                                      </a:t>
            </a:r>
            <a:r>
              <a:rPr lang="en-US" altLang="zh-CN" b="0" dirty="0" smtClean="0">
                <a:latin typeface="微软雅黑" panose="020B0503020204020204" pitchFamily="34" charset="-122"/>
                <a:ea typeface="微软雅黑" panose="020B0503020204020204" pitchFamily="34" charset="-122"/>
              </a:rPr>
              <a:t>//</a:t>
            </a:r>
            <a:r>
              <a:rPr lang="en-US" altLang="zh-CN" b="0" dirty="0" err="1">
                <a:latin typeface="微软雅黑" panose="020B0503020204020204" pitchFamily="34" charset="-122"/>
                <a:ea typeface="微软雅黑" panose="020B0503020204020204" pitchFamily="34" charset="-122"/>
              </a:rPr>
              <a:t>用于逻辑日志备份的磁带的设备路径</a:t>
            </a:r>
            <a:r>
              <a:rPr lang="en-US" altLang="zh-CN" b="0" dirty="0" smtClean="0">
                <a:latin typeface="微软雅黑" panose="020B0503020204020204" pitchFamily="34" charset="-122"/>
                <a:ea typeface="微软雅黑" panose="020B0503020204020204" pitchFamily="34" charset="-122"/>
              </a:rPr>
              <a:t>。</a:t>
            </a:r>
            <a:endParaRPr lang="en-US" altLang="zh-CN" b="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75491" y="5150021"/>
            <a:ext cx="7797800" cy="583565"/>
          </a:xfrm>
          <a:prstGeom prst="rect">
            <a:avLst/>
          </a:prstGeom>
          <a:noFill/>
        </p:spPr>
        <p:txBody>
          <a:bodyPr wrap="square" rtlCol="0">
            <a:spAutoFit/>
          </a:bodyPr>
          <a:lstStyle/>
          <a:p>
            <a:pPr marL="285750" indent="-285750" algn="l">
              <a:buClr>
                <a:srgbClr val="FF0000"/>
              </a:buClr>
              <a:buFont typeface="Arial" panose="020B0604020202020204" pitchFamily="34" charset="0"/>
              <a:buChar char="•"/>
            </a:pPr>
            <a:r>
              <a:rPr lang="en-US" altLang="zh-CN" sz="1600" dirty="0" err="1">
                <a:latin typeface="微软雅黑" panose="020B0503020204020204" pitchFamily="34" charset="-122"/>
                <a:ea typeface="微软雅黑" panose="020B0503020204020204" pitchFamily="34" charset="-122"/>
                <a:cs typeface="Arial" panose="020B0604020202020204" pitchFamily="34" charset="0"/>
                <a:sym typeface="+mn-ea"/>
              </a:rPr>
              <a:t>mkdir</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 </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sym typeface="+mn-ea"/>
              </a:rPr>
              <a:t>data</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600" dirty="0" err="1" smtClean="0">
                <a:latin typeface="微软雅黑" panose="020B0503020204020204" pitchFamily="34" charset="-122"/>
                <a:ea typeface="微软雅黑" panose="020B0503020204020204" pitchFamily="34" charset="-122"/>
                <a:cs typeface="Arial" panose="020B0604020202020204" pitchFamily="34" charset="0"/>
                <a:sym typeface="+mn-ea"/>
              </a:rPr>
              <a:t>gbase</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sym typeface="+mn-ea"/>
              </a:rPr>
              <a:t>/chunks           </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a:t>
            </a:r>
            <a:r>
              <a:rPr lang="en-US" sz="1600" dirty="0">
                <a:latin typeface="微软雅黑" panose="020B0503020204020204" pitchFamily="34" charset="-122"/>
                <a:ea typeface="微软雅黑" panose="020B0503020204020204" pitchFamily="34" charset="-122"/>
                <a:sym typeface="+mn-ea"/>
              </a:rPr>
              <a:t>gbasedbt</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属主及</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755</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权限</a:t>
            </a:r>
          </a:p>
          <a:p>
            <a:pPr marL="285750" indent="-285750" algn="l">
              <a:buClr>
                <a:srgbClr val="FF0000"/>
              </a:buClr>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touch </a:t>
            </a:r>
            <a:r>
              <a:rPr lang="en-US" altLang="zh-CN" sz="1600" dirty="0" err="1" smtClean="0">
                <a:latin typeface="微软雅黑" panose="020B0503020204020204" pitchFamily="34" charset="-122"/>
                <a:ea typeface="微软雅黑" panose="020B0503020204020204" pitchFamily="34" charset="-122"/>
                <a:cs typeface="Arial" panose="020B0604020202020204" pitchFamily="34" charset="0"/>
                <a:sym typeface="+mn-ea"/>
              </a:rPr>
              <a:t>rootchk</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sym typeface="+mn-ea"/>
              </a:rPr>
              <a:t>                               </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a:t>
            </a:r>
            <a:r>
              <a:rPr lang="en-US" sz="1600" dirty="0">
                <a:latin typeface="微软雅黑" panose="020B0503020204020204" pitchFamily="34" charset="-122"/>
                <a:ea typeface="微软雅黑" panose="020B0503020204020204" pitchFamily="34" charset="-122"/>
                <a:sym typeface="+mn-ea"/>
              </a:rPr>
              <a:t>gbasedbt</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属主及</a:t>
            </a:r>
            <a:r>
              <a:rPr lang="en-US" altLang="zh-CN" sz="1600" dirty="0">
                <a:latin typeface="微软雅黑" panose="020B0503020204020204" pitchFamily="34" charset="-122"/>
                <a:ea typeface="微软雅黑" panose="020B0503020204020204" pitchFamily="34" charset="-122"/>
                <a:cs typeface="Arial" panose="020B0604020202020204" pitchFamily="34" charset="0"/>
                <a:sym typeface="+mn-ea"/>
              </a:rPr>
              <a:t>660</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mn-ea"/>
              </a:rPr>
              <a:t>权限</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dirty="0" err="1"/>
              <a:t>GBase</a:t>
            </a:r>
            <a:r>
              <a:rPr lang="en-US" altLang="zh-CN" dirty="0"/>
              <a:t> 8s</a:t>
            </a:r>
            <a:r>
              <a:rPr lang="zh-CN" altLang="en-US" dirty="0"/>
              <a:t>实例配置</a:t>
            </a:r>
            <a:r>
              <a:rPr lang="zh-CN" altLang="en-US" dirty="0">
                <a:cs typeface="微软雅黑" panose="020B0503020204020204" pitchFamily="34" charset="-122"/>
              </a:rPr>
              <a:t> </a:t>
            </a:r>
            <a:r>
              <a:rPr lang="en-US" altLang="zh-CN" dirty="0">
                <a:cs typeface="微软雅黑" panose="020B0503020204020204" pitchFamily="34" charset="-122"/>
              </a:rPr>
              <a:t>– </a:t>
            </a:r>
            <a:r>
              <a:rPr lang="zh-CN" altLang="en-US" dirty="0">
                <a:cs typeface="微软雅黑" panose="020B0503020204020204" pitchFamily="34" charset="-122"/>
              </a:rPr>
              <a:t>程序文件修改</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59" name="Rectangle 3"/>
          <p:cNvSpPr>
            <a:spLocks noGrp="1" noChangeArrowheads="1"/>
          </p:cNvSpPr>
          <p:nvPr>
            <p:ph type="body" sz="quarter" idx="10"/>
          </p:nvPr>
        </p:nvSpPr>
        <p:spPr>
          <a:xfrm>
            <a:off x="275490" y="1188698"/>
            <a:ext cx="11810117" cy="4888767"/>
          </a:xfrm>
        </p:spPr>
        <p:txBody>
          <a:bodyPr>
            <a:normAutofit fontScale="97500"/>
          </a:bodyPr>
          <a:lstStyle/>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设置</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sqlhosts</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文件</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571500" lvl="2" indent="-227330">
              <a:lnSpc>
                <a:spcPct val="150000"/>
              </a:lnSpc>
            </a:pPr>
            <a:r>
              <a:rPr lang="zh-CN" altLang="en-US" dirty="0">
                <a:cs typeface="微软雅黑" panose="020B0503020204020204" pitchFamily="34" charset="-122"/>
              </a:rPr>
              <a:t>信息连接文件，提供客户端服务端的连接方式</a:t>
            </a:r>
          </a:p>
          <a:p>
            <a:pPr marL="571500" lvl="2" indent="-227330">
              <a:lnSpc>
                <a:spcPct val="150000"/>
              </a:lnSpc>
              <a:buFont typeface="Arial" panose="020B0604020202020204" pitchFamily="34" charset="0"/>
              <a:buChar char="•"/>
            </a:pPr>
            <a:r>
              <a:rPr lang="en-US" altLang="zh-CN" dirty="0">
                <a:cs typeface="微软雅黑" panose="020B0503020204020204" pitchFamily="34" charset="-122"/>
                <a:sym typeface="+mn-ea"/>
              </a:rPr>
              <a:t>$ </a:t>
            </a:r>
            <a:r>
              <a:rPr lang="en-US" altLang="zh-CN" dirty="0">
                <a:cs typeface="Arial" panose="020B0604020202020204" pitchFamily="34" charset="0"/>
                <a:sym typeface="+mn-ea"/>
              </a:rPr>
              <a:t>cd  </a:t>
            </a:r>
            <a:r>
              <a:rPr lang="en-US" altLang="zh-CN" dirty="0" smtClean="0">
                <a:cs typeface="Arial" panose="020B0604020202020204" pitchFamily="34" charset="0"/>
                <a:sym typeface="+mn-ea"/>
              </a:rPr>
              <a:t>/</a:t>
            </a:r>
            <a:r>
              <a:rPr lang="en-US" altLang="zh-CN" dirty="0" smtClean="0">
                <a:cs typeface="Arial" panose="020B0604020202020204" pitchFamily="34" charset="0"/>
                <a:sym typeface="+mn-ea"/>
              </a:rPr>
              <a:t>data</a:t>
            </a:r>
            <a:r>
              <a:rPr lang="en-US" altLang="zh-CN" dirty="0" smtClean="0">
                <a:cs typeface="Arial" panose="020B0604020202020204" pitchFamily="34" charset="0"/>
                <a:sym typeface="+mn-ea"/>
              </a:rPr>
              <a:t>/</a:t>
            </a:r>
            <a:r>
              <a:rPr lang="en-US" dirty="0" err="1" smtClean="0">
                <a:sym typeface="+mn-ea"/>
              </a:rPr>
              <a:t>gbase</a:t>
            </a:r>
            <a:r>
              <a:rPr lang="zh-CN" altLang="en-US" dirty="0" smtClean="0">
                <a:cs typeface="Arial" panose="020B0604020202020204" pitchFamily="34" charset="0"/>
                <a:sym typeface="+mn-ea"/>
              </a:rPr>
              <a:t>/</a:t>
            </a:r>
            <a:r>
              <a:rPr lang="zh-CN" altLang="en-US" dirty="0">
                <a:cs typeface="Arial" panose="020B0604020202020204" pitchFamily="34" charset="0"/>
                <a:sym typeface="+mn-ea"/>
              </a:rPr>
              <a:t>etc/</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571500" lvl="2" indent="-22733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cp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sqlhosts.std</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rPr>
              <a:t>sqlhosts</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571500" lvl="2" indent="-22733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vi  </a:t>
            </a:r>
            <a:r>
              <a:rPr lang="en-US" altLang="zh-CN" dirty="0" err="1" smtClean="0">
                <a:cs typeface="微软雅黑" panose="020B0503020204020204" pitchFamily="34" charset="-122"/>
                <a:sym typeface="+mn-ea"/>
              </a:rPr>
              <a:t>sqlhosts</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2">
              <a:lnSpc>
                <a:spcPct val="150000"/>
              </a:lnSpc>
              <a:buNone/>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实例名                连接方式         主机名</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或主机</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IP)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端口</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2">
              <a:lnSpc>
                <a:spcPct val="150000"/>
              </a:lnSpc>
              <a:buNone/>
            </a:pPr>
            <a:r>
              <a:rPr lang="en-US" altLang="zh-CN"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gbase8s       </a:t>
            </a:r>
            <a:r>
              <a:rPr lang="en-US" altLang="zh-CN"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onsoctcp</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192.168.1.80        </a:t>
            </a:r>
            <a:r>
              <a:rPr lang="en-US" altLang="zh-CN"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9088</a:t>
            </a:r>
            <a:endParaRPr lang="en-US" altLang="zh-CN" b="1" dirty="0">
              <a:cs typeface="微软雅黑" panose="020B0503020204020204" pitchFamily="34" charset="-122"/>
            </a:endParaRPr>
          </a:p>
          <a:p>
            <a:pPr lvl="2">
              <a:lnSpc>
                <a:spcPct val="150000"/>
              </a:lnSpc>
              <a:buNone/>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rPr>
              <a:t>其中：</a:t>
            </a:r>
            <a:endParaRPr lang="en-US" altLang="zh-CN" b="1" dirty="0">
              <a:cs typeface="微软雅黑" panose="020B0503020204020204" pitchFamily="34" charset="-122"/>
            </a:endParaRPr>
          </a:p>
          <a:p>
            <a:pPr lvl="2">
              <a:lnSpc>
                <a:spcPct val="150000"/>
              </a:lnSpc>
              <a:buNone/>
            </a:pPr>
            <a:r>
              <a:rPr lang="zh-CN" altLang="en-US" dirty="0" smtClean="0">
                <a:cs typeface="微软雅黑" panose="020B0503020204020204" pitchFamily="34" charset="-122"/>
              </a:rPr>
              <a:t>连接方式</a:t>
            </a:r>
            <a:r>
              <a:rPr lang="zh-CN" altLang="en-US" dirty="0">
                <a:cs typeface="微软雅黑" panose="020B0503020204020204" pitchFamily="34" charset="-122"/>
              </a:rPr>
              <a:t>通常是</a:t>
            </a:r>
            <a:r>
              <a:rPr lang="en-US" altLang="zh-CN" dirty="0" err="1">
                <a:cs typeface="微软雅黑" panose="020B0503020204020204" pitchFamily="34" charset="-122"/>
              </a:rPr>
              <a:t>onsoctcp</a:t>
            </a:r>
            <a:r>
              <a:rPr lang="zh-CN" altLang="en-US" dirty="0">
                <a:cs typeface="微软雅黑" panose="020B0503020204020204" pitchFamily="34" charset="-122"/>
              </a:rPr>
              <a:t>（通过网络方式访问实例），或者</a:t>
            </a:r>
            <a:r>
              <a:rPr lang="en-US" altLang="zh-CN" dirty="0" err="1">
                <a:cs typeface="微软雅黑" panose="020B0503020204020204" pitchFamily="34" charset="-122"/>
              </a:rPr>
              <a:t>onipcshm</a:t>
            </a:r>
            <a:r>
              <a:rPr lang="zh-CN" altLang="en-US" dirty="0">
                <a:cs typeface="微软雅黑" panose="020B0503020204020204" pitchFamily="34" charset="-122"/>
              </a:rPr>
              <a:t>（通过本机共享内存方式访问实例</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a:t>
            </a:r>
            <a:r>
              <a:rPr lang="zh-CN" altLang="en-US" dirty="0"/>
              <a:t>实例配置</a:t>
            </a:r>
            <a:r>
              <a:rPr lang="zh-CN" altLang="en-US" dirty="0">
                <a:cs typeface="微软雅黑" panose="020B0503020204020204" pitchFamily="34" charset="-122"/>
              </a:rPr>
              <a:t> </a:t>
            </a:r>
            <a:r>
              <a:rPr lang="en-US" altLang="zh-CN" dirty="0">
                <a:cs typeface="微软雅黑" panose="020B0503020204020204" pitchFamily="34" charset="-122"/>
              </a:rPr>
              <a:t>– </a:t>
            </a:r>
            <a:r>
              <a:rPr lang="zh-CN" altLang="en-US" dirty="0">
                <a:cs typeface="微软雅黑" panose="020B0503020204020204" pitchFamily="34" charset="-122"/>
              </a:rPr>
              <a:t>程序文件修改</a:t>
            </a:r>
            <a:r>
              <a:rPr lang="zh-CN" altLang="en-US" dirty="0">
                <a:sym typeface="+mn-ea"/>
              </a:rPr>
              <a:t/>
            </a:r>
            <a:br>
              <a:rPr lang="zh-CN" altLang="en-US" dirty="0">
                <a:sym typeface="+mn-ea"/>
              </a:rPr>
            </a:br>
            <a:r>
              <a:rPr lang="zh-CN" altLang="en-US" dirty="0"/>
              <a:t/>
            </a:r>
            <a:br>
              <a:rPr lang="zh-CN" altLang="en-US" dirty="0"/>
            </a:br>
            <a:endParaRPr lang="zh-CN" altLang="en-US" dirty="0"/>
          </a:p>
        </p:txBody>
      </p:sp>
      <p:sp>
        <p:nvSpPr>
          <p:cNvPr id="5" name="文本占位符 4"/>
          <p:cNvSpPr>
            <a:spLocks noGrp="1"/>
          </p:cNvSpPr>
          <p:nvPr>
            <p:ph type="body" sz="quarter" idx="10"/>
          </p:nvPr>
        </p:nvSpPr>
        <p:spPr/>
        <p:txBody>
          <a:bodyPr/>
          <a:lstStyle/>
          <a:p>
            <a:pPr>
              <a:buNone/>
            </a:pPr>
            <a:endParaRPr lang="en-US" altLang="zh-CN" sz="1200" dirty="0"/>
          </a:p>
          <a:p>
            <a:pPr>
              <a:buClr>
                <a:schemeClr val="accent1"/>
              </a:buClr>
              <a:buSzPct val="40000"/>
              <a:buFont typeface="Wingdings" panose="05000000000000000000" pitchFamily="2" charset="2"/>
              <a:buChar char="l"/>
            </a:pPr>
            <a:r>
              <a:rPr lang="zh-CN" altLang="en-US" sz="1800" dirty="0"/>
              <a:t>配置</a:t>
            </a:r>
            <a:r>
              <a:rPr lang="en-US" altLang="zh-CN" sz="1800" dirty="0" err="1"/>
              <a:t>GBase</a:t>
            </a:r>
            <a:r>
              <a:rPr lang="en-US" altLang="zh-CN" sz="1800" dirty="0"/>
              <a:t> 8s</a:t>
            </a:r>
            <a:r>
              <a:rPr lang="zh-CN" altLang="en-US" sz="1800" dirty="0"/>
              <a:t>用户环境变量（以</a:t>
            </a:r>
            <a:r>
              <a:rPr lang="en-US" altLang="zh-CN" sz="1800" dirty="0">
                <a:sym typeface="+mn-ea"/>
              </a:rPr>
              <a:t>.</a:t>
            </a:r>
            <a:r>
              <a:rPr lang="en-US" altLang="zh-CN" sz="1800" dirty="0" err="1">
                <a:sym typeface="+mn-ea"/>
              </a:rPr>
              <a:t>bash_profile</a:t>
            </a:r>
            <a:r>
              <a:rPr lang="zh-CN" altLang="en-US" sz="1800" dirty="0" err="1">
                <a:sym typeface="+mn-ea"/>
              </a:rPr>
              <a:t>作为模版文件</a:t>
            </a:r>
            <a:r>
              <a:rPr lang="zh-CN" altLang="en-US" sz="1800" dirty="0"/>
              <a:t>）</a:t>
            </a:r>
          </a:p>
          <a:p>
            <a:pPr marL="0" indent="0">
              <a:buFont typeface="Wingdings" panose="05000000000000000000" pitchFamily="2" charset="2"/>
              <a:buNone/>
            </a:pPr>
            <a:r>
              <a:rPr lang="en-US" altLang="zh-CN" sz="1800" dirty="0"/>
              <a:t>     $ cd /home/</a:t>
            </a:r>
            <a:r>
              <a:rPr lang="en-US" sz="1800" dirty="0">
                <a:sym typeface="+mn-ea"/>
              </a:rPr>
              <a:t>gbasedbt</a:t>
            </a:r>
            <a:endParaRPr lang="en-US" altLang="zh-CN" sz="1800" dirty="0"/>
          </a:p>
          <a:p>
            <a:pPr marL="0" indent="0">
              <a:buFont typeface="Wingdings" panose="05000000000000000000" pitchFamily="2" charset="2"/>
              <a:buNone/>
            </a:pPr>
            <a:r>
              <a:rPr lang="en-US" altLang="zh-CN" sz="1800" dirty="0"/>
              <a:t>     $ </a:t>
            </a:r>
            <a:r>
              <a:rPr lang="en-US" altLang="zh-CN" sz="1800" dirty="0" smtClean="0"/>
              <a:t>vi</a:t>
            </a:r>
            <a:r>
              <a:rPr lang="en-US" altLang="zh-CN" sz="1800" dirty="0" smtClean="0"/>
              <a:t>   </a:t>
            </a:r>
            <a:r>
              <a:rPr lang="en-US" altLang="zh-CN" sz="1800" dirty="0"/>
              <a:t>.</a:t>
            </a:r>
            <a:r>
              <a:rPr lang="en-US" altLang="zh-CN" sz="1800" dirty="0" err="1" smtClean="0">
                <a:sym typeface="+mn-ea"/>
              </a:rPr>
              <a:t>bash_profile</a:t>
            </a:r>
            <a:r>
              <a:rPr lang="en-US" altLang="zh-CN" sz="1800" dirty="0" smtClean="0">
                <a:sym typeface="+mn-ea"/>
              </a:rPr>
              <a:t>                     </a:t>
            </a:r>
            <a:endParaRPr lang="en-US" altLang="zh-CN" sz="1800" dirty="0">
              <a:sym typeface="+mn-ea"/>
            </a:endParaRPr>
          </a:p>
          <a:p>
            <a:pPr lvl="1">
              <a:buNone/>
            </a:pPr>
            <a:endParaRPr lang="zh-CN" altLang="en-US" sz="1400" dirty="0"/>
          </a:p>
        </p:txBody>
      </p:sp>
      <p:sp>
        <p:nvSpPr>
          <p:cNvPr id="6" name="副标题 5"/>
          <p:cNvSpPr>
            <a:spLocks noGrp="1"/>
          </p:cNvSpPr>
          <p:nvPr>
            <p:ph type="subTitle" sz="quarter" idx="4294967295"/>
          </p:nvPr>
        </p:nvSpPr>
        <p:spPr>
          <a:xfrm>
            <a:off x="6350" y="1141095"/>
            <a:ext cx="8534400" cy="347345"/>
          </a:xfrm>
        </p:spPr>
        <p:txBody>
          <a:bodyPr/>
          <a:lstStyle/>
          <a:p>
            <a:pPr marL="0" indent="0">
              <a:buNone/>
            </a:pPr>
            <a:r>
              <a:rPr lang="en-US" altLang="zh-CN" sz="2400" b="1" dirty="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环境变量文件</a:t>
            </a:r>
          </a:p>
        </p:txBody>
      </p:sp>
      <p:sp>
        <p:nvSpPr>
          <p:cNvPr id="3" name="矩形 2"/>
          <p:cNvSpPr/>
          <p:nvPr/>
        </p:nvSpPr>
        <p:spPr>
          <a:xfrm>
            <a:off x="2207895" y="2132965"/>
            <a:ext cx="8136890" cy="368300"/>
          </a:xfrm>
          <a:prstGeom prst="rect">
            <a:avLst/>
          </a:prstGeom>
          <a:noFill/>
          <a:ln w="9525" cap="flat" cmpd="sng" algn="ctr">
            <a:noFill/>
            <a:prstDash val="solid"/>
            <a:round/>
            <a:headEnd type="none" w="med" len="med"/>
            <a:tailEnd type="none" w="med" len="med"/>
          </a:ln>
        </p:spPr>
        <p:txBody>
          <a:bodyPr vert="horz" wrap="square" lIns="92075" tIns="46038" rIns="92075" bIns="46038" numCol="1" anchor="t" anchorCtr="0" compatLnSpc="1">
            <a:spAutoFit/>
          </a:bodyPr>
          <a:lstStyle/>
          <a:p>
            <a:pPr marL="119380" marR="0" indent="-119380" algn="ctr" defTabSz="914400" rtl="0" eaLnBrk="1" fontAlgn="base" latinLnBrk="0" hangingPunct="1">
              <a:lnSpc>
                <a:spcPct val="90000"/>
              </a:lnSpc>
              <a:spcBef>
                <a:spcPct val="50000"/>
              </a:spcBef>
              <a:spcAft>
                <a:spcPct val="0"/>
              </a:spcAft>
              <a:buClr>
                <a:schemeClr val="accent1"/>
              </a:buClr>
              <a:buSzTx/>
              <a:buFontTx/>
              <a:buNone/>
            </a:pPr>
            <a:endParaRPr kumimoji="0" lang="en-US" altLang="en-US" sz="2000" b="1" i="0" u="none" strike="noStrike" cap="none" normalizeH="0" baseline="0">
              <a:ln>
                <a:noFill/>
              </a:ln>
              <a:solidFill>
                <a:schemeClr val="tx1"/>
              </a:solidFill>
              <a:effectLst/>
              <a:latin typeface="Arial" panose="020B0604020202020204" pitchFamily="34" charset="0"/>
            </a:endParaRPr>
          </a:p>
        </p:txBody>
      </p:sp>
      <p:sp>
        <p:nvSpPr>
          <p:cNvPr id="8" name="TextBox 3"/>
          <p:cNvSpPr txBox="1"/>
          <p:nvPr/>
        </p:nvSpPr>
        <p:spPr>
          <a:xfrm>
            <a:off x="755650" y="2861828"/>
            <a:ext cx="9467855" cy="2752485"/>
          </a:xfrm>
          <a:prstGeom prst="rect">
            <a:avLst/>
          </a:prstGeom>
          <a:solidFill>
            <a:schemeClr val="bg1">
              <a:lumMod val="95000"/>
            </a:schemeClr>
          </a:solidFill>
          <a:ln>
            <a:solidFill>
              <a:schemeClr val="tx2">
                <a:lumMod val="75000"/>
              </a:schemeClr>
            </a:solidFill>
          </a:ln>
        </p:spPr>
        <p:txBody>
          <a:bodyPr wrap="square">
            <a:spAutoFit/>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lnSpc>
                <a:spcPts val="1880"/>
              </a:lnSpc>
              <a:buNone/>
            </a:pPr>
            <a:r>
              <a:rPr lang="en-US" altLang="zh-CN" b="0" noProof="1">
                <a:cs typeface="微软雅黑" panose="020B0503020204020204" pitchFamily="34" charset="-122"/>
                <a:sym typeface="+mn-ea"/>
              </a:rPr>
              <a:t>export GBASEDBTSERVER=</a:t>
            </a:r>
            <a:r>
              <a:rPr lang="en-US" altLang="zh-CN" b="0" noProof="1">
                <a:solidFill>
                  <a:srgbClr val="FF0000"/>
                </a:solidFill>
                <a:cs typeface="微软雅黑" panose="020B0503020204020204" pitchFamily="34" charset="-122"/>
                <a:sym typeface="+mn-ea"/>
              </a:rPr>
              <a:t>gbase8s</a:t>
            </a:r>
          </a:p>
          <a:p>
            <a:pPr marL="0" indent="0">
              <a:lnSpc>
                <a:spcPts val="1880"/>
              </a:lnSpc>
              <a:buNone/>
            </a:pPr>
            <a:r>
              <a:rPr lang="en-US" altLang="zh-CN" b="0" noProof="1">
                <a:cs typeface="微软雅黑" panose="020B0503020204020204" pitchFamily="34" charset="-122"/>
                <a:sym typeface="+mn-ea"/>
              </a:rPr>
              <a:t>export GBASEDBTDIR</a:t>
            </a:r>
            <a:r>
              <a:rPr lang="en-US" altLang="zh-CN" b="0" noProof="1">
                <a:solidFill>
                  <a:srgbClr val="FF0000"/>
                </a:solidFill>
                <a:cs typeface="微软雅黑" panose="020B0503020204020204" pitchFamily="34" charset="-122"/>
                <a:sym typeface="+mn-ea"/>
              </a:rPr>
              <a:t>=/data/gbase</a:t>
            </a:r>
          </a:p>
          <a:p>
            <a:pPr marL="0" indent="0">
              <a:lnSpc>
                <a:spcPts val="1880"/>
              </a:lnSpc>
              <a:buNone/>
            </a:pPr>
            <a:r>
              <a:rPr lang="en-US" altLang="zh-CN" b="0" noProof="1">
                <a:cs typeface="微软雅黑" panose="020B0503020204020204" pitchFamily="34" charset="-122"/>
                <a:sym typeface="+mn-ea"/>
              </a:rPr>
              <a:t>export PATH=$GBASEDBTDIR/bin:/usr/bin:${PATH}:.</a:t>
            </a:r>
          </a:p>
          <a:p>
            <a:pPr marL="0" indent="0">
              <a:lnSpc>
                <a:spcPts val="1880"/>
              </a:lnSpc>
              <a:buNone/>
            </a:pPr>
            <a:r>
              <a:rPr lang="en-US" altLang="zh-CN" b="0" noProof="1">
                <a:cs typeface="微软雅黑" panose="020B0503020204020204" pitchFamily="34" charset="-122"/>
                <a:sym typeface="+mn-ea"/>
              </a:rPr>
              <a:t>export LD_LIBRARY_PATH=${GBASEDBTDIR}/lib:${GBASEDBTDIR}/lib/esql:${GBASEDBTDIR}/lib/cli</a:t>
            </a:r>
          </a:p>
          <a:p>
            <a:pPr marL="0" indent="0">
              <a:lnSpc>
                <a:spcPts val="1880"/>
              </a:lnSpc>
              <a:buNone/>
            </a:pPr>
            <a:r>
              <a:rPr lang="en-US" altLang="zh-CN" b="0" noProof="1">
                <a:cs typeface="微软雅黑" panose="020B0503020204020204" pitchFamily="34" charset="-122"/>
                <a:sym typeface="+mn-ea"/>
              </a:rPr>
              <a:t>export TERM=vt100</a:t>
            </a:r>
          </a:p>
          <a:p>
            <a:pPr marL="0" indent="0">
              <a:lnSpc>
                <a:spcPts val="1880"/>
              </a:lnSpc>
              <a:buNone/>
            </a:pPr>
            <a:r>
              <a:rPr lang="en-US" altLang="zh-CN" b="0" noProof="1">
                <a:cs typeface="微软雅黑" panose="020B0503020204020204" pitchFamily="34" charset="-122"/>
                <a:sym typeface="+mn-ea"/>
              </a:rPr>
              <a:t>export TERMCAP=$GBASEDBTDIR/etc/termcap</a:t>
            </a:r>
          </a:p>
          <a:p>
            <a:pPr marL="0" indent="0">
              <a:lnSpc>
                <a:spcPts val="1880"/>
              </a:lnSpc>
              <a:buNone/>
            </a:pPr>
            <a:endParaRPr lang="en-US" altLang="zh-CN" b="0" noProof="1">
              <a:cs typeface="微软雅黑" panose="020B0503020204020204" pitchFamily="34" charset="-122"/>
              <a:sym typeface="+mn-ea"/>
            </a:endParaRPr>
          </a:p>
          <a:p>
            <a:pPr marL="0" indent="0">
              <a:lnSpc>
                <a:spcPts val="1880"/>
              </a:lnSpc>
              <a:buNone/>
            </a:pPr>
            <a:r>
              <a:rPr lang="en-US" altLang="zh-CN" b="0" noProof="1">
                <a:cs typeface="微软雅黑" panose="020B0503020204020204" pitchFamily="34" charset="-122"/>
                <a:sym typeface="+mn-ea"/>
              </a:rPr>
              <a:t>#export GL_DATE="%iY-%m-%d"</a:t>
            </a:r>
          </a:p>
          <a:p>
            <a:pPr marL="0" indent="0">
              <a:lnSpc>
                <a:spcPts val="1880"/>
              </a:lnSpc>
              <a:buNone/>
            </a:pPr>
            <a:r>
              <a:rPr lang="en-US" altLang="zh-CN" b="0" noProof="1">
                <a:cs typeface="微软雅黑" panose="020B0503020204020204" pitchFamily="34" charset="-122"/>
                <a:sym typeface="+mn-ea"/>
              </a:rPr>
              <a:t>#export DATETIME="%iY-%m-%d %H:%M:%S"</a:t>
            </a:r>
          </a:p>
          <a:p>
            <a:pPr marL="0" indent="0">
              <a:lnSpc>
                <a:spcPts val="1880"/>
              </a:lnSpc>
              <a:buNone/>
            </a:pPr>
            <a:r>
              <a:rPr lang="en-US" altLang="zh-CN" b="0" noProof="1">
                <a:cs typeface="微软雅黑" panose="020B0503020204020204" pitchFamily="34" charset="-122"/>
                <a:sym typeface="+mn-ea"/>
              </a:rPr>
              <a:t>#export DB_LOCALE=zh_cn.GB18030-2000</a:t>
            </a:r>
          </a:p>
          <a:p>
            <a:pPr marL="0" indent="0">
              <a:lnSpc>
                <a:spcPts val="1880"/>
              </a:lnSpc>
              <a:buNone/>
            </a:pPr>
            <a:r>
              <a:rPr lang="en-US" altLang="zh-CN" b="0" noProof="1">
                <a:cs typeface="微软雅黑" panose="020B0503020204020204" pitchFamily="34" charset="-122"/>
                <a:sym typeface="+mn-ea"/>
              </a:rPr>
              <a:t>#export CLIENT_LOCALE=zh_cn.GB18030-2000</a:t>
            </a:r>
            <a:endParaRPr lang="en-US" altLang="zh-CN" b="0" noProof="1">
              <a:cs typeface="微软雅黑" panose="020B0503020204020204" pitchFamily="34" charset="-122"/>
              <a:sym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pPr lvl="0"/>
            <a:r>
              <a:rPr lang="en-US" altLang="zh-CN" dirty="0" err="1"/>
              <a:t>GBase</a:t>
            </a:r>
            <a:r>
              <a:rPr lang="en-US" altLang="zh-CN" dirty="0"/>
              <a:t> 8s</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服务器端设置 </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实例初始化</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endParaRPr lang="zh-CN" altLang="en-US" dirty="0"/>
          </a:p>
        </p:txBody>
      </p:sp>
      <p:sp>
        <p:nvSpPr>
          <p:cNvPr id="5" name="内容占位符 2"/>
          <p:cNvSpPr>
            <a:spLocks noGrp="1"/>
          </p:cNvSpPr>
          <p:nvPr>
            <p:ph type="body" sz="quarter" idx="10"/>
          </p:nvPr>
        </p:nvSpPr>
        <p:spPr>
          <a:xfrm>
            <a:off x="519430" y="1046578"/>
            <a:ext cx="10718800" cy="4888767"/>
          </a:xfrm>
        </p:spPr>
        <p:txBody>
          <a:bodyPr>
            <a:normAutofit/>
          </a:bodyPr>
          <a:lstStyle/>
          <a:p>
            <a:pPr marL="0" indent="0">
              <a:lnSpc>
                <a:spcPct val="120000"/>
              </a:lnSpc>
              <a:buNone/>
            </a:pPr>
            <a:r>
              <a:rPr lang="en-US" altLang="zh-CN" dirty="0">
                <a:sym typeface="+mn-ea"/>
              </a:rPr>
              <a:t>   </a:t>
            </a:r>
            <a:r>
              <a:rPr lang="en-US" altLang="zh-CN" sz="1600" dirty="0">
                <a:cs typeface="微软雅黑" panose="020B0503020204020204" pitchFamily="34" charset="-122"/>
                <a:sym typeface="+mn-ea"/>
              </a:rPr>
              <a:t>$source  </a:t>
            </a:r>
            <a:r>
              <a:rPr lang="en-US" altLang="zh-CN" sz="1600" dirty="0" smtClean="0">
                <a:cs typeface="微软雅黑" panose="020B0503020204020204" pitchFamily="34" charset="-122"/>
                <a:sym typeface="+mn-ea"/>
              </a:rPr>
              <a:t>~/</a:t>
            </a:r>
            <a:r>
              <a:rPr lang="en-US" altLang="zh-CN" sz="1600" dirty="0"/>
              <a:t>.</a:t>
            </a:r>
            <a:r>
              <a:rPr lang="en-US" altLang="zh-CN" sz="1600" dirty="0" err="1" smtClean="0">
                <a:sym typeface="+mn-ea"/>
              </a:rPr>
              <a:t>bash_profil</a:t>
            </a:r>
            <a:r>
              <a:rPr lang="en-US" altLang="zh-CN" sz="1600" dirty="0" err="1">
                <a:sym typeface="+mn-ea"/>
              </a:rPr>
              <a:t>e</a:t>
            </a:r>
            <a:r>
              <a:rPr lang="en-US" altLang="zh-CN" sz="1600" dirty="0" smtClean="0">
                <a:cs typeface="微软雅黑" panose="020B0503020204020204" pitchFamily="34" charset="-122"/>
                <a:sym typeface="+mn-ea"/>
              </a:rPr>
              <a:t>                 //</a:t>
            </a:r>
            <a:r>
              <a:rPr lang="zh-CN" altLang="en-US" sz="1600" dirty="0" err="1">
                <a:cs typeface="微软雅黑" panose="020B0503020204020204" pitchFamily="34" charset="-122"/>
                <a:sym typeface="+mn-ea"/>
              </a:rPr>
              <a:t>使环境变量生效</a:t>
            </a:r>
            <a:endParaRPr lang="zh-CN" altLang="en-US" sz="1600"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buFont typeface="Wingdings" panose="05000000000000000000"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oninit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-ivy                                     //</a:t>
            </a:r>
            <a:r>
              <a:rPr lang="en-US" altLang="zh-CN" sz="1600" dirty="0">
                <a:cs typeface="微软雅黑" panose="020B0503020204020204" pitchFamily="34" charset="-122"/>
                <a:sym typeface="+mn-ea"/>
              </a:rPr>
              <a:t>等待提示 mode = 5表示正常成功</a:t>
            </a:r>
            <a:endParaRPr lang="en-US" altLang="zh-CN" sz="1200" dirty="0">
              <a:cs typeface="Arial" panose="020B0604020202020204" pitchFamily="34" charset="0"/>
            </a:endParaRPr>
          </a:p>
          <a:p>
            <a:pPr lvl="1">
              <a:lnSpc>
                <a:spcPct val="120000"/>
              </a:lnSpc>
              <a:buNone/>
            </a:pPr>
            <a:r>
              <a:rPr lang="zh-CN" altLang="en-US" b="1" dirty="0">
                <a:cs typeface="Arial" panose="020B0604020202020204" pitchFamily="34" charset="0"/>
              </a:rPr>
              <a:t>注：</a:t>
            </a:r>
            <a:endParaRPr lang="en-US" altLang="zh-CN" b="1" dirty="0">
              <a:cs typeface="Arial" panose="020B0604020202020204" pitchFamily="34" charset="0"/>
            </a:endParaRPr>
          </a:p>
          <a:p>
            <a:pPr lvl="1">
              <a:lnSpc>
                <a:spcPct val="120000"/>
              </a:lnSpc>
            </a:pPr>
            <a:r>
              <a:rPr lang="en-US" altLang="zh-CN" b="1" dirty="0">
                <a:cs typeface="Arial" panose="020B0604020202020204" pitchFamily="34" charset="0"/>
              </a:rPr>
              <a:t>-</a:t>
            </a:r>
            <a:r>
              <a:rPr lang="en-US" altLang="zh-CN" b="1" dirty="0" err="1">
                <a:cs typeface="Arial" panose="020B0604020202020204" pitchFamily="34" charset="0"/>
              </a:rPr>
              <a:t>i</a:t>
            </a:r>
            <a:r>
              <a:rPr lang="en-US" altLang="zh-CN" b="1" dirty="0">
                <a:cs typeface="Arial" panose="020B0604020202020204" pitchFamily="34" charset="0"/>
              </a:rPr>
              <a:t>  </a:t>
            </a:r>
            <a:r>
              <a:rPr lang="zh-CN" altLang="en-US" b="1" dirty="0">
                <a:cs typeface="Arial" panose="020B0604020202020204" pitchFamily="34" charset="0"/>
              </a:rPr>
              <a:t>参数只在第一次初始化实例时使用，该参数会初始化整个实例，慎用！</a:t>
            </a:r>
            <a:endParaRPr lang="en-US" altLang="zh-CN" b="1" dirty="0">
              <a:cs typeface="Arial" panose="020B0604020202020204" pitchFamily="34" charset="0"/>
            </a:endParaRPr>
          </a:p>
          <a:p>
            <a:pPr lvl="1">
              <a:lnSpc>
                <a:spcPct val="120000"/>
              </a:lnSpc>
            </a:pPr>
            <a:r>
              <a:rPr lang="en-US" altLang="zh-CN" b="1" dirty="0">
                <a:cs typeface="Arial" panose="020B0604020202020204" pitchFamily="34" charset="0"/>
              </a:rPr>
              <a:t>-v verbose </a:t>
            </a:r>
            <a:r>
              <a:rPr lang="zh-CN" altLang="en-US" b="1" dirty="0">
                <a:cs typeface="Arial" panose="020B0604020202020204" pitchFamily="34" charset="0"/>
              </a:rPr>
              <a:t>可以看到初始化的进程</a:t>
            </a:r>
            <a:endParaRPr lang="en-US" altLang="zh-CN" dirty="0">
              <a:cs typeface="Arial" panose="020B0604020202020204" pitchFamily="34" charset="0"/>
            </a:endParaRPr>
          </a:p>
          <a:p>
            <a:pPr>
              <a:lnSpc>
                <a:spcPct val="120000"/>
              </a:lnSpc>
              <a:buFont typeface="Arial" panose="020B0604020202020204" pitchFamily="34" charset="0"/>
              <a:buChar char="•"/>
            </a:pPr>
            <a:r>
              <a:rPr lang="zh-CN" altLang="en-US" dirty="0">
                <a:cs typeface="Arial" panose="020B0604020202020204" pitchFamily="34" charset="0"/>
              </a:rPr>
              <a:t>实例一旦配置成功，后期的维护过程中的重启命令：</a:t>
            </a:r>
            <a:endParaRPr lang="en-US" altLang="zh-CN" dirty="0">
              <a:cs typeface="Arial" panose="020B0604020202020204" pitchFamily="34" charset="0"/>
            </a:endParaRPr>
          </a:p>
          <a:p>
            <a:pPr lvl="1">
              <a:lnSpc>
                <a:spcPct val="120000"/>
              </a:lnSpc>
              <a:buNone/>
            </a:pPr>
            <a:r>
              <a:rPr lang="en-US" altLang="zh-CN" dirty="0" err="1">
                <a:cs typeface="Arial" panose="020B0604020202020204" pitchFamily="34" charset="0"/>
              </a:rPr>
              <a:t>oninit</a:t>
            </a:r>
            <a:r>
              <a:rPr lang="en-US" altLang="zh-CN" dirty="0">
                <a:cs typeface="Arial" panose="020B0604020202020204" pitchFamily="34" charset="0"/>
              </a:rPr>
              <a:t> -</a:t>
            </a:r>
            <a:r>
              <a:rPr lang="en-US" altLang="zh-CN" dirty="0" err="1">
                <a:cs typeface="Arial" panose="020B0604020202020204" pitchFamily="34" charset="0"/>
              </a:rPr>
              <a:t>vy</a:t>
            </a:r>
            <a:endParaRPr lang="zh-CN" altLang="en-US" dirty="0">
              <a:cs typeface="Arial" panose="020B0604020202020204" pitchFamily="34" charset="0"/>
            </a:endParaRPr>
          </a:p>
        </p:txBody>
      </p:sp>
      <p:sp>
        <p:nvSpPr>
          <p:cNvPr id="9" name="内容占位符 3"/>
          <p:cNvSpPr txBox="1"/>
          <p:nvPr/>
        </p:nvSpPr>
        <p:spPr bwMode="auto">
          <a:xfrm>
            <a:off x="718185" y="3978910"/>
            <a:ext cx="7974965" cy="2367280"/>
          </a:xfrm>
          <a:prstGeom prst="rect">
            <a:avLst/>
          </a:prstGeom>
          <a:solidFill>
            <a:schemeClr val="bg1">
              <a:lumMod val="95000"/>
            </a:schemeClr>
          </a:solidFill>
          <a:ln w="9525">
            <a:solidFill>
              <a:schemeClr val="tx1"/>
            </a:solidFill>
            <a:miter lim="800000"/>
          </a:ln>
        </p:spPr>
        <p:txBody>
          <a:bodyPr vert="horz" wrap="square" lIns="0" tIns="0" rIns="0" bIns="0" numCol="1" anchor="t" anchorCtr="0" compatLnSpc="1">
            <a:noAutofit/>
          </a:bodyPr>
          <a:lstStyle/>
          <a:p>
            <a:pPr lvl="1">
              <a:lnSpc>
                <a:spcPct val="110000"/>
              </a:lnSpc>
            </a:pPr>
            <a:r>
              <a:rPr lang="en-US" altLang="zh-CN" sz="1400" dirty="0"/>
              <a:t>Reading configuration file '/opt/gbase8s/</a:t>
            </a:r>
            <a:r>
              <a:rPr lang="en-US" altLang="zh-CN" sz="1400" dirty="0" err="1"/>
              <a:t>etc</a:t>
            </a:r>
            <a:r>
              <a:rPr lang="en-US" altLang="zh-CN" sz="1400" dirty="0"/>
              <a:t>/onconfig.ol_gbasedbt1210'...succeeded</a:t>
            </a:r>
          </a:p>
          <a:p>
            <a:pPr lvl="1">
              <a:lnSpc>
                <a:spcPct val="110000"/>
              </a:lnSpc>
            </a:pPr>
            <a:r>
              <a:rPr lang="en-US" altLang="zh-CN" sz="1400" dirty="0"/>
              <a:t>Creating /GBASEDBTTMP/.</a:t>
            </a:r>
            <a:r>
              <a:rPr lang="en-US" altLang="zh-CN" sz="1400" dirty="0" err="1"/>
              <a:t>infxdirs</a:t>
            </a:r>
            <a:r>
              <a:rPr lang="en-US" altLang="zh-CN" sz="1400" dirty="0"/>
              <a:t>...succeeded</a:t>
            </a:r>
          </a:p>
          <a:p>
            <a:pPr lvl="1">
              <a:lnSpc>
                <a:spcPct val="110000"/>
              </a:lnSpc>
            </a:pPr>
            <a:r>
              <a:rPr lang="en-US" altLang="zh-CN" sz="1400" dirty="0"/>
              <a:t>Allocating and attaching to shared memory...succeeded</a:t>
            </a:r>
          </a:p>
          <a:p>
            <a:pPr lvl="1">
              <a:lnSpc>
                <a:spcPct val="110000"/>
              </a:lnSpc>
            </a:pPr>
            <a:r>
              <a:rPr lang="en-US" altLang="zh-CN" sz="1400" dirty="0"/>
              <a:t>Checking </a:t>
            </a:r>
            <a:r>
              <a:rPr lang="en-US" altLang="zh-CN" sz="1400" dirty="0" err="1"/>
              <a:t>config</a:t>
            </a:r>
            <a:r>
              <a:rPr lang="en-US" altLang="zh-CN" sz="1400" dirty="0"/>
              <a:t> parameters...succeeded</a:t>
            </a:r>
          </a:p>
          <a:p>
            <a:pPr lvl="1">
              <a:lnSpc>
                <a:spcPct val="110000"/>
              </a:lnSpc>
            </a:pPr>
            <a:r>
              <a:rPr lang="en-US" altLang="zh-CN" sz="1400" dirty="0"/>
              <a:t>Allocating and attaching to shared memory...succeeded</a:t>
            </a:r>
          </a:p>
          <a:p>
            <a:pPr lvl="1">
              <a:lnSpc>
                <a:spcPct val="110000"/>
              </a:lnSpc>
            </a:pPr>
            <a:r>
              <a:rPr lang="en-US" altLang="zh-CN" sz="1400" dirty="0"/>
              <a:t>Creating resident pool 49144 </a:t>
            </a:r>
            <a:r>
              <a:rPr lang="en-US" altLang="zh-CN" sz="1400" dirty="0" err="1"/>
              <a:t>kbytes</a:t>
            </a:r>
            <a:r>
              <a:rPr lang="en-US" altLang="zh-CN" sz="1400" dirty="0"/>
              <a:t>...succeeded</a:t>
            </a:r>
          </a:p>
          <a:p>
            <a:pPr lvl="1">
              <a:lnSpc>
                <a:spcPct val="110000"/>
              </a:lnSpc>
            </a:pPr>
            <a:r>
              <a:rPr lang="en-US" altLang="zh-CN" sz="1400" dirty="0"/>
              <a:t>Allocating 400016 </a:t>
            </a:r>
            <a:r>
              <a:rPr lang="en-US" altLang="zh-CN" sz="1400" dirty="0" err="1"/>
              <a:t>kbytes</a:t>
            </a:r>
            <a:r>
              <a:rPr lang="en-US" altLang="zh-CN" sz="1400" dirty="0"/>
              <a:t> for buffer pool of 4K page size...succeeded</a:t>
            </a:r>
          </a:p>
          <a:p>
            <a:pPr lvl="1">
              <a:lnSpc>
                <a:spcPct val="110000"/>
              </a:lnSpc>
            </a:pPr>
            <a:r>
              <a:rPr lang="en-US" altLang="zh-CN" sz="1400" dirty="0"/>
              <a:t>Creating </a:t>
            </a:r>
            <a:r>
              <a:rPr lang="en-US" altLang="zh-CN" sz="1400" dirty="0" err="1"/>
              <a:t>infos</a:t>
            </a:r>
            <a:r>
              <a:rPr lang="en-US" altLang="zh-CN" sz="1400" dirty="0"/>
              <a:t> file ...succeeded</a:t>
            </a:r>
          </a:p>
          <a:p>
            <a:pPr lvl="1">
              <a:lnSpc>
                <a:spcPct val="110000"/>
              </a:lnSpc>
            </a:pPr>
            <a:r>
              <a:rPr lang="en-US" altLang="zh-CN" sz="1400" dirty="0"/>
              <a:t>Linking </a:t>
            </a:r>
            <a:r>
              <a:rPr lang="en-US" altLang="zh-CN" sz="1400" dirty="0" err="1"/>
              <a:t>conf</a:t>
            </a:r>
            <a:r>
              <a:rPr lang="en-US" altLang="zh-CN" sz="1400" dirty="0"/>
              <a:t> file ...succeeded</a:t>
            </a:r>
          </a:p>
          <a:p>
            <a:pPr lvl="1">
              <a:lnSpc>
                <a:spcPct val="110000"/>
              </a:lnSpc>
            </a:pPr>
            <a:r>
              <a:rPr lang="en-US" altLang="zh-CN" sz="1400" dirty="0"/>
              <a:t>Initializing dbspaces...succeeded</a:t>
            </a:r>
          </a:p>
          <a:p>
            <a:pPr lvl="1">
              <a:lnSpc>
                <a:spcPct val="110000"/>
              </a:lnSpc>
            </a:pPr>
            <a:r>
              <a:rPr lang="is-IS" altLang="zh-CN" sz="1400" dirty="0"/>
              <a:t>…..</a:t>
            </a:r>
            <a:endParaRPr lang="en-US" altLang="zh-CN" sz="1400" dirty="0"/>
          </a:p>
        </p:txBody>
      </p:sp>
      <p:sp>
        <p:nvSpPr>
          <p:cNvPr id="10" name="文本框 9"/>
          <p:cNvSpPr txBox="1"/>
          <p:nvPr/>
        </p:nvSpPr>
        <p:spPr>
          <a:xfrm>
            <a:off x="5732765" y="4426535"/>
            <a:ext cx="2520280" cy="337185"/>
          </a:xfrm>
          <a:prstGeom prst="rect">
            <a:avLst/>
          </a:prstGeom>
          <a:solidFill>
            <a:srgbClr val="CCFFCC"/>
          </a:solidFill>
          <a:ln>
            <a:solidFill>
              <a:srgbClr val="3366FF"/>
            </a:solidFill>
          </a:ln>
        </p:spPr>
        <p:txBody>
          <a:bodyPr wrap="square" rtlCol="0">
            <a:spAutoFit/>
          </a:bodyPr>
          <a:lstStyle/>
          <a:p>
            <a:r>
              <a:rPr kumimoji="1" lang="zh-CN" altLang="en-US" sz="1600" dirty="0"/>
              <a:t>分配 共享内存</a:t>
            </a:r>
          </a:p>
        </p:txBody>
      </p:sp>
      <p:sp>
        <p:nvSpPr>
          <p:cNvPr id="11" name="文本框 10"/>
          <p:cNvSpPr txBox="1"/>
          <p:nvPr/>
        </p:nvSpPr>
        <p:spPr>
          <a:xfrm>
            <a:off x="4092327" y="5830942"/>
            <a:ext cx="2520280" cy="337185"/>
          </a:xfrm>
          <a:prstGeom prst="rect">
            <a:avLst/>
          </a:prstGeom>
          <a:solidFill>
            <a:srgbClr val="CCFFCC"/>
          </a:solidFill>
          <a:ln>
            <a:solidFill>
              <a:srgbClr val="3366FF"/>
            </a:solidFill>
          </a:ln>
        </p:spPr>
        <p:txBody>
          <a:bodyPr wrap="square" rtlCol="0">
            <a:spAutoFit/>
          </a:bodyPr>
          <a:lstStyle/>
          <a:p>
            <a:r>
              <a:rPr kumimoji="1" lang="zh-CN" altLang="en-US" sz="1600" dirty="0"/>
              <a:t>初始化</a:t>
            </a:r>
            <a:r>
              <a:rPr kumimoji="1" lang="en-US" altLang="zh-CN" sz="1600" dirty="0"/>
              <a:t> dbspaces </a:t>
            </a:r>
            <a:r>
              <a:rPr kumimoji="1" lang="zh-CN" altLang="en-US" sz="1600" dirty="0"/>
              <a:t>空间</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a:t>
            </a:r>
            <a:r>
              <a:rPr kumimoji="1" lang="zh-TW" altLang="en-US" dirty="0"/>
              <a:t>服务器端设置 </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dirty="0"/>
              <a:t>创建</a:t>
            </a:r>
            <a:r>
              <a:rPr kumimoji="1" lang="en-US" altLang="zh-CN" dirty="0"/>
              <a:t>dbspace</a:t>
            </a:r>
            <a:endParaRPr kumimoji="1" lang="zh-CN" altLang="en-US" dirty="0"/>
          </a:p>
        </p:txBody>
      </p:sp>
      <p:sp>
        <p:nvSpPr>
          <p:cNvPr id="3" name="文本占位符 2"/>
          <p:cNvSpPr>
            <a:spLocks noGrp="1"/>
          </p:cNvSpPr>
          <p:nvPr>
            <p:ph type="body" sz="quarter" idx="10"/>
          </p:nvPr>
        </p:nvSpPr>
        <p:spPr>
          <a:xfrm>
            <a:off x="763905" y="1035148"/>
            <a:ext cx="10718800" cy="4888767"/>
          </a:xfrm>
        </p:spPr>
        <p:txBody>
          <a:bodyPr>
            <a:normAutofit/>
          </a:bodyPr>
          <a:lstStyle/>
          <a:p>
            <a:pPr>
              <a:lnSpc>
                <a:spcPct val="150000"/>
              </a:lnSpc>
            </a:pPr>
            <a:r>
              <a:rPr kumimoji="1" lang="zh-CN" altLang="en-US" dirty="0"/>
              <a:t>添加一个数据库空间</a:t>
            </a:r>
            <a:endParaRPr kumimoji="1" lang="en-US" altLang="zh-CN" dirty="0"/>
          </a:p>
          <a:p>
            <a:pPr lvl="1">
              <a:lnSpc>
                <a:spcPct val="150000"/>
              </a:lnSpc>
            </a:pPr>
            <a:r>
              <a:rPr kumimoji="1" lang="zh-CN" altLang="en-US" sz="1400" dirty="0"/>
              <a:t>我们把存储数据库信息的空间叫做：</a:t>
            </a:r>
            <a:r>
              <a:rPr kumimoji="1" lang="en-US" altLang="zh-CN" sz="1400" dirty="0"/>
              <a:t>dbspaces</a:t>
            </a:r>
          </a:p>
          <a:p>
            <a:pPr lvl="1">
              <a:lnSpc>
                <a:spcPct val="150000"/>
              </a:lnSpc>
            </a:pPr>
            <a:r>
              <a:rPr kumimoji="1" lang="en-US" altLang="zh-CN" sz="1400" dirty="0"/>
              <a:t>dbspace = </a:t>
            </a:r>
            <a:r>
              <a:rPr kumimoji="1" lang="zh-CN" altLang="en-US" sz="1400" dirty="0"/>
              <a:t>一个或多个 </a:t>
            </a:r>
            <a:r>
              <a:rPr kumimoji="1" lang="en-US" altLang="zh-CN" sz="1400" dirty="0"/>
              <a:t>chunks</a:t>
            </a:r>
          </a:p>
          <a:p>
            <a:pPr lvl="1">
              <a:lnSpc>
                <a:spcPct val="150000"/>
              </a:lnSpc>
            </a:pPr>
            <a:r>
              <a:rPr kumimoji="1" lang="en-US" altLang="zh-CN" sz="1400" dirty="0"/>
              <a:t>chunk = </a:t>
            </a:r>
            <a:r>
              <a:rPr kumimoji="1" lang="zh-CN" altLang="en-US" sz="1400" dirty="0"/>
              <a:t>物理的存储单元，比如一个文件，或者一个磁盘设备</a:t>
            </a:r>
            <a:endParaRPr kumimoji="1" lang="en-US" altLang="zh-CN" sz="1400" dirty="0"/>
          </a:p>
          <a:p>
            <a:pPr lvl="1">
              <a:lnSpc>
                <a:spcPct val="150000"/>
              </a:lnSpc>
            </a:pPr>
            <a:r>
              <a:rPr kumimoji="1" lang="en-US" altLang="zh-CN" sz="1400" dirty="0" smtClean="0"/>
              <a:t>chunk</a:t>
            </a:r>
            <a:r>
              <a:rPr kumimoji="1" lang="zh-CN" altLang="en-US" sz="1400" dirty="0"/>
              <a:t>文件</a:t>
            </a:r>
            <a:r>
              <a:rPr kumimoji="1" lang="zh-CN" altLang="en-US" sz="1400" dirty="0" smtClean="0"/>
              <a:t>的</a:t>
            </a:r>
            <a:r>
              <a:rPr kumimoji="1" lang="zh-CN" altLang="en-US" sz="1400" dirty="0"/>
              <a:t>属主</a:t>
            </a:r>
            <a:r>
              <a:rPr lang="en-US" sz="1400" dirty="0" err="1" smtClean="0">
                <a:sym typeface="+mn-ea"/>
              </a:rPr>
              <a:t>gbasedbt</a:t>
            </a:r>
            <a:r>
              <a:rPr kumimoji="1" lang="en-US" sz="1400" dirty="0" err="1" smtClean="0">
                <a:sym typeface="+mn-ea"/>
              </a:rPr>
              <a:t>:</a:t>
            </a:r>
            <a:r>
              <a:rPr lang="en-US" sz="1400" dirty="0" err="1" smtClean="0">
                <a:sym typeface="+mn-ea"/>
              </a:rPr>
              <a:t>gbasedbt</a:t>
            </a:r>
            <a:r>
              <a:rPr kumimoji="1" lang="zh-CN" altLang="en-US" sz="1400" dirty="0" smtClean="0"/>
              <a:t>、</a:t>
            </a:r>
            <a:r>
              <a:rPr kumimoji="1" lang="zh-CN" altLang="en-US" sz="1400" dirty="0"/>
              <a:t>并且具有</a:t>
            </a:r>
            <a:r>
              <a:rPr kumimoji="1" lang="en-US" altLang="zh-CN" sz="1400" dirty="0"/>
              <a:t>660</a:t>
            </a:r>
            <a:r>
              <a:rPr kumimoji="1" lang="zh-CN" altLang="en-US" sz="1400" dirty="0"/>
              <a:t>权限</a:t>
            </a:r>
          </a:p>
          <a:p>
            <a:pPr marL="0" indent="0">
              <a:buNone/>
            </a:pPr>
            <a:endParaRPr kumimoji="1" lang="zh-CN" altLang="en-US" dirty="0"/>
          </a:p>
        </p:txBody>
      </p:sp>
      <p:sp>
        <p:nvSpPr>
          <p:cNvPr id="4" name="内容占位符 3"/>
          <p:cNvSpPr txBox="1"/>
          <p:nvPr/>
        </p:nvSpPr>
        <p:spPr bwMode="auto">
          <a:xfrm>
            <a:off x="1181855" y="4122623"/>
            <a:ext cx="9230227" cy="1536305"/>
          </a:xfrm>
          <a:prstGeom prst="rect">
            <a:avLst/>
          </a:prstGeom>
          <a:solidFill>
            <a:schemeClr val="bg1">
              <a:lumMod val="95000"/>
            </a:schemeClr>
          </a:solidFill>
          <a:ln w="9525">
            <a:solidFill>
              <a:schemeClr val="tx1"/>
            </a:solidFill>
            <a:miter lim="800000"/>
          </a:ln>
        </p:spPr>
        <p:txBody>
          <a:bodyPr vert="horz" wrap="square" lIns="0" tIns="0" rIns="0" bIns="0" numCol="1" anchor="t" anchorCtr="0" compatLnSpc="1">
            <a:noAutofit/>
          </a:bodyPr>
          <a:lstStyle/>
          <a:p>
            <a:pPr>
              <a:lnSpc>
                <a:spcPct val="125000"/>
              </a:lnSpc>
            </a:pPr>
            <a:r>
              <a:rPr lang="en-US" altLang="zh-CN" sz="1600" dirty="0" err="1">
                <a:latin typeface="+mj-ea"/>
                <a:cs typeface="Arial" panose="020B0604020202020204" pitchFamily="34" charset="0"/>
              </a:rPr>
              <a:t>onspaces</a:t>
            </a:r>
            <a:r>
              <a:rPr lang="en-US" altLang="zh-CN" sz="1600" dirty="0">
                <a:latin typeface="+mj-ea"/>
                <a:cs typeface="Arial" panose="020B0604020202020204" pitchFamily="34" charset="0"/>
              </a:rPr>
              <a:t> -c -d </a:t>
            </a:r>
            <a:r>
              <a:rPr lang="en-US" altLang="zh-CN" sz="1600" dirty="0" err="1">
                <a:latin typeface="+mj-ea"/>
                <a:cs typeface="Arial" panose="020B0604020202020204" pitchFamily="34" charset="0"/>
              </a:rPr>
              <a:t>plogdbs</a:t>
            </a:r>
            <a:r>
              <a:rPr lang="en-US" altLang="zh-CN" sz="1600" dirty="0">
                <a:latin typeface="+mj-ea"/>
                <a:cs typeface="Arial" panose="020B0604020202020204" pitchFamily="34" charset="0"/>
              </a:rPr>
              <a:t>   </a:t>
            </a:r>
            <a:r>
              <a:rPr lang="en-US" altLang="zh-CN" sz="1600" dirty="0" smtClean="0">
                <a:latin typeface="+mj-ea"/>
                <a:cs typeface="Arial" panose="020B0604020202020204" pitchFamily="34" charset="0"/>
              </a:rPr>
              <a:t>-</a:t>
            </a:r>
            <a:r>
              <a:rPr lang="en-US" altLang="zh-CN" sz="1600" dirty="0">
                <a:latin typeface="+mj-ea"/>
                <a:cs typeface="Arial" panose="020B0604020202020204" pitchFamily="34" charset="0"/>
              </a:rPr>
              <a:t>p </a:t>
            </a:r>
            <a:r>
              <a:rPr lang="en-US" altLang="zh-CN" sz="1600" dirty="0">
                <a:latin typeface="+mj-ea"/>
                <a:cs typeface="Arial" panose="020B0604020202020204" pitchFamily="34" charset="0"/>
              </a:rPr>
              <a:t>/data/</a:t>
            </a:r>
            <a:r>
              <a:rPr lang="en-US" altLang="zh-CN" sz="1600" dirty="0" err="1">
                <a:latin typeface="+mj-ea"/>
                <a:cs typeface="Arial" panose="020B0604020202020204" pitchFamily="34" charset="0"/>
              </a:rPr>
              <a:t>gbase</a:t>
            </a:r>
            <a:r>
              <a:rPr lang="en-US" altLang="zh-CN" sz="1600" dirty="0">
                <a:latin typeface="+mj-ea"/>
                <a:cs typeface="Arial" panose="020B0604020202020204" pitchFamily="34" charset="0"/>
              </a:rPr>
              <a:t>/chunks/</a:t>
            </a:r>
            <a:r>
              <a:rPr lang="en-US" altLang="zh-CN" sz="1600" dirty="0" err="1">
                <a:latin typeface="+mj-ea"/>
                <a:cs typeface="Arial" panose="020B0604020202020204" pitchFamily="34" charset="0"/>
              </a:rPr>
              <a:t>plogchk</a:t>
            </a:r>
            <a:r>
              <a:rPr lang="en-US" altLang="zh-CN" sz="1600" dirty="0">
                <a:latin typeface="+mj-ea"/>
                <a:cs typeface="Arial" panose="020B0604020202020204" pitchFamily="34" charset="0"/>
              </a:rPr>
              <a:t>   </a:t>
            </a:r>
            <a:r>
              <a:rPr lang="en-US" altLang="zh-CN" sz="1600" dirty="0" smtClean="0">
                <a:latin typeface="+mj-ea"/>
                <a:cs typeface="Arial" panose="020B0604020202020204" pitchFamily="34" charset="0"/>
              </a:rPr>
              <a:t>-</a:t>
            </a:r>
            <a:r>
              <a:rPr lang="en-US" altLang="zh-CN" sz="1600" dirty="0">
                <a:latin typeface="+mj-ea"/>
                <a:cs typeface="Arial" panose="020B0604020202020204" pitchFamily="34" charset="0"/>
              </a:rPr>
              <a:t>o 0  -s 204800</a:t>
            </a:r>
          </a:p>
          <a:p>
            <a:pPr>
              <a:lnSpc>
                <a:spcPct val="125000"/>
              </a:lnSpc>
            </a:pPr>
            <a:r>
              <a:rPr lang="en-US" altLang="zh-CN" sz="1600" dirty="0" err="1">
                <a:latin typeface="+mj-ea"/>
                <a:cs typeface="Arial" panose="020B0604020202020204" pitchFamily="34" charset="0"/>
              </a:rPr>
              <a:t>onspaces</a:t>
            </a:r>
            <a:r>
              <a:rPr lang="en-US" altLang="zh-CN" sz="1600" dirty="0">
                <a:latin typeface="+mj-ea"/>
                <a:cs typeface="Arial" panose="020B0604020202020204" pitchFamily="34" charset="0"/>
              </a:rPr>
              <a:t> -c -d </a:t>
            </a:r>
            <a:r>
              <a:rPr lang="en-US" altLang="zh-CN" sz="1600" dirty="0" err="1">
                <a:latin typeface="+mj-ea"/>
                <a:cs typeface="Arial" panose="020B0604020202020204" pitchFamily="34" charset="0"/>
              </a:rPr>
              <a:t>llogdbs</a:t>
            </a:r>
            <a:r>
              <a:rPr lang="en-US" altLang="zh-CN" sz="1600" dirty="0">
                <a:latin typeface="+mj-ea"/>
                <a:cs typeface="Arial" panose="020B0604020202020204" pitchFamily="34" charset="0"/>
              </a:rPr>
              <a:t>   </a:t>
            </a:r>
            <a:r>
              <a:rPr lang="en-US" altLang="zh-CN" sz="1600" dirty="0" smtClean="0">
                <a:latin typeface="+mj-ea"/>
                <a:cs typeface="Arial" panose="020B0604020202020204" pitchFamily="34" charset="0"/>
              </a:rPr>
              <a:t>-</a:t>
            </a:r>
            <a:r>
              <a:rPr lang="en-US" altLang="zh-CN" sz="1600" dirty="0">
                <a:latin typeface="+mj-ea"/>
                <a:cs typeface="Arial" panose="020B0604020202020204" pitchFamily="34" charset="0"/>
              </a:rPr>
              <a:t>p /data/</a:t>
            </a:r>
            <a:r>
              <a:rPr lang="en-US" altLang="zh-CN" sz="1600" dirty="0" err="1">
                <a:latin typeface="+mj-ea"/>
                <a:cs typeface="Arial" panose="020B0604020202020204" pitchFamily="34" charset="0"/>
              </a:rPr>
              <a:t>gbase</a:t>
            </a:r>
            <a:r>
              <a:rPr lang="en-US" altLang="zh-CN" sz="1600" dirty="0">
                <a:latin typeface="+mj-ea"/>
                <a:cs typeface="Arial" panose="020B0604020202020204" pitchFamily="34" charset="0"/>
              </a:rPr>
              <a:t>/chunks/</a:t>
            </a:r>
            <a:r>
              <a:rPr lang="en-US" altLang="zh-CN" sz="1600" dirty="0" err="1">
                <a:latin typeface="+mj-ea"/>
                <a:cs typeface="Arial" panose="020B0604020202020204" pitchFamily="34" charset="0"/>
              </a:rPr>
              <a:t>llogchk</a:t>
            </a:r>
            <a:r>
              <a:rPr lang="en-US" altLang="zh-CN" sz="1600" dirty="0">
                <a:latin typeface="+mj-ea"/>
                <a:cs typeface="Arial" panose="020B0604020202020204" pitchFamily="34" charset="0"/>
              </a:rPr>
              <a:t>   </a:t>
            </a:r>
            <a:r>
              <a:rPr lang="en-US" altLang="zh-CN" sz="1600" dirty="0" smtClean="0">
                <a:latin typeface="+mj-ea"/>
                <a:cs typeface="Arial" panose="020B0604020202020204" pitchFamily="34" charset="0"/>
              </a:rPr>
              <a:t>-</a:t>
            </a:r>
            <a:r>
              <a:rPr lang="en-US" altLang="zh-CN" sz="1600" dirty="0">
                <a:latin typeface="+mj-ea"/>
                <a:cs typeface="Arial" panose="020B0604020202020204" pitchFamily="34" charset="0"/>
              </a:rPr>
              <a:t>o 0  -s 512000   </a:t>
            </a:r>
          </a:p>
          <a:p>
            <a:pPr>
              <a:lnSpc>
                <a:spcPct val="125000"/>
              </a:lnSpc>
            </a:pPr>
            <a:r>
              <a:rPr lang="en-US" altLang="zh-CN" sz="1600" dirty="0" err="1">
                <a:latin typeface="+mj-ea"/>
                <a:cs typeface="Arial" panose="020B0604020202020204" pitchFamily="34" charset="0"/>
              </a:rPr>
              <a:t>onspaces</a:t>
            </a:r>
            <a:r>
              <a:rPr lang="en-US" altLang="zh-CN" sz="1600" dirty="0">
                <a:latin typeface="+mj-ea"/>
                <a:cs typeface="Arial" panose="020B0604020202020204" pitchFamily="34" charset="0"/>
              </a:rPr>
              <a:t> -c -d datadbs1  -p /data/</a:t>
            </a:r>
            <a:r>
              <a:rPr lang="en-US" altLang="zh-CN" sz="1600" dirty="0" err="1">
                <a:latin typeface="+mj-ea"/>
                <a:cs typeface="Arial" panose="020B0604020202020204" pitchFamily="34" charset="0"/>
              </a:rPr>
              <a:t>gbase</a:t>
            </a:r>
            <a:r>
              <a:rPr lang="en-US" altLang="zh-CN" sz="1600" dirty="0">
                <a:latin typeface="+mj-ea"/>
                <a:cs typeface="Arial" panose="020B0604020202020204" pitchFamily="34" charset="0"/>
              </a:rPr>
              <a:t>/chunks/datachk1  -o 0  -s 512000 </a:t>
            </a:r>
            <a:r>
              <a:rPr lang="en-US" altLang="zh-CN" sz="1600" dirty="0">
                <a:latin typeface="+mj-ea"/>
                <a:cs typeface="Arial" panose="020B0604020202020204" pitchFamily="34" charset="0"/>
              </a:rPr>
              <a:t> -</a:t>
            </a:r>
            <a:r>
              <a:rPr lang="en-US" altLang="zh-CN" sz="1600" dirty="0">
                <a:latin typeface="+mj-ea"/>
                <a:cs typeface="Arial" panose="020B0604020202020204" pitchFamily="34" charset="0"/>
              </a:rPr>
              <a:t>k 8</a:t>
            </a:r>
          </a:p>
          <a:p>
            <a:pPr>
              <a:lnSpc>
                <a:spcPct val="125000"/>
              </a:lnSpc>
            </a:pPr>
            <a:r>
              <a:rPr lang="en-US" altLang="zh-CN" sz="1600" dirty="0" err="1">
                <a:latin typeface="+mj-ea"/>
                <a:cs typeface="Arial" panose="020B0604020202020204" pitchFamily="34" charset="0"/>
              </a:rPr>
              <a:t>onspaces</a:t>
            </a:r>
            <a:r>
              <a:rPr lang="en-US" altLang="zh-CN" sz="1600" dirty="0">
                <a:latin typeface="+mj-ea"/>
                <a:cs typeface="Arial" panose="020B0604020202020204" pitchFamily="34" charset="0"/>
              </a:rPr>
              <a:t> -c -d tmpdbs1   -p /data/</a:t>
            </a:r>
            <a:r>
              <a:rPr lang="en-US" altLang="zh-CN" sz="1600" dirty="0" err="1">
                <a:latin typeface="+mj-ea"/>
                <a:cs typeface="Arial" panose="020B0604020202020204" pitchFamily="34" charset="0"/>
              </a:rPr>
              <a:t>gbase</a:t>
            </a:r>
            <a:r>
              <a:rPr lang="en-US" altLang="zh-CN" sz="1600" dirty="0">
                <a:latin typeface="+mj-ea"/>
                <a:cs typeface="Arial" panose="020B0604020202020204" pitchFamily="34" charset="0"/>
              </a:rPr>
              <a:t>/chunks/tmpchk1   -o 0  -s 512000 </a:t>
            </a:r>
            <a:r>
              <a:rPr lang="en-US" altLang="zh-CN" sz="1600" dirty="0">
                <a:latin typeface="+mj-ea"/>
                <a:cs typeface="Arial" panose="020B0604020202020204" pitchFamily="34" charset="0"/>
              </a:rPr>
              <a:t> -</a:t>
            </a:r>
            <a:r>
              <a:rPr lang="en-US" altLang="zh-CN" sz="1600" dirty="0">
                <a:latin typeface="+mj-ea"/>
                <a:cs typeface="Arial" panose="020B0604020202020204" pitchFamily="34" charset="0"/>
              </a:rPr>
              <a:t>k 8 </a:t>
            </a:r>
            <a:r>
              <a:rPr lang="en-US" altLang="zh-CN" sz="1600" dirty="0">
                <a:latin typeface="+mj-ea"/>
                <a:cs typeface="Arial" panose="020B0604020202020204" pitchFamily="34" charset="0"/>
              </a:rPr>
              <a:t> -</a:t>
            </a:r>
            <a:r>
              <a:rPr lang="en-US" altLang="zh-CN" sz="1600" dirty="0">
                <a:latin typeface="+mj-ea"/>
                <a:cs typeface="Arial" panose="020B0604020202020204" pitchFamily="34" charset="0"/>
              </a:rPr>
              <a:t>t</a:t>
            </a:r>
          </a:p>
          <a:p>
            <a:pPr>
              <a:lnSpc>
                <a:spcPct val="125000"/>
              </a:lnSpc>
            </a:pPr>
            <a:r>
              <a:rPr lang="en-US" altLang="zh-CN" sz="1600" dirty="0" err="1">
                <a:latin typeface="+mj-ea"/>
                <a:cs typeface="Arial" panose="020B0604020202020204" pitchFamily="34" charset="0"/>
              </a:rPr>
              <a:t>onspaces</a:t>
            </a:r>
            <a:r>
              <a:rPr lang="en-US" altLang="zh-CN" sz="1600" dirty="0">
                <a:latin typeface="+mj-ea"/>
                <a:cs typeface="Arial" panose="020B0604020202020204" pitchFamily="34" charset="0"/>
              </a:rPr>
              <a:t> -c -S sbdbs1    </a:t>
            </a:r>
            <a:r>
              <a:rPr lang="en-US" altLang="zh-CN" sz="1600" dirty="0" smtClean="0">
                <a:latin typeface="+mj-ea"/>
                <a:cs typeface="Arial" panose="020B0604020202020204" pitchFamily="34" charset="0"/>
              </a:rPr>
              <a:t>-</a:t>
            </a:r>
            <a:r>
              <a:rPr lang="en-US" altLang="zh-CN" sz="1600" dirty="0">
                <a:latin typeface="+mj-ea"/>
                <a:cs typeface="Arial" panose="020B0604020202020204" pitchFamily="34" charset="0"/>
              </a:rPr>
              <a:t>p /data/</a:t>
            </a:r>
            <a:r>
              <a:rPr lang="en-US" altLang="zh-CN" sz="1600" dirty="0" err="1">
                <a:latin typeface="+mj-ea"/>
                <a:cs typeface="Arial" panose="020B0604020202020204" pitchFamily="34" charset="0"/>
              </a:rPr>
              <a:t>gbase</a:t>
            </a:r>
            <a:r>
              <a:rPr lang="en-US" altLang="zh-CN" sz="1600" dirty="0">
                <a:latin typeface="+mj-ea"/>
                <a:cs typeface="Arial" panose="020B0604020202020204" pitchFamily="34" charset="0"/>
              </a:rPr>
              <a:t>/chunks/sbchk1    </a:t>
            </a:r>
            <a:r>
              <a:rPr lang="en-US" altLang="zh-CN" sz="1600" dirty="0" smtClean="0">
                <a:latin typeface="+mj-ea"/>
                <a:cs typeface="Arial" panose="020B0604020202020204" pitchFamily="34" charset="0"/>
              </a:rPr>
              <a:t>-</a:t>
            </a:r>
            <a:r>
              <a:rPr lang="en-US" altLang="zh-CN" sz="1600" dirty="0">
                <a:latin typeface="+mj-ea"/>
                <a:cs typeface="Arial" panose="020B0604020202020204" pitchFamily="34" charset="0"/>
              </a:rPr>
              <a:t>o 0  -s 204800</a:t>
            </a:r>
          </a:p>
        </p:txBody>
      </p:sp>
      <p:sp>
        <p:nvSpPr>
          <p:cNvPr id="7" name="内容占位符 3"/>
          <p:cNvSpPr txBox="1"/>
          <p:nvPr/>
        </p:nvSpPr>
        <p:spPr bwMode="auto">
          <a:xfrm>
            <a:off x="1181856" y="3124967"/>
            <a:ext cx="5404485" cy="888365"/>
          </a:xfrm>
          <a:prstGeom prst="rect">
            <a:avLst/>
          </a:prstGeom>
          <a:solidFill>
            <a:schemeClr val="bg1">
              <a:lumMod val="95000"/>
            </a:schemeClr>
          </a:solidFill>
          <a:ln w="9525">
            <a:solidFill>
              <a:schemeClr val="tx1"/>
            </a:solidFill>
            <a:miter lim="800000"/>
          </a:ln>
        </p:spPr>
        <p:txBody>
          <a:bodyPr vert="horz" wrap="square" lIns="0" tIns="0" rIns="0" bIns="0" numCol="1" anchor="t" anchorCtr="0" compatLnSpc="1">
            <a:normAutofit fontScale="90000"/>
          </a:bodyPr>
          <a:lstStyle/>
          <a:p>
            <a:pPr lvl="0">
              <a:lnSpc>
                <a:spcPct val="115000"/>
              </a:lnSpc>
            </a:pPr>
            <a:r>
              <a:rPr lang="en-US" altLang="zh-CN" dirty="0">
                <a:latin typeface="+mj-ea"/>
                <a:ea typeface="宋体" panose="02010600030101010101" pitchFamily="2" charset="-122"/>
                <a:cs typeface="Arial" panose="020B0604020202020204" pitchFamily="34" charset="0"/>
              </a:rPr>
              <a:t> cd </a:t>
            </a:r>
            <a:r>
              <a:rPr lang="en-US" altLang="zh-CN" dirty="0" smtClean="0">
                <a:latin typeface="+mj-ea"/>
                <a:ea typeface="宋体" panose="02010600030101010101" pitchFamily="2" charset="-122"/>
                <a:cs typeface="Arial" panose="020B0604020202020204" pitchFamily="34" charset="0"/>
              </a:rPr>
              <a:t>/</a:t>
            </a:r>
            <a:r>
              <a:rPr lang="en-US" altLang="zh-CN" dirty="0" smtClean="0">
                <a:latin typeface="+mj-ea"/>
                <a:cs typeface="Arial" panose="020B0604020202020204" pitchFamily="34" charset="0"/>
              </a:rPr>
              <a:t>data</a:t>
            </a:r>
            <a:r>
              <a:rPr lang="en-US" altLang="zh-CN" dirty="0" smtClean="0">
                <a:latin typeface="+mj-ea"/>
                <a:ea typeface="宋体" panose="02010600030101010101" pitchFamily="2" charset="-122"/>
                <a:cs typeface="Arial" panose="020B0604020202020204" pitchFamily="34" charset="0"/>
              </a:rPr>
              <a:t>/</a:t>
            </a:r>
            <a:r>
              <a:rPr lang="en-US" altLang="zh-CN" dirty="0" err="1" smtClean="0">
                <a:latin typeface="+mj-ea"/>
                <a:ea typeface="宋体" panose="02010600030101010101" pitchFamily="2" charset="-122"/>
                <a:cs typeface="Arial" panose="020B0604020202020204" pitchFamily="34" charset="0"/>
              </a:rPr>
              <a:t>gbase</a:t>
            </a:r>
            <a:r>
              <a:rPr lang="en-US" altLang="zh-CN" dirty="0" smtClean="0">
                <a:latin typeface="+mj-ea"/>
                <a:ea typeface="宋体" panose="02010600030101010101" pitchFamily="2" charset="-122"/>
                <a:cs typeface="Arial" panose="020B0604020202020204" pitchFamily="34" charset="0"/>
              </a:rPr>
              <a:t>/chunks</a:t>
            </a:r>
            <a:endParaRPr lang="en-US" altLang="zh-CN" dirty="0">
              <a:latin typeface="+mj-ea"/>
              <a:ea typeface="宋体" panose="02010600030101010101" pitchFamily="2" charset="-122"/>
              <a:cs typeface="Arial" panose="020B0604020202020204" pitchFamily="34" charset="0"/>
            </a:endParaRPr>
          </a:p>
          <a:p>
            <a:pPr lvl="0">
              <a:lnSpc>
                <a:spcPct val="115000"/>
              </a:lnSpc>
            </a:pPr>
            <a:r>
              <a:rPr lang="en-US" altLang="zh-CN" dirty="0">
                <a:latin typeface="+mj-ea"/>
                <a:ea typeface="宋体" panose="02010600030101010101" pitchFamily="2" charset="-122"/>
                <a:cs typeface="Arial" panose="020B0604020202020204" pitchFamily="34" charset="0"/>
              </a:rPr>
              <a:t> touch  </a:t>
            </a:r>
            <a:r>
              <a:rPr lang="en-US" altLang="zh-CN" dirty="0" err="1" smtClean="0">
                <a:latin typeface="+mj-ea"/>
                <a:ea typeface="宋体" panose="02010600030101010101" pitchFamily="2" charset="-122"/>
                <a:cs typeface="Arial" panose="020B0604020202020204" pitchFamily="34" charset="0"/>
              </a:rPr>
              <a:t>plogchk</a:t>
            </a:r>
            <a:r>
              <a:rPr lang="en-US" altLang="zh-CN" dirty="0">
                <a:latin typeface="+mj-ea"/>
                <a:cs typeface="Arial" panose="020B0604020202020204" pitchFamily="34" charset="0"/>
              </a:rPr>
              <a:t> </a:t>
            </a:r>
            <a:r>
              <a:rPr lang="en-US" altLang="zh-CN" dirty="0" err="1">
                <a:latin typeface="+mj-ea"/>
                <a:cs typeface="Arial" panose="020B0604020202020204" pitchFamily="34" charset="0"/>
              </a:rPr>
              <a:t>llogchk</a:t>
            </a:r>
            <a:r>
              <a:rPr lang="en-US" altLang="zh-CN" dirty="0">
                <a:latin typeface="+mj-ea"/>
                <a:cs typeface="Arial" panose="020B0604020202020204" pitchFamily="34" charset="0"/>
              </a:rPr>
              <a:t> tmpchk1 datachk1 sbchk1</a:t>
            </a:r>
            <a:endParaRPr lang="en-US" altLang="zh-CN" dirty="0">
              <a:latin typeface="+mj-ea"/>
              <a:ea typeface="宋体" panose="02010600030101010101" pitchFamily="2" charset="-122"/>
              <a:cs typeface="Arial" panose="020B0604020202020204" pitchFamily="34" charset="0"/>
            </a:endParaRPr>
          </a:p>
          <a:p>
            <a:pPr lvl="0">
              <a:lnSpc>
                <a:spcPct val="115000"/>
              </a:lnSpc>
            </a:pPr>
            <a:r>
              <a:rPr lang="en-US" altLang="zh-CN" dirty="0">
                <a:latin typeface="+mj-ea"/>
                <a:ea typeface="宋体" panose="02010600030101010101" pitchFamily="2" charset="-122"/>
                <a:cs typeface="Arial" panose="020B0604020202020204" pitchFamily="34" charset="0"/>
              </a:rPr>
              <a:t> chmod 660  </a:t>
            </a:r>
            <a:r>
              <a:rPr lang="en-US" altLang="zh-CN" dirty="0" err="1">
                <a:latin typeface="+mj-ea"/>
                <a:cs typeface="Arial" panose="020B0604020202020204" pitchFamily="34" charset="0"/>
              </a:rPr>
              <a:t>plogchk</a:t>
            </a:r>
            <a:r>
              <a:rPr lang="en-US" altLang="zh-CN" dirty="0">
                <a:latin typeface="+mj-ea"/>
                <a:cs typeface="Arial" panose="020B0604020202020204" pitchFamily="34" charset="0"/>
              </a:rPr>
              <a:t> </a:t>
            </a:r>
            <a:r>
              <a:rPr lang="en-US" altLang="zh-CN" dirty="0" err="1">
                <a:latin typeface="+mj-ea"/>
                <a:cs typeface="Arial" panose="020B0604020202020204" pitchFamily="34" charset="0"/>
              </a:rPr>
              <a:t>llogchk</a:t>
            </a:r>
            <a:r>
              <a:rPr lang="en-US" altLang="zh-CN" dirty="0">
                <a:latin typeface="+mj-ea"/>
                <a:cs typeface="Arial" panose="020B0604020202020204" pitchFamily="34" charset="0"/>
              </a:rPr>
              <a:t> tmpchk1 datachk1 sbchk1</a:t>
            </a:r>
            <a:endParaRPr lang="en-US" altLang="zh-CN" dirty="0">
              <a:latin typeface="+mj-ea"/>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服务器端设置 </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逻辑日志</a:t>
            </a:r>
            <a:endParaRPr kumimoji="1" lang="zh-CN" altLang="en-US" dirty="0"/>
          </a:p>
        </p:txBody>
      </p:sp>
      <p:sp>
        <p:nvSpPr>
          <p:cNvPr id="3" name="文本占位符 2"/>
          <p:cNvSpPr>
            <a:spLocks noGrp="1"/>
          </p:cNvSpPr>
          <p:nvPr>
            <p:ph type="body" sz="quarter" idx="10"/>
          </p:nvPr>
        </p:nvSpPr>
        <p:spPr>
          <a:xfrm>
            <a:off x="755650" y="1080868"/>
            <a:ext cx="10718800" cy="4888767"/>
          </a:xfrm>
        </p:spPr>
        <p:txBody>
          <a:bodyPr>
            <a:noAutofit/>
          </a:bodyPr>
          <a:lstStyle/>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逻辑日志 </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50000"/>
              </a:lnSpc>
            </a:pPr>
            <a:r>
              <a:rPr lang="zh-CN" altLang="en-US" dirty="0"/>
              <a:t>记逻辑日志的目的是将对系统的每个操作、每个修改都保存起来，以便系统出现问题的时候可以根据其内容进行重做（</a:t>
            </a:r>
            <a:r>
              <a:rPr lang="en-US" altLang="zh-CN" dirty="0"/>
              <a:t>REDO</a:t>
            </a:r>
            <a:r>
              <a:rPr lang="zh-CN" altLang="en-US" dirty="0"/>
              <a:t>）或事务不能继续进行下去的时候进行回滚（</a:t>
            </a:r>
            <a:r>
              <a:rPr lang="en-US" altLang="zh-CN" dirty="0"/>
              <a:t>UNDO</a:t>
            </a:r>
            <a:r>
              <a:rPr lang="zh-CN" altLang="en-US" dirty="0"/>
              <a:t>）。</a:t>
            </a:r>
          </a:p>
          <a:p>
            <a:pPr lvl="1">
              <a:lnSpc>
                <a:spcPct val="150000"/>
              </a:lnSpc>
            </a:pPr>
            <a:r>
              <a:rPr lang="zh-CN" altLang="en-US" dirty="0"/>
              <a:t>逻辑日志记录的内容主要包括事务的每一步操作及其对系统产生的影响、</a:t>
            </a:r>
            <a:r>
              <a:rPr lang="en-US" altLang="zh-CN" dirty="0"/>
              <a:t>DDL</a:t>
            </a:r>
            <a:r>
              <a:rPr lang="zh-CN" altLang="en-US" dirty="0"/>
              <a:t>语句和检查点（</a:t>
            </a:r>
            <a:r>
              <a:rPr lang="en-US" altLang="zh-CN" dirty="0"/>
              <a:t>checkpoint</a:t>
            </a:r>
            <a:r>
              <a:rPr lang="zh-CN" altLang="en-US" dirty="0"/>
              <a:t>）记录。</a:t>
            </a:r>
            <a:endParaRPr lang="en-US" altLang="zh-CN" b="0" dirty="0"/>
          </a:p>
          <a:p>
            <a:pPr lvl="1">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加入逻辑日志 </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1"/>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1"/>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1"/>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1"/>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1"/>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内容占位符 3"/>
          <p:cNvSpPr>
            <a:spLocks noGrp="1"/>
          </p:cNvSpPr>
          <p:nvPr>
            <p:ph idx="4294967295"/>
          </p:nvPr>
        </p:nvSpPr>
        <p:spPr>
          <a:xfrm>
            <a:off x="956167" y="3907622"/>
            <a:ext cx="8865235" cy="2463800"/>
          </a:xfrm>
          <a:solidFill>
            <a:schemeClr val="bg1">
              <a:lumMod val="95000"/>
            </a:schemeClr>
          </a:solidFill>
          <a:ln>
            <a:solidFill>
              <a:schemeClr val="tx1"/>
            </a:solidFill>
          </a:ln>
        </p:spPr>
        <p:txBody>
          <a:bodyPr>
            <a:noAutofit/>
          </a:bodyPr>
          <a:lstStyle/>
          <a:p>
            <a:pPr>
              <a:lnSpc>
                <a:spcPts val="1920"/>
              </a:lnSpc>
              <a:buFont typeface="Arial" panose="020B0604020202020204" pitchFamily="34" charset="0"/>
              <a:buNone/>
            </a:pP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onparams</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 -d llogdbs -s 100000</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重复</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次 </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a:t>
            </a:r>
          </a:p>
          <a:p>
            <a:pPr>
              <a:lnSpc>
                <a:spcPts val="1920"/>
              </a:lnSpc>
              <a:buFont typeface="Arial" panose="020B0604020202020204" pitchFamily="34" charset="0"/>
              <a:buNone/>
            </a:pP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onparams -d -l 1        </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删除安装默认的</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个逻辑日志</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227330" marR="0" lvl="0" indent="-227330" algn="l" defTabSz="914400" rtl="0" eaLnBrk="0" fontAlgn="base" latinLnBrk="0" hangingPunct="0">
              <a:lnSpc>
                <a:spcPts val="1920"/>
              </a:lnSpc>
              <a:spcBef>
                <a:spcPct val="20000"/>
              </a:spcBef>
              <a:spcAft>
                <a:spcPct val="0"/>
              </a:spcAft>
              <a:buClr>
                <a:schemeClr val="accent1"/>
              </a:buClr>
              <a:buSzTx/>
              <a:buFont typeface="Arial" panose="020B0604020202020204" pitchFamily="34" charset="0"/>
              <a:buNone/>
              <a:defRPr/>
            </a:pP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onstat</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-l                      </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查看数据库日志的信息</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a:p>
            <a:pPr lvl="1" algn="just">
              <a:lnSpc>
                <a:spcPts val="1920"/>
              </a:lnSpc>
              <a:buFontTx/>
              <a:buNone/>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920"/>
              </a:lnSpc>
              <a:buNone/>
            </a:pPr>
            <a:endPar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服务器端设置 </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物理日志</a:t>
            </a:r>
            <a:endParaRPr kumimoji="1" lang="zh-CN" altLang="en-US" dirty="0"/>
          </a:p>
        </p:txBody>
      </p:sp>
      <p:sp>
        <p:nvSpPr>
          <p:cNvPr id="3" name="文本占位符 2"/>
          <p:cNvSpPr>
            <a:spLocks noGrp="1"/>
          </p:cNvSpPr>
          <p:nvPr>
            <p:ph type="body" sz="quarter" idx="10"/>
          </p:nvPr>
        </p:nvSpPr>
        <p:spPr/>
        <p:txBody>
          <a:bodyPr>
            <a:noAutofit/>
          </a:bodyPr>
          <a:lstStyle/>
          <a:p>
            <a:pPr>
              <a:lnSpc>
                <a:spcPct val="200000"/>
              </a:lnSpc>
            </a:pPr>
            <a:r>
              <a:rPr lang="zh-CN" altLang="en-US" dirty="0"/>
              <a:t>物理日志（</a:t>
            </a:r>
            <a:r>
              <a:rPr lang="en-US" altLang="zh-CN" dirty="0"/>
              <a:t>physical log</a:t>
            </a:r>
            <a:r>
              <a:rPr lang="zh-CN" altLang="en-US" dirty="0"/>
              <a:t>）</a:t>
            </a:r>
            <a:endParaRPr lang="en-US" altLang="zh-CN" dirty="0"/>
          </a:p>
          <a:p>
            <a:pPr lvl="1" fontAlgn="auto">
              <a:lnSpc>
                <a:spcPts val="2600"/>
              </a:lnSpc>
              <a:spcAft>
                <a:spcPts val="0"/>
              </a:spcAft>
            </a:pPr>
            <a:r>
              <a:rPr lang="zh-CN" altLang="en-US" b="1" dirty="0"/>
              <a:t>存储数据前镜像</a:t>
            </a:r>
            <a:endParaRPr lang="en-US" altLang="zh-CN" dirty="0"/>
          </a:p>
          <a:p>
            <a:pPr lvl="1" fontAlgn="auto">
              <a:lnSpc>
                <a:spcPts val="2600"/>
              </a:lnSpc>
              <a:spcAft>
                <a:spcPts val="0"/>
              </a:spcAft>
            </a:pPr>
            <a:r>
              <a:rPr lang="zh-CN" altLang="en-US" dirty="0"/>
              <a:t>用于数据库容错及故障恢复</a:t>
            </a:r>
            <a:endParaRPr lang="en-US" altLang="zh-CN" dirty="0"/>
          </a:p>
          <a:p>
            <a:pPr lvl="1" fontAlgn="auto">
              <a:lnSpc>
                <a:spcPts val="2600"/>
              </a:lnSpc>
              <a:spcAft>
                <a:spcPts val="0"/>
              </a:spcAft>
            </a:pPr>
            <a:r>
              <a:rPr lang="zh-CN" altLang="en-US" dirty="0"/>
              <a:t>两个物理日志缓冲区，用于缓冲物理日志</a:t>
            </a:r>
            <a:r>
              <a:rPr lang="en-US" altLang="zh-CN" dirty="0"/>
              <a:t>I/O</a:t>
            </a:r>
            <a:r>
              <a:rPr lang="zh-CN" altLang="en-US" dirty="0"/>
              <a:t>。物理日志缓冲区填满后立即刷新到磁盘</a:t>
            </a:r>
            <a:r>
              <a:rPr lang="zh-CN" altLang="zh-CN" dirty="0"/>
              <a:t>。</a:t>
            </a:r>
            <a:endParaRPr lang="en-US" altLang="zh-CN" dirty="0"/>
          </a:p>
          <a:p>
            <a:pPr lvl="1">
              <a:lnSpc>
                <a:spcPct val="140000"/>
              </a:lnSpc>
            </a:pPr>
            <a:r>
              <a:rPr lang="zh-CN" altLang="en-US" dirty="0"/>
              <a:t>需要一片连续的磁盘空间，其主要目的是为系统进行快速恢复提供原始数据映像。</a:t>
            </a:r>
            <a:endParaRPr lang="en-US" altLang="zh-CN" dirty="0"/>
          </a:p>
          <a:p>
            <a:pPr lvl="1">
              <a:lnSpc>
                <a:spcPct val="14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$onparams </a:t>
            </a:r>
            <a:r>
              <a:rPr lang="en-US" altLang="zh-CN" dirty="0"/>
              <a:t>–p </a:t>
            </a:r>
            <a:r>
              <a:rPr lang="zh-CN" altLang="en-US" dirty="0"/>
              <a:t>在此是用于改变物理日志的磁盘</a:t>
            </a:r>
            <a:r>
              <a:rPr lang="zh-CN" altLang="en-US" dirty="0" smtClean="0"/>
              <a:t>空间</a:t>
            </a:r>
            <a:endParaRPr lang="en-US" altLang="zh-CN" dirty="0"/>
          </a:p>
        </p:txBody>
      </p:sp>
      <p:sp>
        <p:nvSpPr>
          <p:cNvPr id="6" name="内容占位符 3"/>
          <p:cNvSpPr txBox="1"/>
          <p:nvPr/>
        </p:nvSpPr>
        <p:spPr bwMode="auto">
          <a:xfrm>
            <a:off x="1249093" y="4127380"/>
            <a:ext cx="8047990" cy="1264285"/>
          </a:xfrm>
          <a:prstGeom prst="rect">
            <a:avLst/>
          </a:prstGeom>
          <a:solidFill>
            <a:schemeClr val="bg1">
              <a:lumMod val="95000"/>
            </a:schemeClr>
          </a:solidFill>
          <a:ln w="9525">
            <a:solidFill>
              <a:schemeClr val="tx1"/>
            </a:solidFill>
            <a:miter lim="800000"/>
          </a:ln>
        </p:spPr>
        <p:txBody>
          <a:bodyPr vert="horz" wrap="square" lIns="0" tIns="0" rIns="0" bIns="0" numCol="1" anchor="t" anchorCtr="0" compatLnSpc="1">
            <a:noAutofit/>
          </a:bodyPr>
          <a:lstStyle/>
          <a:p>
            <a:pPr marL="227330" marR="0" lvl="0" indent="-227330" algn="just" defTabSz="914400" rtl="0" eaLnBrk="0" fontAlgn="base" latinLnBrk="0" hangingPunct="0">
              <a:lnSpc>
                <a:spcPct val="100000"/>
              </a:lnSpc>
              <a:spcBef>
                <a:spcPct val="20000"/>
              </a:spcBef>
              <a:spcAft>
                <a:spcPct val="0"/>
              </a:spcAft>
              <a:buClr>
                <a:schemeClr val="accent1"/>
              </a:buClr>
              <a:buSzTx/>
              <a:buFont typeface="Arial" panose="020B0604020202020204" pitchFamily="34" charset="0"/>
              <a:buNone/>
              <a:defRPr/>
            </a:pPr>
            <a:r>
              <a:rPr kumimoji="0" lang="en-US" altLang="zh-CN"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0" i="0" u="none" strike="noStrike" kern="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onparams</a:t>
            </a:r>
            <a:r>
              <a:rPr kumimoji="0" lang="en-US" altLang="zh-CN"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-p -s </a:t>
            </a:r>
            <a:r>
              <a:rPr lang="en-US" altLang="zh-CN" sz="1600" dirty="0" smtClean="0">
                <a:sym typeface="+mn-ea"/>
              </a:rPr>
              <a:t>200000  </a:t>
            </a:r>
            <a:r>
              <a:rPr kumimoji="0" lang="en-US" altLang="zh-CN" sz="16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-d </a:t>
            </a:r>
            <a:r>
              <a:rPr kumimoji="0" lang="en-US" altLang="zh-CN"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plogdbs -y    </a:t>
            </a:r>
          </a:p>
          <a:p>
            <a:pPr marL="227330" marR="0" lvl="0" indent="-227330" algn="l" defTabSz="914400" rtl="0" eaLnBrk="0" fontAlgn="base" latinLnBrk="0" hangingPunct="0">
              <a:lnSpc>
                <a:spcPct val="100000"/>
              </a:lnSpc>
              <a:spcBef>
                <a:spcPct val="20000"/>
              </a:spcBef>
              <a:spcAft>
                <a:spcPct val="0"/>
              </a:spcAft>
              <a:buClr>
                <a:schemeClr val="accent1"/>
              </a:buClr>
              <a:buSzTx/>
              <a:buFont typeface="Arial" panose="020B0604020202020204" pitchFamily="34" charset="0"/>
              <a:buNone/>
              <a:defRPr/>
            </a:pPr>
            <a:r>
              <a:rPr kumimoji="0" lang="en-US" altLang="zh-CN" sz="16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CN" dirty="0" err="1"/>
              <a:t>GBase</a:t>
            </a:r>
            <a:r>
              <a:rPr lang="en-US" altLang="zh-CN" dirty="0"/>
              <a:t> 8s</a:t>
            </a:r>
            <a:r>
              <a:rPr lang="zh-CN" altLang="en-US" dirty="0">
                <a:cs typeface="Arial" panose="020B0604020202020204" pitchFamily="34" charset="0"/>
              </a:rPr>
              <a:t>服务器端 </a:t>
            </a:r>
            <a:r>
              <a:rPr lang="en-US" altLang="zh-CN" dirty="0">
                <a:cs typeface="Arial" panose="020B0604020202020204" pitchFamily="34" charset="0"/>
              </a:rPr>
              <a:t>– </a:t>
            </a:r>
            <a:r>
              <a:rPr lang="zh-CN" altLang="en-US" dirty="0">
                <a:cs typeface="Arial" panose="020B0604020202020204" pitchFamily="34" charset="0"/>
              </a:rPr>
              <a:t>启动和关闭</a:t>
            </a:r>
            <a:endParaRPr lang="en-US" altLang="zh-CN" dirty="0">
              <a:cs typeface="Arial" panose="020B0604020202020204" pitchFamily="34" charset="0"/>
            </a:endParaRPr>
          </a:p>
        </p:txBody>
      </p:sp>
      <p:sp>
        <p:nvSpPr>
          <p:cNvPr id="22531" name="Rectangle 3"/>
          <p:cNvSpPr>
            <a:spLocks noGrp="1" noChangeArrowheads="1"/>
          </p:cNvSpPr>
          <p:nvPr>
            <p:ph type="body" sz="quarter" idx="10"/>
          </p:nvPr>
        </p:nvSpPr>
        <p:spPr>
          <a:xfrm>
            <a:off x="408940" y="1126490"/>
            <a:ext cx="11374120" cy="5253990"/>
          </a:xfrm>
        </p:spPr>
        <p:txBody>
          <a:bodyPr>
            <a:normAutofit/>
          </a:bodyPr>
          <a:lstStyle/>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启动数据库服务器</a:t>
            </a:r>
          </a:p>
          <a:p>
            <a:pPr lvl="1">
              <a:lnSpc>
                <a:spcPct val="150000"/>
              </a:lnSpc>
            </a:pPr>
            <a:r>
              <a:rPr lang="zh-CN" altLang="en-US" dirty="0" err="1">
                <a:latin typeface="微软雅黑" panose="020B0503020204020204" pitchFamily="34" charset="-122"/>
                <a:ea typeface="微软雅黑" panose="020B0503020204020204" pitchFamily="34" charset="-122"/>
                <a:cs typeface="微软雅黑" panose="020B0503020204020204" pitchFamily="34" charset="-122"/>
              </a:rPr>
              <a:t>在环境变量生效的情况下使用</a:t>
            </a:r>
            <a:r>
              <a:rPr lang="en-US" dirty="0">
                <a:sym typeface="+mn-ea"/>
              </a:rPr>
              <a:t>gbasedbt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用户运行</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p>
          <a:p>
            <a:pPr lvl="2">
              <a:lnSpc>
                <a:spcPct val="150000"/>
              </a:lnSpc>
              <a:buFontTx/>
              <a:buNone/>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oninit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vy</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检查</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Server</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的状态</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p>
          <a:p>
            <a:pPr lvl="2">
              <a:lnSpc>
                <a:spcPct val="150000"/>
              </a:lnSpc>
              <a:buFontTx/>
              <a:buNone/>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onstat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p>
          <a:p>
            <a:pPr marL="0" indent="0">
              <a:lnSpc>
                <a:spcPct val="90000"/>
              </a:lnSpc>
              <a:buNone/>
            </a:pPr>
            <a:r>
              <a:rPr lang="nl-NL" altLang="zh-CN" sz="1500" dirty="0"/>
              <a:t>GBase 8s V8.</a:t>
            </a:r>
            <a:r>
              <a:rPr lang="en-US" altLang="zh-CN" sz="1500" dirty="0"/>
              <a:t>7</a:t>
            </a:r>
            <a:r>
              <a:rPr lang="nl-NL" altLang="zh-CN" sz="1500" dirty="0"/>
              <a:t> Server Version 12.10.FC4G1AEE -- </a:t>
            </a:r>
            <a:r>
              <a:rPr lang="nl-NL" altLang="zh-CN" sz="1500" b="1" dirty="0"/>
              <a:t>On-Line</a:t>
            </a:r>
            <a:r>
              <a:rPr lang="nl-NL" altLang="zh-CN" sz="1500" dirty="0"/>
              <a:t> -- Up 00:00:42 -- 1156248 Kbyte</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关闭数据库服务器</a:t>
            </a:r>
          </a:p>
          <a:p>
            <a:pPr lvl="1">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以</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root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或者</a:t>
            </a:r>
            <a:r>
              <a:rPr lang="en-US" dirty="0">
                <a:sym typeface="+mn-ea"/>
              </a:rPr>
              <a:t>gbasedbt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身份运行</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p>
          <a:p>
            <a:pPr lvl="2">
              <a:lnSpc>
                <a:spcPct val="150000"/>
              </a:lnSpc>
              <a:buFontTx/>
              <a:buNone/>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onmode</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ky</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683895" lvl="2" indent="0">
              <a:buNone/>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 </a:t>
            </a:r>
            <a:r>
              <a:rPr lang="en-US" altLang="zh-CN" dirty="0" err="1"/>
              <a:t>onstat</a:t>
            </a:r>
            <a:r>
              <a:rPr lang="en-US" altLang="zh-CN" dirty="0"/>
              <a:t> -</a:t>
            </a:r>
          </a:p>
          <a:p>
            <a:pPr marL="683895" lvl="2" indent="0">
              <a:buNone/>
            </a:pPr>
            <a:r>
              <a:rPr lang="en-US" altLang="zh-CN" dirty="0"/>
              <a:t>   shared memory not initialized for GBASEDBTSERVER ‘</a:t>
            </a:r>
            <a:r>
              <a:rPr lang="en-US" altLang="zh-CN" dirty="0" err="1"/>
              <a:t>gbaseserver</a:t>
            </a:r>
            <a:r>
              <a:rPr lang="en-US" altLang="zh-CN" dirty="0"/>
              <a:t>'</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椭圆 1"/>
          <p:cNvSpPr/>
          <p:nvPr/>
        </p:nvSpPr>
        <p:spPr bwMode="auto">
          <a:xfrm>
            <a:off x="6528048" y="2996952"/>
            <a:ext cx="216024" cy="511384"/>
          </a:xfrm>
          <a:prstGeom prst="ellipse">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marR="0" indent="-119380" algn="ctr" defTabSz="914400" rtl="0" eaLnBrk="1" fontAlgn="base" latinLnBrk="0" hangingPunct="1">
              <a:lnSpc>
                <a:spcPct val="90000"/>
              </a:lnSpc>
              <a:spcBef>
                <a:spcPct val="50000"/>
              </a:spcBef>
              <a:spcAft>
                <a:spcPct val="0"/>
              </a:spcAft>
              <a:buClr>
                <a:schemeClr val="accent1"/>
              </a:buClr>
              <a:buSzTx/>
              <a:buFontTx/>
              <a:buNone/>
            </a:pPr>
            <a:endParaRPr kumimoji="0" lang="zh-CN" altLang="en-US" sz="2000" b="1" i="0" u="none" strike="noStrike" cap="none" normalizeH="0" baseline="0">
              <a:ln>
                <a:noFill/>
              </a:ln>
              <a:solidFill>
                <a:schemeClr val="tx1"/>
              </a:solidFill>
              <a:effectLst/>
              <a:latin typeface="Arial" panose="020B0604020202020204" pitchFamily="34" charset="0"/>
            </a:endParaRPr>
          </a:p>
        </p:txBody>
      </p:sp>
      <p:sp>
        <p:nvSpPr>
          <p:cNvPr id="3" name="椭圆 2"/>
          <p:cNvSpPr/>
          <p:nvPr/>
        </p:nvSpPr>
        <p:spPr bwMode="auto">
          <a:xfrm>
            <a:off x="5489188" y="3490347"/>
            <a:ext cx="1008112" cy="525860"/>
          </a:xfrm>
          <a:prstGeom prst="ellipse">
            <a:avLst/>
          </a:prstGeom>
          <a:noFill/>
          <a:ln w="9525" cap="flat" cmpd="sng" algn="ctr">
            <a:solidFill>
              <a:srgbClr val="FD0000"/>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marR="0" indent="-119380" algn="ctr" defTabSz="914400" rtl="0" eaLnBrk="1" fontAlgn="base" latinLnBrk="0" hangingPunct="1">
              <a:lnSpc>
                <a:spcPct val="90000"/>
              </a:lnSpc>
              <a:spcBef>
                <a:spcPct val="50000"/>
              </a:spcBef>
              <a:spcAft>
                <a:spcPct val="0"/>
              </a:spcAft>
              <a:buClr>
                <a:schemeClr val="accent1"/>
              </a:buClr>
              <a:buSzTx/>
              <a:buFontTx/>
              <a:buNone/>
            </a:pPr>
            <a:endParaRPr kumimoji="0" lang="zh-CN" altLang="en-US" sz="2000" b="1"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altLang="zh-CN" dirty="0" err="1"/>
              <a:t>GBase</a:t>
            </a:r>
            <a:r>
              <a:rPr lang="en-US" altLang="zh-CN" dirty="0"/>
              <a:t> 8s </a:t>
            </a:r>
            <a:r>
              <a:rPr lang="zh-CN" altLang="en-US" dirty="0"/>
              <a:t>实例配置常见问题处理</a:t>
            </a:r>
            <a:endParaRPr lang="zh-CN" altLang="en-US" dirty="0">
              <a:cs typeface="Arial" panose="020B0604020202020204" pitchFamily="34" charset="0"/>
            </a:endParaRPr>
          </a:p>
        </p:txBody>
      </p:sp>
      <p:sp>
        <p:nvSpPr>
          <p:cNvPr id="6" name="文本框 5"/>
          <p:cNvSpPr txBox="1"/>
          <p:nvPr/>
        </p:nvSpPr>
        <p:spPr>
          <a:xfrm>
            <a:off x="1146810" y="2023110"/>
            <a:ext cx="7706360" cy="645160"/>
          </a:xfrm>
          <a:prstGeom prst="rect">
            <a:avLst/>
          </a:prstGeom>
          <a:solidFill>
            <a:schemeClr val="bg1">
              <a:lumMod val="95000"/>
            </a:schemeClr>
          </a:solidFill>
          <a:ln>
            <a:solidFill>
              <a:schemeClr val="tx1"/>
            </a:solidFill>
          </a:ln>
        </p:spPr>
        <p:txBody>
          <a:bodyPr wrap="none" rtlCol="0">
            <a:spAutoFit/>
          </a:bodyPr>
          <a:lstStyle/>
          <a:p>
            <a:pPr algn="l"/>
            <a:r>
              <a:rPr lang="zh-CN" altLang="en-US" dirty="0"/>
              <a:t>13:29:08  Warning: stat() failed for chunk file /opt/peixun/dbs/rootdbs</a:t>
            </a:r>
          </a:p>
          <a:p>
            <a:pPr algn="l"/>
            <a:r>
              <a:rPr lang="zh-CN" altLang="en-US" dirty="0"/>
              <a:t>13:29:08  Cannot Open Primary Chunk '/opt/peixun/dbs/rootdbs', errno = 2</a:t>
            </a:r>
          </a:p>
        </p:txBody>
      </p:sp>
      <p:sp>
        <p:nvSpPr>
          <p:cNvPr id="7" name="文本框 6"/>
          <p:cNvSpPr txBox="1"/>
          <p:nvPr/>
        </p:nvSpPr>
        <p:spPr>
          <a:xfrm>
            <a:off x="1060450" y="1690370"/>
            <a:ext cx="2602865" cy="368300"/>
          </a:xfrm>
          <a:prstGeom prst="rect">
            <a:avLst/>
          </a:prstGeom>
          <a:noFill/>
        </p:spPr>
        <p:txBody>
          <a:bodyPr wrap="square" rtlCol="0">
            <a:spAutoFit/>
          </a:bodyPr>
          <a:lstStyle/>
          <a:p>
            <a:r>
              <a:rPr lang="en-US" altLang="zh-CN" b="1">
                <a:solidFill>
                  <a:srgbClr val="FF0000"/>
                </a:solidFill>
                <a:latin typeface="微软雅黑" panose="020B0503020204020204" pitchFamily="34" charset="-122"/>
                <a:ea typeface="微软雅黑" panose="020B0503020204020204" pitchFamily="34" charset="-122"/>
              </a:rPr>
              <a:t>1</a:t>
            </a:r>
            <a:r>
              <a:rPr lang="zh-CN" altLang="en-US" b="1">
                <a:solidFill>
                  <a:srgbClr val="FF0000"/>
                </a:solidFill>
                <a:latin typeface="微软雅黑" panose="020B0503020204020204" pitchFamily="34" charset="-122"/>
                <a:ea typeface="微软雅黑" panose="020B0503020204020204" pitchFamily="34" charset="-122"/>
              </a:rPr>
              <a:t>、</a:t>
            </a:r>
            <a:r>
              <a:rPr lang="en-US" altLang="zh-CN">
                <a:latin typeface="微软雅黑" panose="020B0503020204020204" pitchFamily="34" charset="-122"/>
                <a:ea typeface="微软雅黑" panose="020B0503020204020204" pitchFamily="34" charset="-122"/>
              </a:rPr>
              <a:t>rootpath</a:t>
            </a:r>
            <a:r>
              <a:rPr lang="zh-CN" altLang="en-US">
                <a:latin typeface="微软雅黑" panose="020B0503020204020204" pitchFamily="34" charset="-122"/>
                <a:ea typeface="微软雅黑" panose="020B0503020204020204" pitchFamily="34" charset="-122"/>
              </a:rPr>
              <a:t>路径问题</a:t>
            </a:r>
          </a:p>
        </p:txBody>
      </p:sp>
      <p:sp>
        <p:nvSpPr>
          <p:cNvPr id="11" name="文本框 10"/>
          <p:cNvSpPr txBox="1"/>
          <p:nvPr/>
        </p:nvSpPr>
        <p:spPr>
          <a:xfrm>
            <a:off x="1146810" y="2668270"/>
            <a:ext cx="8394065" cy="645160"/>
          </a:xfrm>
          <a:prstGeom prst="rect">
            <a:avLst/>
          </a:prstGeom>
          <a:noFill/>
        </p:spPr>
        <p:txBody>
          <a:bodyPr wrap="square" rtlCol="0">
            <a:spAutoFit/>
          </a:bodyPr>
          <a:lstStyle/>
          <a:p>
            <a:pPr algn="l"/>
            <a:r>
              <a:rPr lang="zh-CN" altLang="en-US" b="1">
                <a:solidFill>
                  <a:srgbClr val="FF0000"/>
                </a:solidFill>
                <a:latin typeface="微软雅黑" panose="020B0503020204020204" pitchFamily="34" charset="-122"/>
                <a:ea typeface="微软雅黑" panose="020B0503020204020204" pitchFamily="34" charset="-122"/>
              </a:rPr>
              <a:t>处理方法：</a:t>
            </a:r>
            <a:r>
              <a:rPr lang="zh-CN" altLang="en-US">
                <a:latin typeface="微软雅黑" panose="020B0503020204020204" pitchFamily="34" charset="-122"/>
                <a:ea typeface="微软雅黑" panose="020B0503020204020204" pitchFamily="34" charset="-122"/>
              </a:rPr>
              <a:t>检查</a:t>
            </a:r>
            <a:r>
              <a:rPr lang="en-US" altLang="zh-CN">
                <a:latin typeface="微软雅黑" panose="020B0503020204020204" pitchFamily="34" charset="-122"/>
                <a:ea typeface="微软雅黑" panose="020B0503020204020204" pitchFamily="34" charset="-122"/>
              </a:rPr>
              <a:t>rootpath</a:t>
            </a:r>
            <a:r>
              <a:rPr lang="zh-CN" altLang="en-US">
                <a:latin typeface="微软雅黑" panose="020B0503020204020204" pitchFamily="34" charset="-122"/>
                <a:ea typeface="微软雅黑" panose="020B0503020204020204" pitchFamily="34" charset="-122"/>
              </a:rPr>
              <a:t>路径是否存在，如果</a:t>
            </a:r>
            <a:r>
              <a:rPr lang="en-US" altLang="zh-CN">
                <a:latin typeface="微软雅黑" panose="020B0503020204020204" pitchFamily="34" charset="-122"/>
                <a:ea typeface="微软雅黑" panose="020B0503020204020204" pitchFamily="34" charset="-122"/>
              </a:rPr>
              <a:t>chunk</a:t>
            </a:r>
            <a:r>
              <a:rPr lang="zh-CN" altLang="en-US">
                <a:latin typeface="微软雅黑" panose="020B0503020204020204" pitchFamily="34" charset="-122"/>
                <a:ea typeface="微软雅黑" panose="020B0503020204020204" pitchFamily="34" charset="-122"/>
              </a:rPr>
              <a:t>存在是否是</a:t>
            </a:r>
            <a:r>
              <a:rPr lang="en-US" dirty="0">
                <a:sym typeface="+mn-ea"/>
              </a:rPr>
              <a:t>gbasedbt</a:t>
            </a:r>
            <a:r>
              <a:rPr lang="zh-CN" altLang="en-US">
                <a:latin typeface="微软雅黑" panose="020B0503020204020204" pitchFamily="34" charset="-122"/>
                <a:ea typeface="微软雅黑" panose="020B0503020204020204" pitchFamily="34" charset="-122"/>
              </a:rPr>
              <a:t>属</a:t>
            </a:r>
          </a:p>
          <a:p>
            <a:pPr algn="l"/>
            <a:r>
              <a:rPr lang="zh-CN" altLang="en-US">
                <a:latin typeface="微软雅黑" panose="020B0503020204020204" pitchFamily="34" charset="-122"/>
                <a:ea typeface="微软雅黑" panose="020B0503020204020204" pitchFamily="34" charset="-122"/>
              </a:rPr>
              <a:t>主且是</a:t>
            </a:r>
            <a:r>
              <a:rPr lang="en-US" altLang="zh-CN">
                <a:latin typeface="微软雅黑" panose="020B0503020204020204" pitchFamily="34" charset="-122"/>
                <a:ea typeface="微软雅黑" panose="020B0503020204020204" pitchFamily="34" charset="-122"/>
              </a:rPr>
              <a:t>660</a:t>
            </a:r>
            <a:r>
              <a:rPr lang="zh-CN" altLang="en-US">
                <a:latin typeface="微软雅黑" panose="020B0503020204020204" pitchFamily="34" charset="-122"/>
                <a:ea typeface="微软雅黑" panose="020B0503020204020204" pitchFamily="34" charset="-122"/>
              </a:rPr>
              <a:t>的权限</a:t>
            </a:r>
          </a:p>
        </p:txBody>
      </p:sp>
      <p:sp>
        <p:nvSpPr>
          <p:cNvPr id="13" name="文本框 12"/>
          <p:cNvSpPr txBox="1"/>
          <p:nvPr/>
        </p:nvSpPr>
        <p:spPr>
          <a:xfrm>
            <a:off x="1146810" y="4012565"/>
            <a:ext cx="7599045" cy="645160"/>
          </a:xfrm>
          <a:prstGeom prst="rect">
            <a:avLst/>
          </a:prstGeom>
          <a:solidFill>
            <a:schemeClr val="bg1">
              <a:lumMod val="95000"/>
            </a:schemeClr>
          </a:solidFill>
          <a:ln>
            <a:solidFill>
              <a:schemeClr val="tx1"/>
            </a:solidFill>
          </a:ln>
        </p:spPr>
        <p:txBody>
          <a:bodyPr wrap="square" rtlCol="0">
            <a:spAutoFit/>
          </a:bodyPr>
          <a:lstStyle/>
          <a:p>
            <a:pPr algn="l"/>
            <a:r>
              <a:rPr lang="zh-CN" altLang="en-US"/>
              <a:t>[</a:t>
            </a:r>
            <a:r>
              <a:rPr lang="en-US" dirty="0">
                <a:sym typeface="+mn-ea"/>
              </a:rPr>
              <a:t>gbasedbt</a:t>
            </a:r>
            <a:r>
              <a:rPr lang="zh-CN" altLang="en-US"/>
              <a:t>@localhost ~]$ oninit -</a:t>
            </a:r>
            <a:r>
              <a:rPr lang="en-US" altLang="zh-CN"/>
              <a:t>i</a:t>
            </a:r>
            <a:r>
              <a:rPr lang="zh-CN" altLang="en-US"/>
              <a:t>vy</a:t>
            </a:r>
          </a:p>
          <a:p>
            <a:pPr algn="l"/>
            <a:r>
              <a:rPr lang="zh-CN" altLang="en-US"/>
              <a:t>-bash: oninit: command not found</a:t>
            </a:r>
          </a:p>
        </p:txBody>
      </p:sp>
      <p:sp>
        <p:nvSpPr>
          <p:cNvPr id="14" name="文本框 13"/>
          <p:cNvSpPr txBox="1"/>
          <p:nvPr/>
        </p:nvSpPr>
        <p:spPr>
          <a:xfrm>
            <a:off x="1045210" y="3679825"/>
            <a:ext cx="1924050" cy="368300"/>
          </a:xfrm>
          <a:prstGeom prst="rect">
            <a:avLst/>
          </a:prstGeom>
          <a:noFill/>
        </p:spPr>
        <p:txBody>
          <a:bodyPr wrap="none" rtlCol="0">
            <a:spAutoFit/>
          </a:bodyPr>
          <a:lstStyle/>
          <a:p>
            <a:r>
              <a:rPr lang="en-US" altLang="zh-CN" b="1">
                <a:solidFill>
                  <a:srgbClr val="FF0000"/>
                </a:solidFill>
                <a:latin typeface="微软雅黑" panose="020B0503020204020204" pitchFamily="34" charset="-122"/>
                <a:ea typeface="微软雅黑" panose="020B0503020204020204" pitchFamily="34" charset="-122"/>
              </a:rPr>
              <a:t>2</a:t>
            </a:r>
            <a:r>
              <a:rPr lang="zh-CN" altLang="en-US" b="1">
                <a:solidFill>
                  <a:srgbClr val="FF0000"/>
                </a:solidFill>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环境变量问题</a:t>
            </a:r>
          </a:p>
        </p:txBody>
      </p:sp>
      <p:sp>
        <p:nvSpPr>
          <p:cNvPr id="15" name="文本框 14"/>
          <p:cNvSpPr txBox="1"/>
          <p:nvPr/>
        </p:nvSpPr>
        <p:spPr>
          <a:xfrm>
            <a:off x="1146810" y="5673725"/>
            <a:ext cx="7561814" cy="369332"/>
          </a:xfrm>
          <a:prstGeom prst="rect">
            <a:avLst/>
          </a:prstGeom>
          <a:noFill/>
        </p:spPr>
        <p:txBody>
          <a:bodyPr wrap="none" rtlCol="0">
            <a:spAutoFit/>
          </a:bodyPr>
          <a:lstStyle/>
          <a:p>
            <a:pPr algn="l"/>
            <a:r>
              <a:rPr lang="zh-CN" altLang="en-US" b="1" dirty="0">
                <a:solidFill>
                  <a:srgbClr val="FF0000"/>
                </a:solidFill>
                <a:latin typeface="微软雅黑" panose="020B0503020204020204" pitchFamily="34" charset="-122"/>
                <a:ea typeface="微软雅黑" panose="020B0503020204020204" pitchFamily="34" charset="-122"/>
              </a:rPr>
              <a:t>处理方法：</a:t>
            </a:r>
            <a:r>
              <a:rPr lang="zh-CN" altLang="en-US" dirty="0">
                <a:latin typeface="微软雅黑" panose="020B0503020204020204" pitchFamily="34" charset="-122"/>
                <a:ea typeface="微软雅黑" panose="020B0503020204020204" pitchFamily="34" charset="-122"/>
              </a:rPr>
              <a:t>检查环境变量未生效，执行环境变量</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source  </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bash_</a:t>
            </a: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profile</a:t>
            </a:r>
            <a:endParaRPr lang="en-US" altLang="zh-CN" dirty="0">
              <a:latin typeface="微软雅黑" panose="020B0503020204020204" pitchFamily="34" charset="-122"/>
              <a:ea typeface="微软雅黑" panose="020B0503020204020204" pitchFamily="34" charset="-122"/>
            </a:endParaRPr>
          </a:p>
        </p:txBody>
      </p:sp>
      <p:sp>
        <p:nvSpPr>
          <p:cNvPr id="17" name="Rectangle 3"/>
          <p:cNvSpPr>
            <a:spLocks noGrp="1" noChangeArrowheads="1"/>
          </p:cNvSpPr>
          <p:nvPr/>
        </p:nvSpPr>
        <p:spPr>
          <a:xfrm>
            <a:off x="485775" y="1134745"/>
            <a:ext cx="8949055" cy="555625"/>
          </a:xfrm>
          <a:prstGeom prst="rect">
            <a:avLst/>
          </a:prstGeom>
          <a:noFill/>
          <a:ln w="9525">
            <a:noFill/>
            <a:miter lim="800000"/>
          </a:ln>
        </p:spPr>
        <p:txBody>
          <a:bodyPr vert="horz" wrap="square" lIns="0" tIns="0" rIns="0" bIns="0" numCol="1" anchor="t" anchorCtr="0" compatLnSpc="1">
            <a:normAutofit/>
          </a:bodyPr>
          <a:lstStyle>
            <a:lvl1pPr marL="227330" indent="-227330" algn="l" rtl="0" eaLnBrk="0" fontAlgn="base" hangingPunct="0">
              <a:spcBef>
                <a:spcPct val="20000"/>
              </a:spcBef>
              <a:spcAft>
                <a:spcPct val="0"/>
              </a:spcAft>
              <a:buClr>
                <a:schemeClr val="accent1"/>
              </a:buClr>
              <a:buChar char="•"/>
              <a:defRPr sz="2000">
                <a:solidFill>
                  <a:schemeClr val="tx1"/>
                </a:solidFill>
                <a:latin typeface="微软雅黑" panose="020B0503020204020204" pitchFamily="34" charset="-122"/>
                <a:ea typeface="微软雅黑" panose="020B0503020204020204" pitchFamily="34" charset="-122"/>
                <a:cs typeface="+mn-cs"/>
              </a:defRPr>
            </a:lvl1pPr>
            <a:lvl2pPr marL="570230" indent="-228600"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2pPr>
            <a:lvl3pPr marL="914400" indent="-230505"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3pPr>
            <a:lvl4pPr marL="1259205" indent="-230505"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4pPr>
            <a:lvl5pPr marL="1602105" indent="-228600"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5pPr>
            <a:lvl6pPr marL="2059305" indent="-228600" algn="l" rtl="0" fontAlgn="base">
              <a:spcBef>
                <a:spcPct val="20000"/>
              </a:spcBef>
              <a:spcAft>
                <a:spcPct val="0"/>
              </a:spcAft>
              <a:buClr>
                <a:schemeClr val="accent1"/>
              </a:buClr>
              <a:buChar char="•"/>
              <a:defRPr sz="2000">
                <a:solidFill>
                  <a:schemeClr val="tx1"/>
                </a:solidFill>
                <a:latin typeface="+mn-lt"/>
              </a:defRPr>
            </a:lvl6pPr>
            <a:lvl7pPr marL="2516505" indent="-228600" algn="l" rtl="0" fontAlgn="base">
              <a:spcBef>
                <a:spcPct val="20000"/>
              </a:spcBef>
              <a:spcAft>
                <a:spcPct val="0"/>
              </a:spcAft>
              <a:buClr>
                <a:schemeClr val="accent1"/>
              </a:buClr>
              <a:buChar char="•"/>
              <a:defRPr sz="2000">
                <a:solidFill>
                  <a:schemeClr val="tx1"/>
                </a:solidFill>
                <a:latin typeface="+mn-lt"/>
              </a:defRPr>
            </a:lvl7pPr>
            <a:lvl8pPr marL="2973705" indent="-228600" algn="l" rtl="0" fontAlgn="base">
              <a:spcBef>
                <a:spcPct val="20000"/>
              </a:spcBef>
              <a:spcAft>
                <a:spcPct val="0"/>
              </a:spcAft>
              <a:buClr>
                <a:schemeClr val="accent1"/>
              </a:buClr>
              <a:buChar char="•"/>
              <a:defRPr sz="2000">
                <a:solidFill>
                  <a:schemeClr val="tx1"/>
                </a:solidFill>
                <a:latin typeface="+mn-lt"/>
              </a:defRPr>
            </a:lvl8pPr>
            <a:lvl9pPr marL="3430905" indent="-228600" algn="l" rtl="0" fontAlgn="base">
              <a:spcBef>
                <a:spcPct val="20000"/>
              </a:spcBef>
              <a:spcAft>
                <a:spcPct val="0"/>
              </a:spcAft>
              <a:buClr>
                <a:schemeClr val="accent1"/>
              </a:buClr>
              <a:buChar char="•"/>
              <a:defRPr sz="2000">
                <a:solidFill>
                  <a:schemeClr val="tx1"/>
                </a:solidFill>
                <a:latin typeface="+mn-lt"/>
              </a:defRPr>
            </a:lvl9pPr>
          </a:lstStyle>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查看错误日志</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onstat -m</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或者</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$GBASEDBTDIR/</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tmp</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/online.</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实例名</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.log</a:t>
            </a:r>
          </a:p>
        </p:txBody>
      </p:sp>
      <p:sp>
        <p:nvSpPr>
          <p:cNvPr id="2" name="文本框 1"/>
          <p:cNvSpPr txBox="1"/>
          <p:nvPr/>
        </p:nvSpPr>
        <p:spPr>
          <a:xfrm>
            <a:off x="1146175" y="4751705"/>
            <a:ext cx="7599045" cy="922020"/>
          </a:xfrm>
          <a:prstGeom prst="rect">
            <a:avLst/>
          </a:prstGeom>
          <a:solidFill>
            <a:schemeClr val="bg1">
              <a:lumMod val="95000"/>
            </a:schemeClr>
          </a:solidFill>
          <a:ln>
            <a:solidFill>
              <a:schemeClr val="tx1"/>
            </a:solidFill>
          </a:ln>
        </p:spPr>
        <p:txBody>
          <a:bodyPr wrap="square" rtlCol="0">
            <a:spAutoFit/>
          </a:bodyPr>
          <a:lstStyle/>
          <a:p>
            <a:pPr algn="l"/>
            <a:r>
              <a:rPr dirty="0"/>
              <a:t>[</a:t>
            </a:r>
            <a:r>
              <a:rPr lang="en-US" dirty="0" err="1">
                <a:sym typeface="+mn-ea"/>
              </a:rPr>
              <a:t>gbasedbt</a:t>
            </a:r>
            <a:r>
              <a:rPr dirty="0" err="1"/>
              <a:t>@localhost</a:t>
            </a:r>
            <a:r>
              <a:rPr dirty="0"/>
              <a:t> </a:t>
            </a:r>
            <a:r>
              <a:rPr dirty="0" err="1"/>
              <a:t>dbs</a:t>
            </a:r>
            <a:r>
              <a:rPr dirty="0"/>
              <a:t>]$ </a:t>
            </a:r>
            <a:r>
              <a:rPr dirty="0" err="1"/>
              <a:t>cd</a:t>
            </a:r>
            <a:r>
              <a:rPr dirty="0"/>
              <a:t> $</a:t>
            </a:r>
            <a:r>
              <a:rPr lang="en-US" dirty="0"/>
              <a:t>GBASEDBTDIR</a:t>
            </a:r>
            <a:r>
              <a:rPr dirty="0"/>
              <a:t>/etc</a:t>
            </a:r>
          </a:p>
          <a:p>
            <a:pPr algn="l"/>
            <a:r>
              <a:rPr dirty="0"/>
              <a:t>[</a:t>
            </a:r>
            <a:r>
              <a:rPr lang="en-US" dirty="0" err="1">
                <a:sym typeface="+mn-ea"/>
              </a:rPr>
              <a:t>gbasedbt</a:t>
            </a:r>
            <a:r>
              <a:rPr dirty="0" err="1"/>
              <a:t>@localhost</a:t>
            </a:r>
            <a:r>
              <a:rPr dirty="0"/>
              <a:t> etc]$ </a:t>
            </a:r>
            <a:r>
              <a:rPr dirty="0" err="1"/>
              <a:t>pwd</a:t>
            </a:r>
            <a:endParaRPr dirty="0"/>
          </a:p>
          <a:p>
            <a:pPr algn="l"/>
            <a:r>
              <a:rPr dirty="0"/>
              <a:t>/etc</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altLang="zh-CN" dirty="0" err="1"/>
              <a:t>GBase</a:t>
            </a:r>
            <a:r>
              <a:rPr lang="en-US" altLang="zh-CN" dirty="0"/>
              <a:t> 8s </a:t>
            </a:r>
            <a:r>
              <a:rPr lang="zh-CN" altLang="en-US" dirty="0"/>
              <a:t>实例配置常见问题处理</a:t>
            </a:r>
            <a:endParaRPr lang="zh-CN" altLang="en-US" dirty="0">
              <a:cs typeface="Arial" panose="020B0604020202020204" pitchFamily="34" charset="0"/>
            </a:endParaRPr>
          </a:p>
        </p:txBody>
      </p:sp>
      <p:sp>
        <p:nvSpPr>
          <p:cNvPr id="3" name="文本框 2"/>
          <p:cNvSpPr txBox="1"/>
          <p:nvPr/>
        </p:nvSpPr>
        <p:spPr>
          <a:xfrm>
            <a:off x="788670" y="1496060"/>
            <a:ext cx="5424805" cy="368300"/>
          </a:xfrm>
          <a:prstGeom prst="rect">
            <a:avLst/>
          </a:prstGeom>
          <a:noFill/>
        </p:spPr>
        <p:txBody>
          <a:bodyPr wrap="none" rtlCol="0">
            <a:spAutoFit/>
          </a:bodyPr>
          <a:lstStyle/>
          <a:p>
            <a:r>
              <a:rPr lang="en-US" altLang="zh-CN" b="1">
                <a:solidFill>
                  <a:srgbClr val="FF0000"/>
                </a:solidFill>
                <a:latin typeface="微软雅黑" panose="020B0503020204020204" pitchFamily="34" charset="-122"/>
                <a:ea typeface="微软雅黑" panose="020B0503020204020204" pitchFamily="34" charset="-122"/>
              </a:rPr>
              <a:t>3</a:t>
            </a:r>
            <a:r>
              <a:rPr lang="zh-CN" altLang="en-US" b="1">
                <a:solidFill>
                  <a:srgbClr val="FF0000"/>
                </a:solidFill>
                <a:latin typeface="微软雅黑" panose="020B0503020204020204" pitchFamily="34" charset="-122"/>
                <a:ea typeface="微软雅黑" panose="020B0503020204020204" pitchFamily="34" charset="-122"/>
              </a:rPr>
              <a:t>、</a:t>
            </a:r>
            <a:r>
              <a:rPr lang="en-US" altLang="zh-CN">
                <a:latin typeface="微软雅黑" panose="020B0503020204020204" pitchFamily="34" charset="-122"/>
                <a:ea typeface="微软雅黑" panose="020B0503020204020204" pitchFamily="34" charset="-122"/>
              </a:rPr>
              <a:t>dbaccess</a:t>
            </a:r>
            <a:r>
              <a:rPr lang="zh-CN" altLang="en-US">
                <a:latin typeface="微软雅黑" panose="020B0503020204020204" pitchFamily="34" charset="-122"/>
                <a:ea typeface="微软雅黑" panose="020B0503020204020204" pitchFamily="34" charset="-122"/>
              </a:rPr>
              <a:t>链接数据库、数据库空间创建挂载失败</a:t>
            </a:r>
          </a:p>
        </p:txBody>
      </p:sp>
      <p:sp>
        <p:nvSpPr>
          <p:cNvPr id="10" name="文本框 9"/>
          <p:cNvSpPr txBox="1"/>
          <p:nvPr/>
        </p:nvSpPr>
        <p:spPr>
          <a:xfrm>
            <a:off x="806450" y="1837055"/>
            <a:ext cx="8481695" cy="2306955"/>
          </a:xfrm>
          <a:prstGeom prst="rect">
            <a:avLst/>
          </a:prstGeom>
          <a:solidFill>
            <a:schemeClr val="bg1">
              <a:lumMod val="95000"/>
            </a:schemeClr>
          </a:solidFill>
          <a:ln>
            <a:solidFill>
              <a:schemeClr val="tx1"/>
            </a:solidFill>
          </a:ln>
        </p:spPr>
        <p:txBody>
          <a:bodyPr wrap="square" rtlCol="0">
            <a:spAutoFit/>
          </a:bodyPr>
          <a:lstStyle/>
          <a:p>
            <a:pPr algn="l">
              <a:lnSpc>
                <a:spcPct val="100000"/>
              </a:lnSpc>
            </a:pPr>
            <a:r>
              <a:rPr lang="zh-CN" altLang="en-US" dirty="0"/>
              <a:t>PASSWORD &gt;&gt;</a:t>
            </a:r>
          </a:p>
          <a:p>
            <a:pPr algn="l">
              <a:lnSpc>
                <a:spcPct val="100000"/>
              </a:lnSpc>
            </a:pPr>
            <a:r>
              <a:rPr lang="zh-CN" altLang="en-US" dirty="0"/>
              <a:t>Enter the password associated with the user identifier.  </a:t>
            </a:r>
          </a:p>
          <a:p>
            <a:pPr algn="l">
              <a:lnSpc>
                <a:spcPct val="100000"/>
              </a:lnSpc>
            </a:pPr>
            <a:endParaRPr lang="zh-CN" altLang="en-US" dirty="0"/>
          </a:p>
          <a:p>
            <a:pPr algn="l">
              <a:lnSpc>
                <a:spcPct val="100000"/>
              </a:lnSpc>
            </a:pPr>
            <a:r>
              <a:rPr lang="zh-CN" altLang="en-US" dirty="0"/>
              <a:t>---------------------------------- Press CTRL-W for Help -----</a:t>
            </a:r>
            <a:r>
              <a:rPr lang="en-US" altLang="zh-CN" dirty="0"/>
              <a:t>-----------------------</a:t>
            </a:r>
            <a:r>
              <a:rPr lang="zh-CN" altLang="en-US" dirty="0"/>
              <a:t>---</a:t>
            </a:r>
          </a:p>
          <a:p>
            <a:pPr algn="l">
              <a:lnSpc>
                <a:spcPct val="100000"/>
              </a:lnSpc>
            </a:pPr>
            <a:r>
              <a:rPr lang="zh-CN" altLang="en-US" dirty="0"/>
              <a:t> demo_on</a:t>
            </a:r>
          </a:p>
          <a:p>
            <a:pPr algn="l">
              <a:lnSpc>
                <a:spcPct val="100000"/>
              </a:lnSpc>
            </a:pPr>
            <a:r>
              <a:rPr lang="zh-CN" altLang="en-US" dirty="0">
                <a:solidFill>
                  <a:schemeClr val="accent3"/>
                </a:solidFill>
              </a:rPr>
              <a:t> gbaseserver</a:t>
            </a:r>
            <a:r>
              <a:rPr lang="zh-CN" altLang="en-US" dirty="0"/>
              <a:t> </a:t>
            </a:r>
          </a:p>
          <a:p>
            <a:pPr algn="l">
              <a:lnSpc>
                <a:spcPct val="100000"/>
              </a:lnSpc>
            </a:pPr>
            <a:endParaRPr lang="zh-CN" altLang="en-US" dirty="0"/>
          </a:p>
          <a:p>
            <a:pPr algn="l">
              <a:lnSpc>
                <a:spcPct val="100000"/>
              </a:lnSpc>
            </a:pPr>
            <a:r>
              <a:rPr lang="zh-CN" altLang="en-US" dirty="0"/>
              <a:t>  Running . . .</a:t>
            </a:r>
          </a:p>
        </p:txBody>
      </p:sp>
      <p:sp>
        <p:nvSpPr>
          <p:cNvPr id="13" name="文本框 12"/>
          <p:cNvSpPr txBox="1"/>
          <p:nvPr/>
        </p:nvSpPr>
        <p:spPr>
          <a:xfrm>
            <a:off x="1148715" y="5440680"/>
            <a:ext cx="6087110" cy="368300"/>
          </a:xfrm>
          <a:prstGeom prst="rect">
            <a:avLst/>
          </a:prstGeom>
          <a:noFill/>
        </p:spPr>
        <p:txBody>
          <a:bodyPr wrap="none" rtlCol="0">
            <a:spAutoFit/>
          </a:bodyPr>
          <a:lstStyle/>
          <a:p>
            <a:r>
              <a:rPr lang="zh-CN" altLang="en-US" b="1">
                <a:solidFill>
                  <a:srgbClr val="FF0000"/>
                </a:solidFill>
                <a:latin typeface="微软雅黑" panose="020B0503020204020204" pitchFamily="34" charset="-122"/>
                <a:ea typeface="微软雅黑" panose="020B0503020204020204" pitchFamily="34" charset="-122"/>
              </a:rPr>
              <a:t>处理方法：</a:t>
            </a:r>
            <a:r>
              <a:rPr lang="zh-CN" altLang="en-US">
                <a:latin typeface="微软雅黑" panose="020B0503020204020204" pitchFamily="34" charset="-122"/>
                <a:ea typeface="微软雅黑" panose="020B0503020204020204" pitchFamily="34" charset="-122"/>
              </a:rPr>
              <a:t>检查</a:t>
            </a:r>
            <a:r>
              <a:rPr lang="en-US" altLang="zh-CN">
                <a:latin typeface="微软雅黑" panose="020B0503020204020204" pitchFamily="34" charset="-122"/>
                <a:ea typeface="微软雅黑" panose="020B0503020204020204" pitchFamily="34" charset="-122"/>
              </a:rPr>
              <a:t>sqlhosts</a:t>
            </a:r>
            <a:r>
              <a:rPr lang="zh-CN" altLang="en-US">
                <a:latin typeface="微软雅黑" panose="020B0503020204020204" pitchFamily="34" charset="-122"/>
                <a:ea typeface="微软雅黑" panose="020B0503020204020204" pitchFamily="34" charset="-122"/>
              </a:rPr>
              <a:t>文件中</a:t>
            </a:r>
            <a:r>
              <a:rPr lang="en-US" altLang="zh-CN">
                <a:latin typeface="微软雅黑" panose="020B0503020204020204" pitchFamily="34" charset="-122"/>
                <a:ea typeface="微软雅黑" panose="020B0503020204020204" pitchFamily="34" charset="-122"/>
              </a:rPr>
              <a:t>ip</a:t>
            </a:r>
            <a:r>
              <a:rPr lang="zh-CN" altLang="en-US">
                <a:latin typeface="微软雅黑" panose="020B0503020204020204" pitchFamily="34" charset="-122"/>
                <a:ea typeface="微软雅黑" panose="020B0503020204020204" pitchFamily="34" charset="-122"/>
              </a:rPr>
              <a:t>地址和连接方式是否正确</a:t>
            </a:r>
          </a:p>
        </p:txBody>
      </p:sp>
      <p:sp>
        <p:nvSpPr>
          <p:cNvPr id="14" name="Rectangle 3"/>
          <p:cNvSpPr>
            <a:spLocks noGrp="1" noChangeArrowheads="1"/>
          </p:cNvSpPr>
          <p:nvPr/>
        </p:nvSpPr>
        <p:spPr>
          <a:xfrm>
            <a:off x="671195" y="1019810"/>
            <a:ext cx="8949055" cy="555625"/>
          </a:xfrm>
          <a:prstGeom prst="rect">
            <a:avLst/>
          </a:prstGeom>
          <a:noFill/>
          <a:ln w="9525">
            <a:noFill/>
            <a:miter lim="800000"/>
          </a:ln>
        </p:spPr>
        <p:txBody>
          <a:bodyPr vert="horz" wrap="square" lIns="0" tIns="0" rIns="0" bIns="0" numCol="1" anchor="t" anchorCtr="0" compatLnSpc="1">
            <a:normAutofit/>
          </a:bodyPr>
          <a:lstStyle>
            <a:lvl1pPr marL="227330" indent="-227330" algn="l" rtl="0" eaLnBrk="0" fontAlgn="base" hangingPunct="0">
              <a:spcBef>
                <a:spcPct val="20000"/>
              </a:spcBef>
              <a:spcAft>
                <a:spcPct val="0"/>
              </a:spcAft>
              <a:buClr>
                <a:schemeClr val="accent1"/>
              </a:buClr>
              <a:buChar char="•"/>
              <a:defRPr sz="2000">
                <a:solidFill>
                  <a:schemeClr val="tx1"/>
                </a:solidFill>
                <a:latin typeface="微软雅黑" panose="020B0503020204020204" pitchFamily="34" charset="-122"/>
                <a:ea typeface="微软雅黑" panose="020B0503020204020204" pitchFamily="34" charset="-122"/>
                <a:cs typeface="+mn-cs"/>
              </a:defRPr>
            </a:lvl1pPr>
            <a:lvl2pPr marL="570230" indent="-228600"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2pPr>
            <a:lvl3pPr marL="914400" indent="-230505"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3pPr>
            <a:lvl4pPr marL="1259205" indent="-230505"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4pPr>
            <a:lvl5pPr marL="1602105" indent="-228600"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5pPr>
            <a:lvl6pPr marL="2059305" indent="-228600" algn="l" rtl="0" fontAlgn="base">
              <a:spcBef>
                <a:spcPct val="20000"/>
              </a:spcBef>
              <a:spcAft>
                <a:spcPct val="0"/>
              </a:spcAft>
              <a:buClr>
                <a:schemeClr val="accent1"/>
              </a:buClr>
              <a:buChar char="•"/>
              <a:defRPr sz="2000">
                <a:solidFill>
                  <a:schemeClr val="tx1"/>
                </a:solidFill>
                <a:latin typeface="+mn-lt"/>
              </a:defRPr>
            </a:lvl6pPr>
            <a:lvl7pPr marL="2516505" indent="-228600" algn="l" rtl="0" fontAlgn="base">
              <a:spcBef>
                <a:spcPct val="20000"/>
              </a:spcBef>
              <a:spcAft>
                <a:spcPct val="0"/>
              </a:spcAft>
              <a:buClr>
                <a:schemeClr val="accent1"/>
              </a:buClr>
              <a:buChar char="•"/>
              <a:defRPr sz="2000">
                <a:solidFill>
                  <a:schemeClr val="tx1"/>
                </a:solidFill>
                <a:latin typeface="+mn-lt"/>
              </a:defRPr>
            </a:lvl7pPr>
            <a:lvl8pPr marL="2973705" indent="-228600" algn="l" rtl="0" fontAlgn="base">
              <a:spcBef>
                <a:spcPct val="20000"/>
              </a:spcBef>
              <a:spcAft>
                <a:spcPct val="0"/>
              </a:spcAft>
              <a:buClr>
                <a:schemeClr val="accent1"/>
              </a:buClr>
              <a:buChar char="•"/>
              <a:defRPr sz="2000">
                <a:solidFill>
                  <a:schemeClr val="tx1"/>
                </a:solidFill>
                <a:latin typeface="+mn-lt"/>
              </a:defRPr>
            </a:lvl8pPr>
            <a:lvl9pPr marL="3430905" indent="-228600" algn="l" rtl="0" fontAlgn="base">
              <a:spcBef>
                <a:spcPct val="20000"/>
              </a:spcBef>
              <a:spcAft>
                <a:spcPct val="0"/>
              </a:spcAft>
              <a:buClr>
                <a:schemeClr val="accent1"/>
              </a:buClr>
              <a:buChar char="•"/>
              <a:defRPr sz="2000">
                <a:solidFill>
                  <a:schemeClr val="tx1"/>
                </a:solidFill>
                <a:latin typeface="+mn-lt"/>
              </a:defRPr>
            </a:lvl9pPr>
          </a:lstStyle>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查看错误日志</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onstat -m</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或者</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$GBASEDBTDIR/</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tmp</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/online.</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实例名</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.log</a:t>
            </a:r>
          </a:p>
        </p:txBody>
      </p:sp>
      <p:sp>
        <p:nvSpPr>
          <p:cNvPr id="2" name="文本框 1"/>
          <p:cNvSpPr txBox="1"/>
          <p:nvPr/>
        </p:nvSpPr>
        <p:spPr>
          <a:xfrm>
            <a:off x="806450" y="4270375"/>
            <a:ext cx="8481695" cy="1529715"/>
          </a:xfrm>
          <a:prstGeom prst="rect">
            <a:avLst/>
          </a:prstGeom>
          <a:solidFill>
            <a:schemeClr val="bg1">
              <a:lumMod val="95000"/>
            </a:schemeClr>
          </a:solidFill>
          <a:ln>
            <a:solidFill>
              <a:schemeClr val="tx1"/>
            </a:solidFill>
          </a:ln>
        </p:spPr>
        <p:txBody>
          <a:bodyPr wrap="square" rtlCol="0">
            <a:spAutoFit/>
          </a:bodyPr>
          <a:lstStyle/>
          <a:p>
            <a:pPr algn="l">
              <a:lnSpc>
                <a:spcPct val="130000"/>
              </a:lnSpc>
            </a:pPr>
            <a:r>
              <a:rPr lang="zh-CN" altLang="en-US" dirty="0"/>
              <a:t>[</a:t>
            </a:r>
            <a:r>
              <a:rPr lang="en-US" dirty="0">
                <a:sym typeface="+mn-ea"/>
              </a:rPr>
              <a:t>gbasedbt</a:t>
            </a:r>
            <a:r>
              <a:rPr lang="zh-CN" altLang="en-US" dirty="0"/>
              <a:t>@localhost ]$ onspaces -c -d datadbs -p /opt/liu/dbs/datadbs -o 0 -s </a:t>
            </a:r>
            <a:r>
              <a:rPr lang="en-US" altLang="zh-CN" dirty="0"/>
              <a:t>1000</a:t>
            </a:r>
            <a:r>
              <a:rPr lang="zh-CN" altLang="en-US" dirty="0"/>
              <a:t> </a:t>
            </a:r>
          </a:p>
          <a:p>
            <a:pPr algn="l">
              <a:lnSpc>
                <a:spcPct val="130000"/>
              </a:lnSpc>
            </a:pPr>
            <a:r>
              <a:rPr lang="zh-CN" altLang="en-US" dirty="0"/>
              <a:t>Your evaluation license will expire on 2017-06-24 00:00:00</a:t>
            </a:r>
          </a:p>
          <a:p>
            <a:pPr algn="l">
              <a:lnSpc>
                <a:spcPct val="130000"/>
              </a:lnSpc>
            </a:pPr>
            <a:r>
              <a:rPr lang="zh-CN" altLang="en-US" dirty="0"/>
              <a:t>shared memory not initialized for </a:t>
            </a:r>
            <a:r>
              <a:rPr lang="en-US" altLang="zh-CN" dirty="0"/>
              <a:t>GBASEDBTSERVER</a:t>
            </a:r>
            <a:r>
              <a:rPr lang="zh-CN" altLang="en-US" dirty="0"/>
              <a:t> 'liu'</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CN" altLang="en-US" dirty="0">
                <a:cs typeface="Arial" panose="020B0604020202020204" pitchFamily="34" charset="0"/>
              </a:rPr>
              <a:t>目标</a:t>
            </a:r>
          </a:p>
        </p:txBody>
      </p:sp>
      <p:sp>
        <p:nvSpPr>
          <p:cNvPr id="9219" name="Rectangle 3"/>
          <p:cNvSpPr>
            <a:spLocks noGrp="1" noChangeArrowheads="1"/>
          </p:cNvSpPr>
          <p:nvPr>
            <p:ph type="body" sz="quarter" idx="10"/>
          </p:nvPr>
        </p:nvSpPr>
        <p:spPr/>
        <p:txBody>
          <a:bodyPr>
            <a:noAutofit/>
          </a:bodyPr>
          <a:lstStyle/>
          <a:p>
            <a:pPr>
              <a:lnSpc>
                <a:spcPct val="90000"/>
              </a:lnSpc>
              <a:buFont typeface="Arial" panose="020B0604020202020204" pitchFamily="34" charset="0"/>
              <a:buChar char="•"/>
            </a:pPr>
            <a:r>
              <a:rPr lang="zh-CN" altLang="en-US" dirty="0"/>
              <a:t>掌握</a:t>
            </a:r>
            <a:r>
              <a:rPr lang="en-US" altLang="zh-CN" dirty="0" err="1"/>
              <a:t>GBase</a:t>
            </a:r>
            <a:r>
              <a:rPr lang="en-US" altLang="zh-CN" dirty="0"/>
              <a:t> 8s </a:t>
            </a:r>
            <a:r>
              <a:rPr lang="zh-CN" altLang="zh-CN" dirty="0"/>
              <a:t>软件的</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安装</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dirty="0">
                <a:latin typeface="微软雅黑" panose="020B0503020204020204" pitchFamily="34" charset="-122"/>
                <a:ea typeface="微软雅黑" panose="020B0503020204020204" pitchFamily="34" charset="-122"/>
                <a:cs typeface="微软雅黑" panose="020B0503020204020204" pitchFamily="34" charset="-122"/>
              </a:rPr>
              <a:t/>
            </a:r>
            <a:br>
              <a:rPr lang="zh-CN" altLang="en-US" sz="2100" dirty="0">
                <a:latin typeface="微软雅黑" panose="020B0503020204020204" pitchFamily="34" charset="-122"/>
                <a:ea typeface="微软雅黑" panose="020B0503020204020204" pitchFamily="34" charset="-122"/>
                <a:cs typeface="微软雅黑" panose="020B0503020204020204" pitchFamily="34" charset="-122"/>
              </a:rPr>
            </a:br>
            <a:endParaRPr lang="zh-CN" altLang="en-US" sz="21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buFont typeface="Arial" panose="020B0604020202020204" pitchFamily="34" charset="0"/>
              <a:buChar char="•"/>
            </a:pPr>
            <a:r>
              <a:rPr lang="zh-CN" altLang="en-US" dirty="0"/>
              <a:t>掌握</a:t>
            </a:r>
            <a:r>
              <a:rPr lang="en-US" altLang="zh-CN" dirty="0" err="1"/>
              <a:t>GBase</a:t>
            </a:r>
            <a:r>
              <a:rPr lang="en-US" altLang="zh-CN" dirty="0"/>
              <a:t> 8s </a:t>
            </a:r>
            <a:r>
              <a:rPr lang="zh-CN" altLang="en-US" dirty="0"/>
              <a:t>实例</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的配置（单实例的配置）</a:t>
            </a:r>
          </a:p>
          <a:p>
            <a:pPr lvl="1" algn="l">
              <a:lnSpc>
                <a:spcPct val="90000"/>
              </a:lnSpc>
              <a:buFont typeface="Arial" panose="020B0604020202020204" pitchFamily="34" charset="0"/>
              <a:buChar char="•"/>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nSpc>
                <a:spcPct val="90000"/>
              </a:lnSpc>
            </a:pP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9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CN" altLang="en-US" dirty="0">
                <a:cs typeface="Arial" panose="020B0604020202020204" pitchFamily="34" charset="0"/>
              </a:rPr>
              <a:t>总结</a:t>
            </a:r>
          </a:p>
        </p:txBody>
      </p:sp>
      <p:sp>
        <p:nvSpPr>
          <p:cNvPr id="4" name="文本占位符 3"/>
          <p:cNvSpPr>
            <a:spLocks noGrp="1"/>
          </p:cNvSpPr>
          <p:nvPr>
            <p:ph type="body" sz="quarter" idx="10"/>
          </p:nvPr>
        </p:nvSpPr>
        <p:spPr>
          <a:xfrm>
            <a:off x="675640" y="1172308"/>
            <a:ext cx="10718800" cy="4888767"/>
          </a:xfrm>
        </p:spPr>
        <p:txBody>
          <a:bodyPr/>
          <a:lstStyle/>
          <a:p>
            <a:pPr marL="342900" indent="-342900">
              <a:lnSpc>
                <a:spcPct val="120000"/>
              </a:lnSpc>
              <a:buClr>
                <a:srgbClr val="FF0000"/>
              </a:buClr>
              <a:buFont typeface="Arial" panose="020B0604020202020204" pitchFamily="34" charset="0"/>
              <a:buChar char="•"/>
            </a:pPr>
            <a:r>
              <a:rPr lang="en-US" altLang="zh-CN" sz="2000" dirty="0" err="1">
                <a:sym typeface="+mn-ea"/>
              </a:rPr>
              <a:t>GBase</a:t>
            </a:r>
            <a:r>
              <a:rPr lang="en-US" altLang="zh-CN" sz="2000" dirty="0">
                <a:sym typeface="+mn-ea"/>
              </a:rPr>
              <a:t> 8s </a:t>
            </a:r>
            <a:r>
              <a:rPr lang="zh-CN" altLang="zh-CN" sz="2000" dirty="0">
                <a:sym typeface="+mn-ea"/>
              </a:rPr>
              <a:t>软件的</a:t>
            </a:r>
            <a:r>
              <a:rPr lang="zh-CN" altLang="en-US" sz="2000" dirty="0">
                <a:cs typeface="微软雅黑" panose="020B0503020204020204" pitchFamily="34" charset="-122"/>
                <a:sym typeface="+mn-ea"/>
              </a:rPr>
              <a:t>安装</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lnSpc>
                <a:spcPct val="120000"/>
              </a:lnSpc>
              <a:buClr>
                <a:srgbClr val="FF0000"/>
              </a:buClr>
              <a:buFont typeface="Arial" panose="020B0604020202020204" pitchFamily="34" charset="0"/>
              <a:buChar char="•"/>
            </a:pPr>
            <a:r>
              <a:rPr lang="zh-CN" altLang="en-US" sz="2000" dirty="0">
                <a:cs typeface="微软雅黑" panose="020B0503020204020204" pitchFamily="34" charset="-122"/>
                <a:sym typeface="+mn-ea"/>
              </a:rPr>
              <a:t>准备</a:t>
            </a:r>
            <a:r>
              <a:rPr lang="en-US" altLang="zh-CN" sz="2000" dirty="0">
                <a:cs typeface="微软雅黑" panose="020B0503020204020204" pitchFamily="34" charset="-122"/>
                <a:sym typeface="+mn-ea"/>
              </a:rPr>
              <a:t>:  gbasedbt</a:t>
            </a:r>
            <a:r>
              <a:rPr lang="zh-CN" altLang="en-US" sz="2000" dirty="0">
                <a:cs typeface="微软雅黑" panose="020B0503020204020204" pitchFamily="34" charset="-122"/>
                <a:sym typeface="+mn-ea"/>
              </a:rPr>
              <a:t>用户，安装路径，安装包和解压</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lnSpc>
                <a:spcPct val="120000"/>
              </a:lnSpc>
              <a:buClr>
                <a:srgbClr val="FF0000"/>
              </a:buClr>
              <a:buFont typeface="Arial" panose="020B0604020202020204" pitchFamily="34" charset="0"/>
              <a:buChar char="•"/>
            </a:pPr>
            <a:r>
              <a:rPr lang="zh-CN" altLang="en-US" sz="2000" dirty="0">
                <a:cs typeface="微软雅黑" panose="020B0503020204020204" pitchFamily="34" charset="-122"/>
                <a:sym typeface="+mn-ea"/>
              </a:rPr>
              <a:t>安装</a:t>
            </a:r>
            <a:r>
              <a:rPr lang="en-US" altLang="zh-CN" sz="2000" dirty="0">
                <a:cs typeface="微软雅黑" panose="020B0503020204020204" pitchFamily="34" charset="-122"/>
                <a:sym typeface="+mn-ea"/>
              </a:rPr>
              <a:t>:  </a:t>
            </a:r>
            <a:r>
              <a:rPr lang="zh-CN" altLang="en-US" sz="2000" dirty="0">
                <a:cs typeface="微软雅黑" panose="020B0503020204020204" pitchFamily="34" charset="-122"/>
                <a:sym typeface="+mn-ea"/>
              </a:rPr>
              <a:t>执行</a:t>
            </a:r>
            <a:r>
              <a:rPr lang="en-US" altLang="zh-CN" sz="2000" dirty="0">
                <a:cs typeface="微软雅黑" panose="020B0503020204020204" pitchFamily="34" charset="-122"/>
                <a:sym typeface="+mn-ea"/>
              </a:rPr>
              <a:t>ids_install</a:t>
            </a:r>
            <a:r>
              <a:rPr lang="zh-CN" altLang="en-US" sz="2000" dirty="0">
                <a:cs typeface="微软雅黑" panose="020B0503020204020204" pitchFamily="34" charset="-122"/>
                <a:sym typeface="+mn-ea"/>
              </a:rPr>
              <a:t>，设置安装路径，选择典型不安装实例方式</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lnSpc>
                <a:spcPct val="120000"/>
              </a:lnSpc>
              <a:buClr>
                <a:srgbClr val="FF0000"/>
              </a:buClr>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20000"/>
              </a:lnSpc>
              <a:buClr>
                <a:srgbClr val="FF0000"/>
              </a:buClr>
              <a:buFont typeface="Arial" panose="020B0604020202020204" pitchFamily="34" charset="0"/>
              <a:buChar char="•"/>
            </a:pPr>
            <a:r>
              <a:rPr lang="en-US" altLang="zh-CN" sz="2000" dirty="0" err="1">
                <a:sym typeface="+mn-ea"/>
              </a:rPr>
              <a:t>GBase</a:t>
            </a:r>
            <a:r>
              <a:rPr lang="en-US" altLang="zh-CN" sz="2000" dirty="0">
                <a:sym typeface="+mn-ea"/>
              </a:rPr>
              <a:t> 8s </a:t>
            </a:r>
            <a:r>
              <a:rPr lang="zh-CN" altLang="en-US" sz="2000" dirty="0">
                <a:cs typeface="微软雅黑" panose="020B0503020204020204" pitchFamily="34" charset="-122"/>
                <a:sym typeface="+mn-ea"/>
              </a:rPr>
              <a:t>服务器端的配置</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lnSpc>
                <a:spcPct val="120000"/>
              </a:lnSpc>
              <a:buClr>
                <a:srgbClr val="FF0000"/>
              </a:buClr>
              <a:buFont typeface="Arial" panose="020B0604020202020204" pitchFamily="34" charset="0"/>
              <a:buChar char="•"/>
            </a:pPr>
            <a:r>
              <a:rPr lang="zh-CN" altLang="en-US" sz="2000" dirty="0">
                <a:cs typeface="微软雅黑" panose="020B0503020204020204" pitchFamily="34" charset="-122"/>
                <a:sym typeface="+mn-ea"/>
              </a:rPr>
              <a:t>程序文件修改</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00150" lvl="2" indent="-285750">
              <a:lnSpc>
                <a:spcPct val="120000"/>
              </a:lnSpc>
              <a:buClr>
                <a:srgbClr val="FF0000"/>
              </a:buClr>
              <a:buFont typeface="Arial" panose="020B0604020202020204" pitchFamily="34" charset="0"/>
              <a:buChar char="•"/>
            </a:pPr>
            <a:r>
              <a:rPr lang="zh-CN" altLang="en-US" sz="2000" dirty="0">
                <a:cs typeface="微软雅黑" panose="020B0503020204020204" pitchFamily="34" charset="-122"/>
                <a:sym typeface="+mn-ea"/>
              </a:rPr>
              <a:t>环境变量</a:t>
            </a:r>
            <a:r>
              <a:rPr lang="en-US" altLang="zh-CN" sz="2000" dirty="0">
                <a:cs typeface="微软雅黑" panose="020B0503020204020204" pitchFamily="34" charset="-122"/>
                <a:sym typeface="+mn-ea"/>
              </a:rPr>
              <a:t>profile:  </a:t>
            </a:r>
            <a:r>
              <a:rPr lang="zh-CN" altLang="en-US" sz="2000" dirty="0">
                <a:cs typeface="微软雅黑" panose="020B0503020204020204" pitchFamily="34" charset="-122"/>
                <a:sym typeface="+mn-ea"/>
              </a:rPr>
              <a:t>实例名、安装路径、</a:t>
            </a:r>
            <a:r>
              <a:rPr lang="en-US" altLang="zh-CN" sz="2000" dirty="0">
                <a:cs typeface="微软雅黑" panose="020B0503020204020204" pitchFamily="34" charset="-122"/>
                <a:sym typeface="+mn-ea"/>
              </a:rPr>
              <a:t>onconfig</a:t>
            </a:r>
            <a:r>
              <a:rPr lang="zh-CN" altLang="en-US" sz="2000" dirty="0">
                <a:cs typeface="微软雅黑" panose="020B0503020204020204" pitchFamily="34" charset="-122"/>
                <a:sym typeface="+mn-ea"/>
              </a:rPr>
              <a:t>和</a:t>
            </a:r>
            <a:r>
              <a:rPr lang="en-US" altLang="zh-CN" sz="2000" dirty="0">
                <a:cs typeface="微软雅黑" panose="020B0503020204020204" pitchFamily="34" charset="-122"/>
                <a:sym typeface="+mn-ea"/>
              </a:rPr>
              <a:t>sqlhosts</a:t>
            </a:r>
            <a:r>
              <a:rPr lang="zh-CN" altLang="en-US" sz="2000" dirty="0">
                <a:cs typeface="微软雅黑" panose="020B0503020204020204" pitchFamily="34" charset="-122"/>
                <a:sym typeface="+mn-ea"/>
              </a:rPr>
              <a:t>名称</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lnSpc>
                <a:spcPct val="120000"/>
              </a:lnSpc>
              <a:buClr>
                <a:srgbClr val="FF0000"/>
              </a:buClr>
              <a:buFont typeface="Arial" panose="020B0604020202020204" pitchFamily="34" charset="0"/>
              <a:buChar char="•"/>
            </a:pPr>
            <a:r>
              <a:rPr lang="en-US" altLang="zh-CN" sz="2000" dirty="0">
                <a:cs typeface="微软雅黑" panose="020B0503020204020204" pitchFamily="34" charset="-122"/>
                <a:sym typeface="+mn-ea"/>
              </a:rPr>
              <a:t>ONCONFIG:   ROOTPATH</a:t>
            </a:r>
            <a:r>
              <a:rPr lang="zh-CN" altLang="en-US" sz="2000" dirty="0">
                <a:cs typeface="微软雅黑" panose="020B0503020204020204" pitchFamily="34" charset="-122"/>
                <a:sym typeface="+mn-ea"/>
              </a:rPr>
              <a:t>、</a:t>
            </a:r>
            <a:r>
              <a:rPr lang="en-US" altLang="zh-CN" sz="2000" dirty="0">
                <a:cs typeface="微软雅黑" panose="020B0503020204020204" pitchFamily="34" charset="-122"/>
                <a:sym typeface="+mn-ea"/>
              </a:rPr>
              <a:t>SERVERNUM</a:t>
            </a:r>
            <a:r>
              <a:rPr lang="zh-CN" altLang="en-US" sz="2000" dirty="0">
                <a:cs typeface="微软雅黑" panose="020B0503020204020204" pitchFamily="34" charset="-122"/>
                <a:sym typeface="+mn-ea"/>
              </a:rPr>
              <a:t>、实例名、</a:t>
            </a:r>
            <a:r>
              <a:rPr lang="en-US" altLang="zh-CN" sz="2000" dirty="0">
                <a:cs typeface="微软雅黑" panose="020B0503020204020204" pitchFamily="34" charset="-122"/>
                <a:sym typeface="+mn-ea"/>
              </a:rPr>
              <a:t>MSGPATH</a:t>
            </a:r>
            <a:r>
              <a:rPr lang="zh-CN" altLang="en-US" sz="2000" dirty="0">
                <a:cs typeface="微软雅黑" panose="020B0503020204020204" pitchFamily="34" charset="-122"/>
                <a:sym typeface="+mn-ea"/>
              </a:rPr>
              <a:t>等</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lnSpc>
                <a:spcPct val="120000"/>
              </a:lnSpc>
              <a:buClr>
                <a:srgbClr val="FF0000"/>
              </a:buClr>
              <a:buFont typeface="Arial" panose="020B0604020202020204" pitchFamily="34" charset="0"/>
              <a:buChar char="•"/>
            </a:pPr>
            <a:r>
              <a:rPr lang="en-US" altLang="zh-CN" sz="2000" dirty="0">
                <a:cs typeface="微软雅黑" panose="020B0503020204020204" pitchFamily="34" charset="-122"/>
                <a:sym typeface="+mn-ea"/>
              </a:rPr>
              <a:t>SQLHOSTS:  </a:t>
            </a:r>
            <a:r>
              <a:rPr lang="zh-CN" altLang="en-US" sz="2000" dirty="0">
                <a:cs typeface="微软雅黑" panose="020B0503020204020204" pitchFamily="34" charset="-122"/>
                <a:sym typeface="+mn-ea"/>
              </a:rPr>
              <a:t>实例名、连接方式、</a:t>
            </a:r>
            <a:r>
              <a:rPr lang="en-US" altLang="zh-CN" sz="2000" dirty="0">
                <a:cs typeface="微软雅黑" panose="020B0503020204020204" pitchFamily="34" charset="-122"/>
                <a:sym typeface="+mn-ea"/>
              </a:rPr>
              <a:t>IP</a:t>
            </a:r>
            <a:r>
              <a:rPr lang="zh-CN" altLang="en-US" sz="2000" dirty="0">
                <a:cs typeface="微软雅黑" panose="020B0503020204020204" pitchFamily="34" charset="-122"/>
                <a:sym typeface="+mn-ea"/>
              </a:rPr>
              <a:t>地址、端口号</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lnSpc>
                <a:spcPct val="120000"/>
              </a:lnSpc>
              <a:buClr>
                <a:srgbClr val="FF0000"/>
              </a:buClr>
              <a:buFont typeface="Arial" panose="020B0604020202020204" pitchFamily="34" charset="0"/>
              <a:buChar char="•"/>
            </a:pPr>
            <a:r>
              <a:rPr kumimoji="1" lang="zh-CN" altLang="en-US" sz="2000" dirty="0" err="1">
                <a:sym typeface="+mn-ea"/>
              </a:rPr>
              <a:t>启动实例</a:t>
            </a:r>
            <a:endParaRPr kumimoji="1" lang="zh-CN" altLang="en-US" sz="2000" dirty="0" err="1">
              <a:latin typeface="微软雅黑" panose="020B0503020204020204" pitchFamily="34" charset="-122"/>
              <a:ea typeface="微软雅黑" panose="020B0503020204020204" pitchFamily="34" charset="-122"/>
              <a:sym typeface="+mn-ea"/>
            </a:endParaRPr>
          </a:p>
          <a:p>
            <a:pPr marL="800100" lvl="1" indent="-342900">
              <a:lnSpc>
                <a:spcPct val="120000"/>
              </a:lnSpc>
              <a:buClr>
                <a:srgbClr val="FF0000"/>
              </a:buClr>
              <a:buFont typeface="Arial" panose="020B0604020202020204" pitchFamily="34" charset="0"/>
              <a:buChar char="•"/>
            </a:pPr>
            <a:r>
              <a:rPr kumimoji="1" lang="zh-CN" altLang="en-US" sz="2000" dirty="0">
                <a:sym typeface="+mn-ea"/>
              </a:rPr>
              <a:t>创建</a:t>
            </a:r>
            <a:r>
              <a:rPr kumimoji="1" lang="en-US" altLang="zh-CN" sz="2000" dirty="0" err="1">
                <a:sym typeface="+mn-ea"/>
              </a:rPr>
              <a:t>dbspace:  llogdbs</a:t>
            </a:r>
            <a:r>
              <a:rPr kumimoji="1" lang="zh-CN" altLang="en-US" sz="2000" dirty="0" err="1">
                <a:sym typeface="+mn-ea"/>
              </a:rPr>
              <a:t>、</a:t>
            </a:r>
            <a:r>
              <a:rPr kumimoji="1" lang="en-US" altLang="zh-CN" sz="2000" dirty="0" err="1">
                <a:sym typeface="+mn-ea"/>
              </a:rPr>
              <a:t>plogdbs</a:t>
            </a:r>
            <a:r>
              <a:rPr kumimoji="1" lang="zh-CN" altLang="en-US" sz="2000" dirty="0" err="1">
                <a:sym typeface="+mn-ea"/>
              </a:rPr>
              <a:t>、</a:t>
            </a:r>
            <a:r>
              <a:rPr kumimoji="1" lang="en-US" altLang="zh-CN" sz="2000" dirty="0" err="1">
                <a:sym typeface="+mn-ea"/>
              </a:rPr>
              <a:t>datadbs</a:t>
            </a:r>
            <a:r>
              <a:rPr kumimoji="1" lang="zh-CN" altLang="en-US" sz="2000" dirty="0" err="1">
                <a:sym typeface="+mn-ea"/>
              </a:rPr>
              <a:t>、</a:t>
            </a:r>
            <a:r>
              <a:rPr kumimoji="1" lang="en-US" altLang="zh-CN" sz="2000" dirty="0" err="1">
                <a:sym typeface="+mn-ea"/>
              </a:rPr>
              <a:t>tmpdbs</a:t>
            </a:r>
            <a:r>
              <a:rPr kumimoji="1" lang="zh-CN" altLang="en-US" sz="2000" dirty="0" err="1">
                <a:sym typeface="+mn-ea"/>
              </a:rPr>
              <a:t>等</a:t>
            </a:r>
            <a:endParaRPr kumimoji="1" lang="zh-CN" altLang="en-US" sz="2000" dirty="0" err="1">
              <a:latin typeface="微软雅黑" panose="020B0503020204020204" pitchFamily="34" charset="-122"/>
              <a:ea typeface="微软雅黑" panose="020B0503020204020204" pitchFamily="34" charset="-122"/>
              <a:sym typeface="+mn-ea"/>
            </a:endParaRPr>
          </a:p>
          <a:p>
            <a:pPr marL="457200" lvl="1" indent="0">
              <a:lnSpc>
                <a:spcPct val="70000"/>
              </a:lnSpc>
              <a:buClr>
                <a:srgbClr val="FF0000"/>
              </a:buClr>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70000"/>
              </a:lnSpc>
            </a:pPr>
            <a:endParaRPr lang="en-US" altLang="zh-CN" sz="2000" dirty="0">
              <a:ea typeface="宋体" panose="02010600030101010101" pitchFamily="2" charset="-122"/>
            </a:endParaRPr>
          </a:p>
          <a:p>
            <a:pPr>
              <a:lnSpc>
                <a:spcPct val="70000"/>
              </a:lnSpc>
            </a:pPr>
            <a:endParaRPr lang="zh-CN"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Thank you !</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目录</a:t>
            </a:r>
            <a:endParaRPr lang="zh-CN" altLang="en-US" dirty="0"/>
          </a:p>
        </p:txBody>
      </p:sp>
      <p:sp>
        <p:nvSpPr>
          <p:cNvPr id="4" name="矩形 3"/>
          <p:cNvSpPr/>
          <p:nvPr/>
        </p:nvSpPr>
        <p:spPr bwMode="auto">
          <a:xfrm>
            <a:off x="3339148" y="2189480"/>
            <a:ext cx="7223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2189480"/>
            <a:ext cx="45704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806700"/>
            <a:ext cx="7223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806700"/>
            <a:ext cx="45704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23018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308356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3083560"/>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370205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370205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31971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24" name="文本框 55"/>
          <p:cNvSpPr txBox="1">
            <a:spLocks noChangeArrowheads="1"/>
          </p:cNvSpPr>
          <p:nvPr/>
        </p:nvSpPr>
        <p:spPr bwMode="auto">
          <a:xfrm>
            <a:off x="4378960" y="2321059"/>
            <a:ext cx="4236720" cy="398780"/>
          </a:xfrm>
          <a:prstGeom prst="rect">
            <a:avLst/>
          </a:prstGeom>
          <a:noFill/>
          <a:ln w="9525">
            <a:noFill/>
            <a:miter lim="800000"/>
          </a:ln>
        </p:spPr>
        <p:txBody>
          <a:bodyPr wrap="square">
            <a:spAutoFit/>
          </a:bodyPr>
          <a:lstStyle/>
          <a:p>
            <a:pPr marL="360680" lvl="1" algn="ctr">
              <a:spcBef>
                <a:spcPct val="20000"/>
              </a:spcBef>
              <a:buClr>
                <a:srgbClr val="FD0000"/>
              </a:buClr>
              <a:defRPr/>
            </a:pPr>
            <a:r>
              <a:rPr lang="en-US" altLang="zh-CN" sz="2000" kern="0" dirty="0" err="1">
                <a:solidFill>
                  <a:schemeClr val="bg1"/>
                </a:solidFill>
                <a:latin typeface="微软雅黑" panose="020B0503020204020204" pitchFamily="34" charset="-122"/>
                <a:ea typeface="微软雅黑" panose="020B0503020204020204" pitchFamily="34" charset="-122"/>
                <a:sym typeface="+mn-ea"/>
              </a:rPr>
              <a:t>GBase</a:t>
            </a:r>
            <a:r>
              <a:rPr lang="en-US" altLang="zh-CN" sz="2000" kern="0" dirty="0">
                <a:solidFill>
                  <a:schemeClr val="bg1"/>
                </a:solidFill>
                <a:latin typeface="微软雅黑" panose="020B0503020204020204" pitchFamily="34" charset="-122"/>
                <a:ea typeface="微软雅黑" panose="020B0503020204020204" pitchFamily="34" charset="-122"/>
                <a:sym typeface="+mn-ea"/>
              </a:rPr>
              <a:t> 8s </a:t>
            </a:r>
            <a:r>
              <a:rPr lang="zh-CN" altLang="en-US" sz="2000" kern="0" dirty="0">
                <a:solidFill>
                  <a:schemeClr val="bg1"/>
                </a:solidFill>
                <a:latin typeface="微软雅黑" panose="020B0503020204020204" pitchFamily="34" charset="-122"/>
                <a:ea typeface="微软雅黑" panose="020B0503020204020204" pitchFamily="34" charset="-122"/>
                <a:sym typeface="+mn-ea"/>
              </a:rPr>
              <a:t>软件安装</a:t>
            </a:r>
            <a:endParaRPr lang="zh-CN" altLang="en-US" sz="2000" kern="0" spc="200" dirty="0">
              <a:solidFill>
                <a:schemeClr val="bg1"/>
              </a:solidFill>
              <a:latin typeface="微软雅黑" panose="020B0503020204020204" pitchFamily="34" charset="-122"/>
              <a:ea typeface="微软雅黑" panose="020B0503020204020204" pitchFamily="34" charset="-122"/>
              <a:sym typeface="+mn-ea"/>
            </a:endParaRPr>
          </a:p>
        </p:txBody>
      </p:sp>
      <p:sp>
        <p:nvSpPr>
          <p:cNvPr id="25" name="文本框 55"/>
          <p:cNvSpPr txBox="1">
            <a:spLocks noChangeArrowheads="1"/>
          </p:cNvSpPr>
          <p:nvPr/>
        </p:nvSpPr>
        <p:spPr bwMode="auto">
          <a:xfrm>
            <a:off x="4378960" y="3194184"/>
            <a:ext cx="4236720" cy="398780"/>
          </a:xfrm>
          <a:prstGeom prst="rect">
            <a:avLst/>
          </a:prstGeom>
          <a:noFill/>
          <a:ln w="9525">
            <a:noFill/>
            <a:miter lim="800000"/>
          </a:ln>
        </p:spPr>
        <p:txBody>
          <a:bodyPr wrap="square">
            <a:spAutoFit/>
          </a:bodyPr>
          <a:lstStyle/>
          <a:p>
            <a:pPr marL="360680" lvl="1" algn="ctr">
              <a:spcBef>
                <a:spcPct val="20000"/>
              </a:spcBef>
              <a:buClr>
                <a:srgbClr val="FD0000"/>
              </a:buClr>
              <a:defRPr/>
            </a:pPr>
            <a:r>
              <a:rPr lang="en-US" altLang="zh-CN" sz="2000" kern="0" dirty="0" err="1">
                <a:solidFill>
                  <a:schemeClr val="bg1"/>
                </a:solidFill>
                <a:latin typeface="微软雅黑" panose="020B0503020204020204" pitchFamily="34" charset="-122"/>
                <a:ea typeface="微软雅黑" panose="020B0503020204020204" pitchFamily="34" charset="-122"/>
                <a:sym typeface="+mn-ea"/>
              </a:rPr>
              <a:t>GBase</a:t>
            </a:r>
            <a:r>
              <a:rPr lang="en-US" altLang="zh-CN" sz="2000" kern="0" dirty="0">
                <a:solidFill>
                  <a:schemeClr val="bg1"/>
                </a:solidFill>
                <a:latin typeface="微软雅黑" panose="020B0503020204020204" pitchFamily="34" charset="-122"/>
                <a:ea typeface="微软雅黑" panose="020B0503020204020204" pitchFamily="34" charset="-122"/>
                <a:sym typeface="+mn-ea"/>
              </a:rPr>
              <a:t> 8s </a:t>
            </a:r>
            <a:r>
              <a:rPr lang="zh-CN" altLang="en-US" sz="2000" kern="0" dirty="0">
                <a:solidFill>
                  <a:schemeClr val="bg1"/>
                </a:solidFill>
                <a:latin typeface="微软雅黑" panose="020B0503020204020204" pitchFamily="34" charset="-122"/>
                <a:ea typeface="微软雅黑" panose="020B0503020204020204" pitchFamily="34" charset="-122"/>
                <a:sym typeface="+mn-ea"/>
              </a:rPr>
              <a:t>实例的配置</a:t>
            </a:r>
            <a:endParaRPr lang="zh-CN" altLang="en-US" sz="2000" kern="0" spc="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altLang="zh-CN" dirty="0" err="1"/>
              <a:t>GBase</a:t>
            </a:r>
            <a:r>
              <a:rPr lang="en-US" altLang="zh-CN" dirty="0"/>
              <a:t> 8s</a:t>
            </a:r>
            <a:r>
              <a:rPr lang="zh-CN" altLang="en-US" dirty="0"/>
              <a:t>服务器端安装准备</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267" name="Rectangle 3"/>
          <p:cNvSpPr>
            <a:spLocks noGrp="1" noChangeArrowheads="1"/>
          </p:cNvSpPr>
          <p:nvPr>
            <p:ph type="body" sz="quarter" idx="10"/>
          </p:nvPr>
        </p:nvSpPr>
        <p:spPr/>
        <p:txBody>
          <a:bodyPr>
            <a:normAutofit/>
          </a:bodyPr>
          <a:lstStyle/>
          <a:p>
            <a:pPr fontAlgn="base">
              <a:lnSpc>
                <a:spcPct val="140000"/>
              </a:lnSpc>
            </a:pPr>
            <a:r>
              <a:rPr lang="zh-CN" altLang="en-US" sz="2000" dirty="0">
                <a:cs typeface="微软雅黑" panose="020B0503020204020204" pitchFamily="34" charset="-122"/>
                <a:sym typeface="+mn-ea"/>
              </a:rPr>
              <a:t>创建</a:t>
            </a:r>
            <a:r>
              <a:rPr lang="en-US" altLang="zh-CN" sz="2000" dirty="0" err="1">
                <a:cs typeface="微软雅黑" panose="020B0503020204020204" pitchFamily="34" charset="-122"/>
                <a:sym typeface="+mn-ea"/>
              </a:rPr>
              <a:t>gbasedbt</a:t>
            </a:r>
            <a:r>
              <a:rPr lang="zh-CN" altLang="en-US" sz="2000" dirty="0">
                <a:cs typeface="微软雅黑" panose="020B0503020204020204" pitchFamily="34" charset="-122"/>
                <a:sym typeface="+mn-ea"/>
              </a:rPr>
              <a:t>用户</a:t>
            </a:r>
            <a:endParaRPr lang="zh-CN" altLang="en-US" sz="2000" strike="noStrike" noProof="1">
              <a:latin typeface="微软雅黑" panose="020B0503020204020204" pitchFamily="34" charset="-122"/>
              <a:ea typeface="微软雅黑" panose="020B0503020204020204" pitchFamily="34" charset="-122"/>
              <a:cs typeface="微软雅黑" panose="020B0503020204020204" pitchFamily="34" charset="-122"/>
            </a:endParaRPr>
          </a:p>
          <a:p>
            <a:pPr lvl="1" fontAlgn="base">
              <a:lnSpc>
                <a:spcPct val="140000"/>
              </a:lnSpc>
              <a:buFont typeface="Arial" panose="020B0604020202020204" pitchFamily="34" charset="0"/>
              <a:buNone/>
            </a:pPr>
            <a:r>
              <a:rPr lang="en-US" altLang="zh-CN" sz="2000" dirty="0" err="1">
                <a:cs typeface="微软雅黑" panose="020B0503020204020204" pitchFamily="34" charset="-122"/>
                <a:sym typeface="+mn-ea"/>
              </a:rPr>
              <a:t>groupadd</a:t>
            </a:r>
            <a:r>
              <a:rPr lang="en-US" altLang="zh-CN" sz="2000" dirty="0">
                <a:cs typeface="微软雅黑" panose="020B0503020204020204" pitchFamily="34" charset="-122"/>
                <a:sym typeface="+mn-ea"/>
              </a:rPr>
              <a:t>  </a:t>
            </a:r>
            <a:r>
              <a:rPr lang="en-US" altLang="zh-CN" sz="2000" dirty="0" err="1">
                <a:cs typeface="微软雅黑" panose="020B0503020204020204" pitchFamily="34" charset="-122"/>
                <a:sym typeface="+mn-ea"/>
              </a:rPr>
              <a:t>gbasedbt</a:t>
            </a:r>
            <a:endParaRPr lang="en-US" altLang="zh-CN" sz="2000" b="0" strike="noStrike" noProof="1">
              <a:latin typeface="微软雅黑" panose="020B0503020204020204" pitchFamily="34" charset="-122"/>
              <a:ea typeface="微软雅黑" panose="020B0503020204020204" pitchFamily="34" charset="-122"/>
              <a:cs typeface="微软雅黑" panose="020B0503020204020204" pitchFamily="34" charset="-122"/>
            </a:endParaRPr>
          </a:p>
          <a:p>
            <a:pPr lvl="1" fontAlgn="base">
              <a:lnSpc>
                <a:spcPct val="140000"/>
              </a:lnSpc>
              <a:buFont typeface="Arial" panose="020B0604020202020204" pitchFamily="34" charset="0"/>
              <a:buNone/>
            </a:pPr>
            <a:r>
              <a:rPr lang="en-US" altLang="zh-CN" sz="2000" dirty="0" err="1">
                <a:cs typeface="微软雅黑" panose="020B0503020204020204" pitchFamily="34" charset="-122"/>
                <a:sym typeface="+mn-ea"/>
              </a:rPr>
              <a:t>useradd</a:t>
            </a:r>
            <a:r>
              <a:rPr lang="en-US" altLang="zh-CN" sz="2000" dirty="0">
                <a:cs typeface="微软雅黑" panose="020B0503020204020204" pitchFamily="34" charset="-122"/>
                <a:sym typeface="+mn-ea"/>
              </a:rPr>
              <a:t>  -g </a:t>
            </a:r>
            <a:r>
              <a:rPr lang="en-US" altLang="zh-CN" sz="2000" dirty="0" err="1">
                <a:cs typeface="微软雅黑" panose="020B0503020204020204" pitchFamily="34" charset="-122"/>
                <a:sym typeface="+mn-ea"/>
              </a:rPr>
              <a:t>gbasedbt</a:t>
            </a:r>
            <a:r>
              <a:rPr lang="en-US" altLang="zh-CN" sz="2000" dirty="0">
                <a:cs typeface="微软雅黑" panose="020B0503020204020204" pitchFamily="34" charset="-122"/>
                <a:sym typeface="+mn-ea"/>
              </a:rPr>
              <a:t>  -d /home/</a:t>
            </a:r>
            <a:r>
              <a:rPr lang="en-US" altLang="zh-CN" sz="2000" dirty="0" err="1">
                <a:cs typeface="微软雅黑" panose="020B0503020204020204" pitchFamily="34" charset="-122"/>
                <a:sym typeface="+mn-ea"/>
              </a:rPr>
              <a:t>gbasedbt</a:t>
            </a:r>
            <a:r>
              <a:rPr lang="en-US" altLang="zh-CN" sz="2000" dirty="0">
                <a:cs typeface="微软雅黑" panose="020B0503020204020204" pitchFamily="34" charset="-122"/>
                <a:sym typeface="+mn-ea"/>
              </a:rPr>
              <a:t> -s /bin/bash -m </a:t>
            </a:r>
            <a:r>
              <a:rPr lang="en-US" altLang="zh-CN" sz="2000" dirty="0" err="1">
                <a:cs typeface="微软雅黑" panose="020B0503020204020204" pitchFamily="34" charset="-122"/>
                <a:sym typeface="+mn-ea"/>
              </a:rPr>
              <a:t>gbasedbt</a:t>
            </a:r>
            <a:endParaRPr lang="en-US" altLang="zh-CN" sz="1600" b="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40000"/>
              </a:lnSpc>
              <a:buFont typeface="Arial" panose="020B0604020202020204" pitchFamily="34" charset="0"/>
              <a:buNone/>
            </a:pPr>
            <a:r>
              <a:rPr lang="en-US" altLang="zh-CN" sz="2000" dirty="0" err="1">
                <a:cs typeface="微软雅黑" panose="020B0503020204020204" pitchFamily="34" charset="-122"/>
                <a:sym typeface="+mn-ea"/>
              </a:rPr>
              <a:t>passwd</a:t>
            </a:r>
            <a:r>
              <a:rPr lang="en-US" altLang="zh-CN" sz="2000" dirty="0">
                <a:cs typeface="微软雅黑" panose="020B0503020204020204" pitchFamily="34" charset="-122"/>
                <a:sym typeface="+mn-ea"/>
              </a:rPr>
              <a:t> </a:t>
            </a:r>
            <a:r>
              <a:rPr lang="en-US" altLang="zh-CN" sz="2000" dirty="0" err="1">
                <a:cs typeface="微软雅黑" panose="020B0503020204020204" pitchFamily="34" charset="-122"/>
                <a:sym typeface="+mn-ea"/>
              </a:rPr>
              <a:t>gbasedbt</a:t>
            </a:r>
            <a:r>
              <a:rPr lang="en-US" altLang="zh-CN" sz="2000" dirty="0">
                <a:cs typeface="微软雅黑" panose="020B0503020204020204" pitchFamily="34" charset="-122"/>
                <a:sym typeface="+mn-ea"/>
              </a:rPr>
              <a:t>           </a:t>
            </a:r>
          </a:p>
          <a:p>
            <a:pPr lvl="1">
              <a:lnSpc>
                <a:spcPct val="140000"/>
              </a:lnSpc>
              <a:buFont typeface="Arial" panose="020B0604020202020204" pitchFamily="34" charset="0"/>
              <a:buNone/>
            </a:pPr>
            <a:r>
              <a:rPr lang="en-US" altLang="zh-CN" sz="2000" dirty="0" err="1">
                <a:cs typeface="微软雅黑" panose="020B0503020204020204" pitchFamily="34" charset="-122"/>
                <a:sym typeface="+mn-ea"/>
              </a:rPr>
              <a:t>    </a:t>
            </a:r>
            <a:endParaRPr lang="en-US" altLang="zh-CN" sz="1600" b="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nSpc>
                <a:spcPct val="0"/>
              </a:lnSpc>
              <a:buFont typeface="Arial" panose="020B0604020202020204" pitchFamily="34" charset="0"/>
              <a:buNone/>
            </a:pPr>
            <a:endParaRPr lang="en-US" altLang="zh-CN" sz="2000" b="0" strike="noStrike" noProof="1">
              <a:latin typeface="微软雅黑" panose="020B0503020204020204" pitchFamily="34" charset="-122"/>
              <a:ea typeface="微软雅黑" panose="020B0503020204020204" pitchFamily="34" charset="-122"/>
              <a:cs typeface="微软雅黑" panose="020B0503020204020204" pitchFamily="34" charset="-122"/>
            </a:endParaRPr>
          </a:p>
          <a:p>
            <a:pPr lvl="1" fontAlgn="base">
              <a:lnSpc>
                <a:spcPct val="140000"/>
              </a:lnSpc>
              <a:buFont typeface="Arial" panose="020B0604020202020204" pitchFamily="34" charset="0"/>
              <a:buNone/>
            </a:pPr>
            <a:endParaRPr lang="zh-CN" altLang="en-US" sz="2000" b="0" strike="noStrike" noProof="1">
              <a:latin typeface="微软雅黑" panose="020B0503020204020204" pitchFamily="34" charset="-122"/>
              <a:ea typeface="微软雅黑" panose="020B0503020204020204" pitchFamily="34" charset="-122"/>
              <a:cs typeface="微软雅黑" panose="020B0503020204020204" pitchFamily="34" charset="-122"/>
            </a:endParaRPr>
          </a:p>
          <a:p>
            <a:pPr fontAlgn="base">
              <a:lnSpc>
                <a:spcPct val="140000"/>
              </a:lnSpc>
            </a:pPr>
            <a:r>
              <a:rPr lang="zh-CN" altLang="en-US" sz="2000" dirty="0">
                <a:cs typeface="微软雅黑" panose="020B0503020204020204" pitchFamily="34" charset="-122"/>
                <a:sym typeface="+mn-ea"/>
              </a:rPr>
              <a:t>解压安装包</a:t>
            </a:r>
            <a:endParaRPr lang="zh-CN" altLang="en-US" sz="2000" strike="noStrike" noProof="1">
              <a:latin typeface="微软雅黑" panose="020B0503020204020204" pitchFamily="34" charset="-122"/>
              <a:ea typeface="微软雅黑" panose="020B0503020204020204" pitchFamily="34" charset="-122"/>
              <a:cs typeface="微软雅黑" panose="020B0503020204020204" pitchFamily="34" charset="-122"/>
            </a:endParaRPr>
          </a:p>
          <a:p>
            <a:pPr marL="341630" lvl="1" indent="0">
              <a:lnSpc>
                <a:spcPct val="140000"/>
              </a:lnSpc>
              <a:buNone/>
            </a:pPr>
            <a:r>
              <a:rPr lang="en-US" altLang="zh-CN" sz="2000" dirty="0">
                <a:cs typeface="微软雅黑" panose="020B0503020204020204" pitchFamily="34" charset="-122"/>
                <a:sym typeface="+mn-ea"/>
              </a:rPr>
              <a:t>tar -</a:t>
            </a:r>
            <a:r>
              <a:rPr lang="en-US" altLang="zh-CN" sz="2000" dirty="0" err="1">
                <a:cs typeface="微软雅黑" panose="020B0503020204020204" pitchFamily="34" charset="-122"/>
                <a:sym typeface="+mn-ea"/>
              </a:rPr>
              <a:t>xvf</a:t>
            </a:r>
            <a:r>
              <a:rPr lang="en-US" altLang="zh-CN" sz="2000" dirty="0">
                <a:cs typeface="微软雅黑" panose="020B0503020204020204" pitchFamily="34" charset="-122"/>
                <a:sym typeface="+mn-ea"/>
              </a:rPr>
              <a:t>  GBase8sV8.7_TL_2.0.0.2_RHEL_x86_64.tar</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lvl="2">
              <a:lnSpc>
                <a:spcPct val="140000"/>
              </a:lnSpc>
            </a:pP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软件安装</a:t>
            </a:r>
            <a:r>
              <a:rPr lang="en-US" altLang="zh-CN" dirty="0">
                <a:sym typeface="+mn-ea"/>
              </a:rPr>
              <a:t>—</a:t>
            </a:r>
            <a:r>
              <a:rPr lang="zh-CN" altLang="en-US" dirty="0">
                <a:sym typeface="+mn-ea"/>
              </a:rPr>
              <a:t>字符界面</a:t>
            </a:r>
            <a:r>
              <a:rPr lang="zh-CN" altLang="en-US" dirty="0"/>
              <a:t/>
            </a:r>
            <a:br>
              <a:rPr lang="zh-CN" altLang="en-US" dirty="0"/>
            </a:br>
            <a:endParaRPr lang="zh-CN" altLang="en-US" dirty="0"/>
          </a:p>
        </p:txBody>
      </p:sp>
      <p:sp>
        <p:nvSpPr>
          <p:cNvPr id="5" name="文本占位符 4"/>
          <p:cNvSpPr>
            <a:spLocks noGrp="1"/>
          </p:cNvSpPr>
          <p:nvPr>
            <p:ph type="body" sz="quarter" idx="10"/>
          </p:nvPr>
        </p:nvSpPr>
        <p:spPr>
          <a:xfrm>
            <a:off x="740410" y="1172308"/>
            <a:ext cx="10718800" cy="4888767"/>
          </a:xfrm>
        </p:spPr>
        <p:txBody>
          <a:bodyPr/>
          <a:lstStyle/>
          <a:p>
            <a:pPr>
              <a:spcBef>
                <a:spcPts val="0"/>
              </a:spcBef>
              <a:buNone/>
            </a:pPr>
            <a:r>
              <a:rPr lang="en-US" sz="1500" b="1" dirty="0">
                <a:solidFill>
                  <a:schemeClr val="tx1"/>
                </a:solidFill>
              </a:rPr>
              <a:t>[</a:t>
            </a:r>
            <a:r>
              <a:rPr lang="en-US" sz="1500" b="1" dirty="0" err="1">
                <a:solidFill>
                  <a:schemeClr val="tx1"/>
                </a:solidFill>
              </a:rPr>
              <a:t>root@gbase</a:t>
            </a:r>
            <a:r>
              <a:rPr lang="en-US" sz="1500" b="1" dirty="0">
                <a:solidFill>
                  <a:schemeClr val="tx1"/>
                </a:solidFill>
              </a:rPr>
              <a:t> ~]# </a:t>
            </a:r>
            <a:r>
              <a:rPr lang="en-US" sz="1500" b="1" dirty="0">
                <a:solidFill>
                  <a:srgbClr val="FF0000"/>
                </a:solidFill>
              </a:rPr>
              <a:t>./</a:t>
            </a:r>
            <a:r>
              <a:rPr lang="en-US" sz="1500" b="1" dirty="0" err="1">
                <a:solidFill>
                  <a:srgbClr val="FF0000"/>
                </a:solidFill>
              </a:rPr>
              <a:t>ids_install</a:t>
            </a:r>
            <a:r>
              <a:rPr lang="en-US" sz="1500" b="1" dirty="0">
                <a:solidFill>
                  <a:srgbClr val="FF0000"/>
                </a:solidFill>
              </a:rPr>
              <a:t> </a:t>
            </a:r>
          </a:p>
          <a:p>
            <a:pPr>
              <a:spcBef>
                <a:spcPts val="0"/>
              </a:spcBef>
              <a:buNone/>
            </a:pPr>
            <a:endParaRPr lang="zh-CN" altLang="en-US" sz="1500" b="1" dirty="0">
              <a:solidFill>
                <a:srgbClr val="FF0000"/>
              </a:solidFill>
            </a:endParaRPr>
          </a:p>
          <a:p>
            <a:pPr>
              <a:spcBef>
                <a:spcPts val="0"/>
              </a:spcBef>
              <a:buNone/>
            </a:pPr>
            <a:r>
              <a:rPr lang="en-US" sz="1400" dirty="0"/>
              <a:t>Preparing to install...</a:t>
            </a:r>
            <a:endParaRPr lang="zh-CN" altLang="en-US" sz="1400" dirty="0"/>
          </a:p>
          <a:p>
            <a:pPr>
              <a:spcBef>
                <a:spcPts val="0"/>
              </a:spcBef>
              <a:buNone/>
            </a:pPr>
            <a:r>
              <a:rPr lang="en-US" sz="1400" dirty="0"/>
              <a:t>......</a:t>
            </a:r>
            <a:endParaRPr lang="zh-CN" altLang="en-US" sz="1400" dirty="0"/>
          </a:p>
          <a:p>
            <a:pPr>
              <a:spcBef>
                <a:spcPts val="0"/>
              </a:spcBef>
              <a:buNone/>
            </a:pPr>
            <a:r>
              <a:rPr lang="en-US" sz="1400" dirty="0"/>
              <a:t>You may cancel this installation at any time by typing 'quit'. </a:t>
            </a:r>
            <a:endParaRPr lang="zh-CN" altLang="en-US" sz="1400" dirty="0"/>
          </a:p>
          <a:p>
            <a:pPr>
              <a:spcBef>
                <a:spcPts val="0"/>
              </a:spcBef>
              <a:buNone/>
            </a:pPr>
            <a:r>
              <a:rPr lang="en-US" sz="1400" dirty="0"/>
              <a:t>PRESS &lt;ENTER&gt; TO CONTINUE:   //</a:t>
            </a:r>
            <a:r>
              <a:rPr lang="zh-CN" altLang="en-US" sz="1400" dirty="0"/>
              <a:t>回车</a:t>
            </a:r>
          </a:p>
          <a:p>
            <a:pPr>
              <a:spcBef>
                <a:spcPts val="0"/>
              </a:spcBef>
              <a:buNone/>
            </a:pPr>
            <a:r>
              <a:rPr lang="en-US" sz="1400" dirty="0"/>
              <a:t>......</a:t>
            </a:r>
            <a:endParaRPr lang="zh-CN" altLang="en-US" sz="1400" dirty="0"/>
          </a:p>
          <a:p>
            <a:pPr>
              <a:spcBef>
                <a:spcPts val="0"/>
              </a:spcBef>
              <a:buNone/>
            </a:pPr>
            <a:r>
              <a:rPr lang="en-US" sz="1400" dirty="0"/>
              <a:t>2. RESTRICTIONS. Software is confidential and copyrighted. Title to Software </a:t>
            </a:r>
            <a:endParaRPr lang="zh-CN" altLang="en-US" sz="1400" dirty="0"/>
          </a:p>
          <a:p>
            <a:pPr>
              <a:spcBef>
                <a:spcPts val="0"/>
              </a:spcBef>
              <a:buNone/>
            </a:pPr>
            <a:r>
              <a:rPr lang="en-US" sz="1400" dirty="0"/>
              <a:t> </a:t>
            </a:r>
            <a:endParaRPr lang="zh-CN" altLang="en-US" sz="1400" dirty="0"/>
          </a:p>
          <a:p>
            <a:pPr>
              <a:spcBef>
                <a:spcPts val="0"/>
              </a:spcBef>
              <a:buNone/>
            </a:pPr>
            <a:r>
              <a:rPr lang="en-US" sz="1400" dirty="0"/>
              <a:t>PRESS &lt;ENTER&gt; TO CONTINUE:   //</a:t>
            </a:r>
            <a:r>
              <a:rPr lang="zh-CN" altLang="en-US" sz="1400" dirty="0"/>
              <a:t>回车</a:t>
            </a:r>
          </a:p>
          <a:p>
            <a:pPr>
              <a:spcBef>
                <a:spcPts val="0"/>
              </a:spcBef>
              <a:buNone/>
            </a:pPr>
            <a:r>
              <a:rPr lang="en-US" sz="1400" dirty="0"/>
              <a:t>......</a:t>
            </a:r>
            <a:endParaRPr lang="zh-CN" altLang="en-US" sz="1400" dirty="0"/>
          </a:p>
          <a:p>
            <a:pPr>
              <a:spcBef>
                <a:spcPts val="0"/>
              </a:spcBef>
              <a:buNone/>
            </a:pPr>
            <a:r>
              <a:rPr lang="en-US" sz="1400" dirty="0"/>
              <a:t>related to the use of or inability to use software, even if </a:t>
            </a:r>
            <a:r>
              <a:rPr lang="en-US" sz="1400" dirty="0" err="1"/>
              <a:t>GeneralData</a:t>
            </a:r>
            <a:r>
              <a:rPr lang="en-US" sz="1400" dirty="0"/>
              <a:t> has </a:t>
            </a:r>
            <a:endParaRPr lang="zh-CN" altLang="en-US" sz="1400" dirty="0"/>
          </a:p>
          <a:p>
            <a:pPr>
              <a:spcBef>
                <a:spcPts val="0"/>
              </a:spcBef>
              <a:buNone/>
            </a:pPr>
            <a:r>
              <a:rPr lang="en-US" sz="1400" dirty="0"/>
              <a:t> </a:t>
            </a:r>
            <a:endParaRPr lang="zh-CN" altLang="en-US" sz="1400" dirty="0"/>
          </a:p>
          <a:p>
            <a:pPr>
              <a:spcBef>
                <a:spcPts val="0"/>
              </a:spcBef>
              <a:buNone/>
            </a:pPr>
            <a:r>
              <a:rPr lang="en-US" sz="1400" dirty="0"/>
              <a:t>PRESS &lt;ENTER&gt; TO CONTINUE:   //</a:t>
            </a:r>
            <a:r>
              <a:rPr lang="zh-CN" altLang="en-US" sz="1400" dirty="0"/>
              <a:t>回车</a:t>
            </a:r>
          </a:p>
          <a:p>
            <a:pPr>
              <a:spcBef>
                <a:spcPts val="0"/>
              </a:spcBef>
              <a:buNone/>
            </a:pPr>
            <a:r>
              <a:rPr lang="en-US" sz="1400" dirty="0"/>
              <a:t>......</a:t>
            </a:r>
            <a:endParaRPr lang="zh-CN" altLang="en-US" sz="1400" dirty="0"/>
          </a:p>
          <a:p>
            <a:pPr>
              <a:spcBef>
                <a:spcPts val="0"/>
              </a:spcBef>
              <a:buNone/>
            </a:pPr>
            <a:r>
              <a:rPr lang="en-US" sz="1400" dirty="0"/>
              <a:t>7. CHINESE GOVERNMENT RESTRICTED. If Software is being acquired by or on behalf</a:t>
            </a:r>
            <a:endParaRPr lang="zh-CN" altLang="en-US" sz="1400" dirty="0"/>
          </a:p>
          <a:p>
            <a:pPr>
              <a:spcBef>
                <a:spcPts val="0"/>
              </a:spcBef>
              <a:buNone/>
            </a:pPr>
            <a:r>
              <a:rPr lang="en-US" sz="1400" dirty="0"/>
              <a:t> </a:t>
            </a:r>
            <a:endParaRPr lang="zh-CN" altLang="en-US" sz="1400" dirty="0"/>
          </a:p>
          <a:p>
            <a:pPr>
              <a:spcBef>
                <a:spcPts val="0"/>
              </a:spcBef>
              <a:buNone/>
            </a:pPr>
            <a:r>
              <a:rPr lang="en-US" sz="1400" dirty="0"/>
              <a:t>PRESS &lt;ENTER&gt; TO CONTINUE:   //</a:t>
            </a:r>
            <a:r>
              <a:rPr lang="zh-CN" altLang="en-US" sz="1400" dirty="0"/>
              <a:t>回车</a:t>
            </a:r>
          </a:p>
          <a:p>
            <a:pPr>
              <a:spcBef>
                <a:spcPts val="0"/>
              </a:spcBef>
              <a:buNone/>
            </a:pPr>
            <a:r>
              <a:rPr lang="en-US" sz="1400" dirty="0"/>
              <a:t>......</a:t>
            </a:r>
            <a:endParaRPr lang="zh-CN" altLang="en-US" sz="1400" dirty="0"/>
          </a:p>
          <a:p>
            <a:pPr>
              <a:spcBef>
                <a:spcPts val="0"/>
              </a:spcBef>
              <a:buNone/>
            </a:pPr>
            <a:r>
              <a:rPr lang="en-US" sz="1400" dirty="0" err="1"/>
              <a:t>depresentative</a:t>
            </a:r>
            <a:r>
              <a:rPr lang="en-US" sz="1400" dirty="0"/>
              <a:t> of each  party. When the translation document has the different </a:t>
            </a:r>
            <a:endParaRPr lang="zh-CN" altLang="en-US" sz="1400" dirty="0"/>
          </a:p>
          <a:p>
            <a:pPr>
              <a:spcBef>
                <a:spcPts val="0"/>
              </a:spcBef>
              <a:buNone/>
            </a:pPr>
            <a:r>
              <a:rPr lang="en-US" sz="1400" dirty="0"/>
              <a:t> </a:t>
            </a:r>
            <a:endParaRPr lang="zh-CN" altLang="en-US" sz="1400" dirty="0"/>
          </a:p>
          <a:p>
            <a:pPr>
              <a:spcBef>
                <a:spcPts val="0"/>
              </a:spcBef>
              <a:buNone/>
            </a:pPr>
            <a:r>
              <a:rPr lang="en-US" sz="1400" dirty="0"/>
              <a:t>PRESS &lt;ENTER&gt; TO CONTINUE:   //</a:t>
            </a:r>
            <a:r>
              <a:rPr lang="zh-CN" altLang="en-US" sz="1400" dirty="0"/>
              <a:t>回车</a:t>
            </a:r>
          </a:p>
          <a:p>
            <a:pPr>
              <a:spcBef>
                <a:spcPts val="0"/>
              </a:spcBef>
              <a:buNone/>
            </a:pPr>
            <a:r>
              <a:rPr lang="en-US" sz="1400" dirty="0"/>
              <a:t>......</a:t>
            </a:r>
            <a:endParaRPr lang="zh-CN" altLang="en-US" sz="1400" dirty="0"/>
          </a:p>
          <a:p>
            <a:pPr>
              <a:spcBef>
                <a:spcPts val="0"/>
              </a:spcBef>
              <a:buNone/>
            </a:pPr>
            <a:r>
              <a:rPr lang="en-US" sz="1400" dirty="0"/>
              <a:t>DO YOU ACCEPT THE TERMS OF THIS LICENSE AGREEMENT? (Y/N): Y        //</a:t>
            </a:r>
            <a:r>
              <a:rPr lang="zh-CN" altLang="en-US" sz="1400" dirty="0"/>
              <a:t>输入</a:t>
            </a:r>
            <a:r>
              <a:rPr lang="en-US" sz="1400" dirty="0"/>
              <a:t>Y</a:t>
            </a:r>
            <a:endParaRPr lang="zh-CN" altLang="en-US" sz="1400" dirty="0"/>
          </a:p>
          <a:p>
            <a:pPr>
              <a:spcBef>
                <a:spcPts val="0"/>
              </a:spcBef>
              <a:buNone/>
            </a:pPr>
            <a:endParaRPr lang="zh-CN" altLang="en-US" sz="1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软件安装</a:t>
            </a:r>
            <a:r>
              <a:rPr lang="en-US" altLang="zh-CN" dirty="0">
                <a:sym typeface="+mn-ea"/>
              </a:rPr>
              <a:t>—</a:t>
            </a:r>
            <a:r>
              <a:rPr lang="zh-CN" altLang="en-US" dirty="0">
                <a:sym typeface="+mn-ea"/>
              </a:rPr>
              <a:t>字符界面</a:t>
            </a:r>
            <a:r>
              <a:rPr lang="zh-CN" altLang="en-US" dirty="0"/>
              <a:t/>
            </a:r>
            <a:br>
              <a:rPr lang="zh-CN" altLang="en-US" dirty="0"/>
            </a:br>
            <a:endParaRPr lang="zh-CN" altLang="en-US" dirty="0"/>
          </a:p>
        </p:txBody>
      </p:sp>
      <p:sp>
        <p:nvSpPr>
          <p:cNvPr id="3" name="文本占位符 2"/>
          <p:cNvSpPr>
            <a:spLocks noGrp="1"/>
          </p:cNvSpPr>
          <p:nvPr>
            <p:ph type="body" sz="quarter" idx="10"/>
          </p:nvPr>
        </p:nvSpPr>
        <p:spPr>
          <a:xfrm>
            <a:off x="725170" y="1218028"/>
            <a:ext cx="10718800" cy="4888767"/>
          </a:xfrm>
        </p:spPr>
        <p:txBody>
          <a:bodyPr/>
          <a:lstStyle/>
          <a:p>
            <a:pPr marL="0" indent="0">
              <a:lnSpc>
                <a:spcPct val="70000"/>
              </a:lnSpc>
              <a:buNone/>
            </a:pPr>
            <a:r>
              <a:rPr lang="en-US" sz="1400" dirty="0">
                <a:sym typeface="+mn-ea"/>
              </a:rPr>
              <a:t>Installation Location</a:t>
            </a:r>
            <a:endParaRPr lang="zh-CN" altLang="en-US" sz="1400" dirty="0"/>
          </a:p>
          <a:p>
            <a:pPr marL="0" indent="0">
              <a:lnSpc>
                <a:spcPct val="70000"/>
              </a:lnSpc>
              <a:buNone/>
            </a:pPr>
            <a:r>
              <a:rPr lang="en-US" sz="1400" dirty="0">
                <a:sym typeface="+mn-ea"/>
              </a:rPr>
              <a:t>---------------------</a:t>
            </a:r>
            <a:endParaRPr lang="zh-CN" altLang="en-US" sz="1400" dirty="0"/>
          </a:p>
          <a:p>
            <a:pPr marL="0" indent="0">
              <a:lnSpc>
                <a:spcPct val="70000"/>
              </a:lnSpc>
              <a:buNone/>
            </a:pPr>
            <a:r>
              <a:rPr lang="en-US" sz="1400" dirty="0">
                <a:sym typeface="+mn-ea"/>
              </a:rPr>
              <a:t> </a:t>
            </a:r>
            <a:endParaRPr lang="zh-CN" altLang="en-US" sz="1400" dirty="0"/>
          </a:p>
          <a:p>
            <a:pPr marL="0" indent="0">
              <a:lnSpc>
                <a:spcPct val="70000"/>
              </a:lnSpc>
              <a:buNone/>
            </a:pPr>
            <a:r>
              <a:rPr lang="en-US" sz="1400" dirty="0">
                <a:sym typeface="+mn-ea"/>
              </a:rPr>
              <a:t>Choose location for software installation</a:t>
            </a:r>
            <a:endParaRPr lang="zh-CN" altLang="en-US" sz="1400" dirty="0"/>
          </a:p>
          <a:p>
            <a:pPr marL="0" indent="0">
              <a:lnSpc>
                <a:spcPct val="70000"/>
              </a:lnSpc>
              <a:buNone/>
            </a:pPr>
            <a:r>
              <a:rPr lang="en-US" sz="1400" dirty="0">
                <a:sym typeface="+mn-ea"/>
              </a:rPr>
              <a:t> </a:t>
            </a:r>
            <a:endParaRPr lang="zh-CN" altLang="en-US" sz="1400" dirty="0"/>
          </a:p>
          <a:p>
            <a:pPr marL="0" indent="0">
              <a:lnSpc>
                <a:spcPct val="70000"/>
              </a:lnSpc>
              <a:buNone/>
            </a:pPr>
            <a:r>
              <a:rPr lang="en-US" sz="1400" dirty="0">
                <a:sym typeface="+mn-ea"/>
              </a:rPr>
              <a:t>  Default Install Folder: /opt/GBASE/gbase8s       //</a:t>
            </a:r>
            <a:r>
              <a:rPr lang="zh-CN" altLang="en-US" sz="1400" dirty="0">
                <a:sym typeface="+mn-ea"/>
              </a:rPr>
              <a:t>默认安装路径</a:t>
            </a:r>
          </a:p>
          <a:p>
            <a:pPr marL="0" indent="0">
              <a:lnSpc>
                <a:spcPct val="70000"/>
              </a:lnSpc>
              <a:buNone/>
            </a:pPr>
            <a:r>
              <a:rPr lang="en-US" sz="1400" dirty="0">
                <a:sym typeface="+mn-ea"/>
              </a:rPr>
              <a:t> </a:t>
            </a:r>
            <a:endParaRPr lang="zh-CN" altLang="en-US" sz="1400" dirty="0"/>
          </a:p>
          <a:p>
            <a:pPr marL="0" indent="0">
              <a:lnSpc>
                <a:spcPct val="70000"/>
              </a:lnSpc>
              <a:buNone/>
            </a:pPr>
            <a:r>
              <a:rPr lang="en-US" sz="1400" dirty="0">
                <a:sym typeface="+mn-ea"/>
              </a:rPr>
              <a:t>ENTER AN ABSOLUTE PATH, OR PRESS &lt;ENTER&gt; TO ACCEPT THE DEFAULT</a:t>
            </a:r>
            <a:endParaRPr lang="zh-CN" altLang="en-US" sz="1400" dirty="0"/>
          </a:p>
          <a:p>
            <a:pPr marL="0" indent="0">
              <a:lnSpc>
                <a:spcPct val="70000"/>
              </a:lnSpc>
              <a:buNone/>
            </a:pPr>
            <a:r>
              <a:rPr lang="en-US" sz="1400" dirty="0">
                <a:sym typeface="+mn-ea"/>
              </a:rPr>
              <a:t>      : </a:t>
            </a:r>
            <a:r>
              <a:rPr lang="en-US" sz="1400" b="1" dirty="0" smtClean="0">
                <a:solidFill>
                  <a:schemeClr val="accent1"/>
                </a:solidFill>
                <a:sym typeface="+mn-ea"/>
              </a:rPr>
              <a:t>/</a:t>
            </a:r>
            <a:r>
              <a:rPr lang="en-US" altLang="zh-CN" sz="1400" b="1" dirty="0" smtClean="0">
                <a:solidFill>
                  <a:schemeClr val="accent1"/>
                </a:solidFill>
                <a:sym typeface="+mn-ea"/>
              </a:rPr>
              <a:t>data</a:t>
            </a:r>
            <a:r>
              <a:rPr lang="en-US" sz="1400" b="1" dirty="0" smtClean="0">
                <a:solidFill>
                  <a:schemeClr val="accent1"/>
                </a:solidFill>
                <a:sym typeface="+mn-ea"/>
              </a:rPr>
              <a:t>/</a:t>
            </a:r>
            <a:r>
              <a:rPr lang="en-US" sz="1400" b="1" dirty="0" err="1" smtClean="0">
                <a:solidFill>
                  <a:schemeClr val="accent1"/>
                </a:solidFill>
                <a:sym typeface="+mn-ea"/>
              </a:rPr>
              <a:t>gbase</a:t>
            </a:r>
            <a:r>
              <a:rPr lang="en-US" sz="1400" b="1" dirty="0" smtClean="0">
                <a:solidFill>
                  <a:schemeClr val="accent1"/>
                </a:solidFill>
                <a:sym typeface="+mn-ea"/>
              </a:rPr>
              <a:t>  </a:t>
            </a:r>
            <a:r>
              <a:rPr lang="en-US" sz="1400" dirty="0" smtClean="0">
                <a:sym typeface="+mn-ea"/>
              </a:rPr>
              <a:t>     </a:t>
            </a:r>
            <a:r>
              <a:rPr lang="en-US" sz="1400" dirty="0">
                <a:sym typeface="+mn-ea"/>
              </a:rPr>
              <a:t>//</a:t>
            </a:r>
            <a:r>
              <a:rPr lang="zh-CN" altLang="en-US" sz="1400" dirty="0" smtClean="0">
                <a:sym typeface="+mn-ea"/>
              </a:rPr>
              <a:t>输入</a:t>
            </a:r>
            <a:r>
              <a:rPr lang="zh-CN" altLang="en-US" sz="1400" dirty="0">
                <a:sym typeface="+mn-ea"/>
              </a:rPr>
              <a:t>数据</a:t>
            </a:r>
            <a:r>
              <a:rPr lang="zh-CN" altLang="en-US" sz="1400" dirty="0" smtClean="0">
                <a:sym typeface="+mn-ea"/>
              </a:rPr>
              <a:t>库程序的</a:t>
            </a:r>
            <a:r>
              <a:rPr lang="zh-CN" altLang="en-US" sz="1400" dirty="0" smtClean="0">
                <a:sym typeface="+mn-ea"/>
              </a:rPr>
              <a:t>安装目录</a:t>
            </a:r>
            <a:r>
              <a:rPr lang="en-US" sz="1400" dirty="0">
                <a:sym typeface="+mn-ea"/>
              </a:rPr>
              <a:t> </a:t>
            </a:r>
            <a:endParaRPr lang="zh-CN" altLang="en-US" sz="1400" dirty="0"/>
          </a:p>
          <a:p>
            <a:pPr marL="0" indent="0">
              <a:lnSpc>
                <a:spcPct val="70000"/>
              </a:lnSpc>
              <a:buNone/>
            </a:pPr>
            <a:r>
              <a:rPr lang="en-US" sz="1400" dirty="0">
                <a:sym typeface="+mn-ea"/>
              </a:rPr>
              <a:t>INSTALL FOLDER IS: /home/gbasedbt/</a:t>
            </a:r>
            <a:r>
              <a:rPr lang="en-US" sz="1400" dirty="0" err="1">
                <a:sym typeface="+mn-ea"/>
              </a:rPr>
              <a:t>gbase8s</a:t>
            </a:r>
            <a:endParaRPr lang="zh-CN" altLang="en-US" sz="1400" dirty="0" err="1">
              <a:sym typeface="+mn-ea"/>
            </a:endParaRPr>
          </a:p>
          <a:p>
            <a:pPr marL="0" indent="0">
              <a:lnSpc>
                <a:spcPct val="70000"/>
              </a:lnSpc>
              <a:buNone/>
            </a:pPr>
            <a:r>
              <a:rPr lang="en-US" sz="1400" dirty="0">
                <a:sym typeface="+mn-ea"/>
              </a:rPr>
              <a:t>   IS THIS CORRECT? (Y/N): Y        //</a:t>
            </a:r>
            <a:r>
              <a:rPr lang="zh-CN" altLang="en-US" sz="1400" dirty="0">
                <a:sym typeface="+mn-ea"/>
              </a:rPr>
              <a:t>确认安装目录，如正确，输入</a:t>
            </a:r>
            <a:r>
              <a:rPr lang="en-US" sz="1400" dirty="0">
                <a:sym typeface="+mn-ea"/>
              </a:rPr>
              <a:t>Y</a:t>
            </a:r>
            <a:r>
              <a:rPr lang="zh-CN" altLang="en-US" sz="1400" dirty="0">
                <a:sym typeface="+mn-ea"/>
              </a:rPr>
              <a:t>，反之</a:t>
            </a:r>
            <a:r>
              <a:rPr lang="en-US" sz="1400" dirty="0">
                <a:sym typeface="+mn-ea"/>
              </a:rPr>
              <a:t>N</a:t>
            </a:r>
            <a:endParaRPr lang="zh-CN" altLang="en-US" sz="1400" dirty="0"/>
          </a:p>
          <a:p>
            <a:pPr marL="0" indent="0">
              <a:lnSpc>
                <a:spcPct val="70000"/>
              </a:lnSpc>
              <a:buNone/>
            </a:pPr>
            <a:r>
              <a:rPr lang="en-US" sz="1400" dirty="0">
                <a:sym typeface="+mn-ea"/>
              </a:rPr>
              <a:t>......</a:t>
            </a:r>
            <a:endParaRPr lang="zh-CN" altLang="en-US" sz="1400" dirty="0"/>
          </a:p>
          <a:p>
            <a:pPr marL="0" indent="0">
              <a:lnSpc>
                <a:spcPct val="70000"/>
              </a:lnSpc>
              <a:buNone/>
            </a:pPr>
            <a:r>
              <a:rPr lang="en-US" sz="1400" dirty="0">
                <a:sym typeface="+mn-ea"/>
              </a:rPr>
              <a:t>  -&gt;</a:t>
            </a:r>
            <a:r>
              <a:rPr lang="en-US" sz="1400" b="1" dirty="0">
                <a:solidFill>
                  <a:schemeClr val="accent1"/>
                </a:solidFill>
                <a:sym typeface="+mn-ea"/>
              </a:rPr>
              <a:t>1- Typical installation</a:t>
            </a:r>
            <a:endParaRPr lang="en-US" altLang="en-US" sz="1400" b="1" dirty="0">
              <a:solidFill>
                <a:schemeClr val="accent1"/>
              </a:solidFill>
              <a:sym typeface="+mn-ea"/>
            </a:endParaRPr>
          </a:p>
          <a:p>
            <a:pPr marL="0" indent="0">
              <a:lnSpc>
                <a:spcPct val="70000"/>
              </a:lnSpc>
              <a:buNone/>
            </a:pPr>
            <a:r>
              <a:rPr lang="en-US" sz="1400" dirty="0">
                <a:sym typeface="+mn-ea"/>
              </a:rPr>
              <a:t>    2- Custom installation</a:t>
            </a:r>
            <a:endParaRPr lang="zh-CN" altLang="en-US" sz="1400" dirty="0"/>
          </a:p>
          <a:p>
            <a:pPr marL="0" indent="0">
              <a:lnSpc>
                <a:spcPct val="70000"/>
              </a:lnSpc>
              <a:buNone/>
            </a:pPr>
            <a:r>
              <a:rPr lang="en-US" sz="1400" dirty="0">
                <a:sym typeface="+mn-ea"/>
              </a:rPr>
              <a:t>    3- Extract the product files (-DLEGACY option)</a:t>
            </a:r>
            <a:endParaRPr lang="zh-CN" altLang="en-US" sz="1400" dirty="0"/>
          </a:p>
          <a:p>
            <a:pPr marL="0" indent="0">
              <a:lnSpc>
                <a:spcPct val="70000"/>
              </a:lnSpc>
              <a:buNone/>
            </a:pPr>
            <a:r>
              <a:rPr lang="en-US" sz="1400" dirty="0">
                <a:sym typeface="+mn-ea"/>
              </a:rPr>
              <a:t> </a:t>
            </a:r>
            <a:endParaRPr lang="zh-CN" altLang="en-US" sz="1400" dirty="0"/>
          </a:p>
          <a:p>
            <a:pPr marL="0" indent="0">
              <a:lnSpc>
                <a:spcPct val="70000"/>
              </a:lnSpc>
              <a:buNone/>
            </a:pPr>
            <a:r>
              <a:rPr lang="en-US" sz="1400" dirty="0">
                <a:sym typeface="+mn-ea"/>
              </a:rPr>
              <a:t>ENTER THE NUMBER FOR YOUR CHOICE, OR PRESS &lt;ENTER&gt; TO ACCEPT THE DEFAULT::   //</a:t>
            </a:r>
            <a:r>
              <a:rPr lang="zh-CN" altLang="en-US" sz="1400" dirty="0">
                <a:sym typeface="+mn-ea"/>
              </a:rPr>
              <a:t>回车</a:t>
            </a:r>
            <a:endParaRPr lang="zh-CN" altLang="en-US" sz="1400" dirty="0"/>
          </a:p>
          <a:p>
            <a:pPr marL="0" indent="0">
              <a:lnSpc>
                <a:spcPct val="70000"/>
              </a:lnSpc>
              <a:buNone/>
            </a:pPr>
            <a:r>
              <a:rPr lang="en-US" sz="1400" dirty="0">
                <a:sym typeface="+mn-ea"/>
              </a:rPr>
              <a:t>......</a:t>
            </a:r>
            <a:endParaRPr lang="zh-CN" altLang="en-US" sz="1400" dirty="0"/>
          </a:p>
          <a:p>
            <a:pPr marL="0" indent="0">
              <a:lnSpc>
                <a:spcPct val="70000"/>
              </a:lnSpc>
              <a:spcBef>
                <a:spcPts val="0"/>
              </a:spcBef>
              <a:buNone/>
            </a:pPr>
            <a:endParaRPr lang="zh-CN" altLang="en-US" sz="1400" dirty="0"/>
          </a:p>
          <a:p>
            <a:pPr marL="0" indent="0">
              <a:buNone/>
            </a:pPr>
            <a:endParaRPr lang="zh-CN" altLang="en-US" sz="14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软件安装</a:t>
            </a:r>
            <a:r>
              <a:rPr lang="en-US" altLang="zh-CN" dirty="0">
                <a:sym typeface="+mn-ea"/>
              </a:rPr>
              <a:t>—</a:t>
            </a:r>
            <a:r>
              <a:rPr lang="zh-CN" altLang="en-US" dirty="0">
                <a:sym typeface="+mn-ea"/>
              </a:rPr>
              <a:t>字符界面</a:t>
            </a:r>
            <a:endParaRPr lang="zh-CN" altLang="en-US"/>
          </a:p>
        </p:txBody>
      </p:sp>
      <p:sp>
        <p:nvSpPr>
          <p:cNvPr id="3" name="文本占位符 2"/>
          <p:cNvSpPr>
            <a:spLocks noGrp="1"/>
          </p:cNvSpPr>
          <p:nvPr>
            <p:ph type="body" sz="quarter" idx="10"/>
          </p:nvPr>
        </p:nvSpPr>
        <p:spPr>
          <a:xfrm>
            <a:off x="725170" y="1218028"/>
            <a:ext cx="10718800" cy="4888767"/>
          </a:xfrm>
        </p:spPr>
        <p:txBody>
          <a:bodyPr/>
          <a:lstStyle/>
          <a:p>
            <a:pPr marL="0" indent="0">
              <a:lnSpc>
                <a:spcPct val="70000"/>
              </a:lnSpc>
              <a:buNone/>
            </a:pPr>
            <a:r>
              <a:rPr lang="en-US" altLang="zh-CN" sz="1600" dirty="0">
                <a:sym typeface="+mn-ea"/>
              </a:rPr>
              <a:t>Create a server instance?</a:t>
            </a:r>
            <a:endParaRPr lang="zh-CN" altLang="en-US" sz="1600" dirty="0"/>
          </a:p>
          <a:p>
            <a:pPr marL="0" indent="0">
              <a:lnSpc>
                <a:spcPct val="70000"/>
              </a:lnSpc>
              <a:buNone/>
            </a:pPr>
            <a:r>
              <a:rPr lang="en-US" altLang="zh-CN" sz="1600" dirty="0" smtClean="0">
                <a:solidFill>
                  <a:schemeClr val="tx1"/>
                </a:solidFill>
                <a:sym typeface="+mn-ea"/>
              </a:rPr>
              <a:t>       1- </a:t>
            </a:r>
            <a:r>
              <a:rPr lang="en-US" altLang="zh-CN" sz="1600" dirty="0">
                <a:solidFill>
                  <a:schemeClr val="tx1"/>
                </a:solidFill>
                <a:sym typeface="+mn-ea"/>
              </a:rPr>
              <a:t>Yes - create an instance</a:t>
            </a:r>
            <a:endParaRPr lang="en-US" altLang="en-US" sz="1600" dirty="0">
              <a:solidFill>
                <a:schemeClr val="tx1"/>
              </a:solidFill>
              <a:sym typeface="+mn-ea"/>
            </a:endParaRPr>
          </a:p>
          <a:p>
            <a:pPr marL="0" indent="0">
              <a:lnSpc>
                <a:spcPct val="70000"/>
              </a:lnSpc>
              <a:buNone/>
            </a:pPr>
            <a:r>
              <a:rPr lang="en-US" altLang="zh-CN" sz="1600" b="1" dirty="0">
                <a:solidFill>
                  <a:schemeClr val="accent1"/>
                </a:solidFill>
                <a:sym typeface="+mn-ea"/>
              </a:rPr>
              <a:t>  </a:t>
            </a:r>
            <a:r>
              <a:rPr lang="en-US" altLang="zh-CN" sz="1600" b="1" dirty="0" smtClean="0">
                <a:solidFill>
                  <a:schemeClr val="accent1"/>
                </a:solidFill>
                <a:sym typeface="+mn-ea"/>
              </a:rPr>
              <a:t> </a:t>
            </a:r>
            <a:r>
              <a:rPr lang="en-US" altLang="zh-CN" sz="1600" dirty="0" smtClean="0">
                <a:sym typeface="+mn-ea"/>
              </a:rPr>
              <a:t>-&gt; </a:t>
            </a:r>
            <a:r>
              <a:rPr lang="en-US" altLang="zh-CN" sz="1600" b="1" dirty="0" smtClean="0">
                <a:solidFill>
                  <a:schemeClr val="accent1"/>
                </a:solidFill>
                <a:sym typeface="+mn-ea"/>
              </a:rPr>
              <a:t>2- </a:t>
            </a:r>
            <a:r>
              <a:rPr lang="en-US" altLang="zh-CN" sz="1600" b="1" dirty="0">
                <a:solidFill>
                  <a:schemeClr val="accent1"/>
                </a:solidFill>
                <a:sym typeface="+mn-ea"/>
              </a:rPr>
              <a:t>No - do not create an instance</a:t>
            </a:r>
            <a:endParaRPr lang="en-US" altLang="en-US" sz="1600" b="1" dirty="0">
              <a:solidFill>
                <a:schemeClr val="accent1"/>
              </a:solidFill>
              <a:sym typeface="+mn-ea"/>
            </a:endParaRPr>
          </a:p>
          <a:p>
            <a:pPr marL="0" indent="0">
              <a:lnSpc>
                <a:spcPct val="70000"/>
              </a:lnSpc>
              <a:buNone/>
            </a:pPr>
            <a:r>
              <a:rPr lang="en-US" altLang="zh-CN" sz="1600" dirty="0">
                <a:sym typeface="+mn-ea"/>
              </a:rPr>
              <a:t>ENTER THE NUMBER FOR YOUR CHOICE, OR PRESS &lt;ENTER&gt; TO ACCEPT THE DEFAULT:: 2  //</a:t>
            </a:r>
            <a:r>
              <a:rPr lang="zh-CN" altLang="en-US" sz="1600" dirty="0">
                <a:sym typeface="+mn-ea"/>
              </a:rPr>
              <a:t>输入</a:t>
            </a:r>
            <a:r>
              <a:rPr lang="en-US" altLang="zh-CN" sz="1600" dirty="0">
                <a:sym typeface="+mn-ea"/>
              </a:rPr>
              <a:t>2</a:t>
            </a:r>
            <a:endParaRPr lang="zh-CN" altLang="en-US" sz="1600" dirty="0"/>
          </a:p>
          <a:p>
            <a:pPr marL="0" indent="0">
              <a:lnSpc>
                <a:spcPct val="70000"/>
              </a:lnSpc>
              <a:buNone/>
            </a:pPr>
            <a:r>
              <a:rPr lang="en-US" sz="1600" dirty="0">
                <a:sym typeface="+mn-ea"/>
              </a:rPr>
              <a:t>......</a:t>
            </a:r>
            <a:endParaRPr lang="en-US" altLang="en-US" sz="1600" dirty="0">
              <a:sym typeface="+mn-ea"/>
            </a:endParaRPr>
          </a:p>
          <a:p>
            <a:pPr marL="0" indent="0">
              <a:lnSpc>
                <a:spcPct val="70000"/>
              </a:lnSpc>
              <a:buNone/>
            </a:pPr>
            <a:r>
              <a:rPr lang="en-US" sz="1600" dirty="0">
                <a:sym typeface="+mn-ea"/>
              </a:rPr>
              <a:t>Congratulations! GBase 8s V8.7 Software Bundle installation is complete.</a:t>
            </a:r>
            <a:endParaRPr lang="en-US" altLang="en-US" sz="1600" dirty="0">
              <a:sym typeface="+mn-ea"/>
            </a:endParaRPr>
          </a:p>
          <a:p>
            <a:pPr marL="0" indent="0">
              <a:lnSpc>
                <a:spcPct val="70000"/>
              </a:lnSpc>
              <a:buNone/>
            </a:pPr>
            <a:r>
              <a:rPr lang="en-US" sz="1600" dirty="0">
                <a:sym typeface="+mn-ea"/>
              </a:rPr>
              <a:t> </a:t>
            </a:r>
            <a:endParaRPr lang="en-US" altLang="en-US" sz="1600" dirty="0">
              <a:sym typeface="+mn-ea"/>
            </a:endParaRPr>
          </a:p>
          <a:p>
            <a:pPr marL="0" indent="0">
              <a:lnSpc>
                <a:spcPct val="70000"/>
              </a:lnSpc>
              <a:buNone/>
            </a:pPr>
            <a:r>
              <a:rPr lang="en-US" sz="1600" dirty="0">
                <a:sym typeface="+mn-ea"/>
              </a:rPr>
              <a:t>Product install status:</a:t>
            </a:r>
            <a:endParaRPr lang="en-US" altLang="en-US" sz="1600" dirty="0">
              <a:sym typeface="+mn-ea"/>
            </a:endParaRPr>
          </a:p>
          <a:p>
            <a:pPr marL="0" indent="0">
              <a:lnSpc>
                <a:spcPct val="70000"/>
              </a:lnSpc>
              <a:buNone/>
            </a:pPr>
            <a:r>
              <a:rPr lang="en-US" sz="1600" b="1" dirty="0" err="1">
                <a:solidFill>
                  <a:schemeClr val="accent1"/>
                </a:solidFill>
                <a:sym typeface="+mn-ea"/>
              </a:rPr>
              <a:t>GBase</a:t>
            </a:r>
            <a:r>
              <a:rPr lang="en-US" sz="1600" b="1" dirty="0">
                <a:solidFill>
                  <a:schemeClr val="accent1"/>
                </a:solidFill>
                <a:sym typeface="+mn-ea"/>
              </a:rPr>
              <a:t> : Successful</a:t>
            </a:r>
            <a:endParaRPr lang="en-US" altLang="en-US" sz="1600" b="1" dirty="0">
              <a:solidFill>
                <a:schemeClr val="accent1"/>
              </a:solidFill>
              <a:sym typeface="+mn-ea"/>
            </a:endParaRPr>
          </a:p>
          <a:p>
            <a:pPr marL="0" indent="0">
              <a:lnSpc>
                <a:spcPct val="70000"/>
              </a:lnSpc>
              <a:buNone/>
            </a:pPr>
            <a:r>
              <a:rPr lang="en-US" sz="1600" b="1" dirty="0" err="1">
                <a:solidFill>
                  <a:schemeClr val="accent1"/>
                </a:solidFill>
                <a:sym typeface="+mn-ea"/>
              </a:rPr>
              <a:t>GBase</a:t>
            </a:r>
            <a:r>
              <a:rPr lang="en-US" sz="1600" b="1" dirty="0">
                <a:solidFill>
                  <a:schemeClr val="accent1"/>
                </a:solidFill>
                <a:sym typeface="+mn-ea"/>
              </a:rPr>
              <a:t>  Client-SDK: Successful</a:t>
            </a:r>
            <a:endParaRPr lang="en-US" altLang="en-US" sz="1600" b="1" dirty="0">
              <a:solidFill>
                <a:schemeClr val="accent1"/>
              </a:solidFill>
              <a:sym typeface="+mn-ea"/>
            </a:endParaRPr>
          </a:p>
          <a:p>
            <a:pPr marL="0" indent="0">
              <a:lnSpc>
                <a:spcPct val="70000"/>
              </a:lnSpc>
              <a:buNone/>
            </a:pPr>
            <a:r>
              <a:rPr lang="en-US" sz="1600" b="1" dirty="0" err="1">
                <a:solidFill>
                  <a:schemeClr val="accent1"/>
                </a:solidFill>
                <a:sym typeface="+mn-ea"/>
              </a:rPr>
              <a:t>GBase</a:t>
            </a:r>
            <a:r>
              <a:rPr lang="en-US" sz="1600" b="1" dirty="0">
                <a:solidFill>
                  <a:schemeClr val="accent1"/>
                </a:solidFill>
                <a:sym typeface="+mn-ea"/>
              </a:rPr>
              <a:t>  JDBC Driver: Successful</a:t>
            </a:r>
            <a:endParaRPr lang="en-US" altLang="en-US" sz="1600" b="1" dirty="0">
              <a:solidFill>
                <a:schemeClr val="accent1"/>
              </a:solidFill>
              <a:sym typeface="+mn-ea"/>
            </a:endParaRPr>
          </a:p>
          <a:p>
            <a:pPr marL="0" indent="0">
              <a:lnSpc>
                <a:spcPct val="70000"/>
              </a:lnSpc>
              <a:buNone/>
            </a:pPr>
            <a:r>
              <a:rPr lang="en-US" sz="1600" dirty="0">
                <a:sym typeface="+mn-ea"/>
              </a:rPr>
              <a:t> </a:t>
            </a:r>
            <a:endParaRPr lang="en-US" altLang="en-US" sz="1600" dirty="0">
              <a:sym typeface="+mn-ea"/>
            </a:endParaRPr>
          </a:p>
          <a:p>
            <a:pPr marL="0" indent="0">
              <a:lnSpc>
                <a:spcPct val="70000"/>
              </a:lnSpc>
              <a:buNone/>
            </a:pPr>
            <a:r>
              <a:rPr lang="en-US" sz="1600" dirty="0">
                <a:sym typeface="+mn-ea"/>
              </a:rPr>
              <a:t>PRESS &lt;ENTER&gt; TO EXIT THE INSTALLER:   //</a:t>
            </a:r>
            <a:r>
              <a:rPr lang="zh-CN" altLang="en-US" sz="1600" dirty="0">
                <a:sym typeface="+mn-ea"/>
              </a:rPr>
              <a:t>回车</a:t>
            </a:r>
          </a:p>
          <a:p>
            <a:pPr marL="0" indent="0">
              <a:lnSpc>
                <a:spcPct val="70000"/>
              </a:lnSpc>
              <a:buNone/>
            </a:pPr>
            <a:r>
              <a:rPr lang="zh-CN" altLang="en-US" sz="1600" dirty="0">
                <a:sym typeface="+mn-ea"/>
              </a:rPr>
              <a:t>执行完以上步骤，数据库安装完成。</a:t>
            </a:r>
          </a:p>
          <a:p>
            <a:pPr marL="0" indent="0">
              <a:lnSpc>
                <a:spcPct val="70000"/>
              </a:lnSpc>
              <a:buNone/>
            </a:pPr>
            <a:endParaRPr lang="zh-CN" altLang="en-US" sz="1600" dirty="0"/>
          </a:p>
          <a:p>
            <a:pPr marL="0" indent="0">
              <a:lnSpc>
                <a:spcPct val="70000"/>
              </a:lnSpc>
              <a:buNone/>
            </a:pPr>
            <a:endParaRPr lang="zh-CN" altLang="en-US" sz="1600" dirty="0"/>
          </a:p>
          <a:p>
            <a:pPr marL="0" indent="0">
              <a:lnSpc>
                <a:spcPct val="70000"/>
              </a:lnSpc>
              <a:buNone/>
            </a:pPr>
            <a:endParaRPr lang="zh-CN" altLang="en-US" sz="16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4" name="矩形 3"/>
          <p:cNvSpPr/>
          <p:nvPr/>
        </p:nvSpPr>
        <p:spPr bwMode="auto">
          <a:xfrm>
            <a:off x="3339148" y="2204720"/>
            <a:ext cx="7223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bwMode="auto">
          <a:xfrm>
            <a:off x="4202748" y="2204720"/>
            <a:ext cx="45704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bwMode="auto">
          <a:xfrm>
            <a:off x="3339148" y="282194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bwMode="auto">
          <a:xfrm>
            <a:off x="4202748" y="282194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3"/>
          <p:cNvSpPr txBox="1">
            <a:spLocks noChangeArrowheads="1"/>
          </p:cNvSpPr>
          <p:nvPr/>
        </p:nvSpPr>
        <p:spPr bwMode="auto">
          <a:xfrm>
            <a:off x="3470385" y="231708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9" name="矩形 8"/>
          <p:cNvSpPr/>
          <p:nvPr/>
        </p:nvSpPr>
        <p:spPr bwMode="auto">
          <a:xfrm>
            <a:off x="3339148" y="3098800"/>
            <a:ext cx="722312" cy="66421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bwMode="auto">
          <a:xfrm>
            <a:off x="4202748" y="3098800"/>
            <a:ext cx="4570412" cy="66421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bwMode="auto">
          <a:xfrm>
            <a:off x="3339148" y="3717290"/>
            <a:ext cx="722312"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4202748" y="3717290"/>
            <a:ext cx="4570412"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48"/>
          <p:cNvSpPr txBox="1">
            <a:spLocks noChangeArrowheads="1"/>
          </p:cNvSpPr>
          <p:nvPr/>
        </p:nvSpPr>
        <p:spPr bwMode="auto">
          <a:xfrm>
            <a:off x="3470385" y="321243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24" name="文本框 55"/>
          <p:cNvSpPr txBox="1">
            <a:spLocks noChangeArrowheads="1"/>
          </p:cNvSpPr>
          <p:nvPr/>
        </p:nvSpPr>
        <p:spPr bwMode="auto">
          <a:xfrm>
            <a:off x="4378960" y="2324234"/>
            <a:ext cx="4236720" cy="398780"/>
          </a:xfrm>
          <a:prstGeom prst="rect">
            <a:avLst/>
          </a:prstGeom>
          <a:noFill/>
          <a:ln w="9525">
            <a:noFill/>
            <a:miter lim="800000"/>
          </a:ln>
        </p:spPr>
        <p:txBody>
          <a:bodyPr wrap="square">
            <a:spAutoFit/>
          </a:bodyPr>
          <a:lstStyle/>
          <a:p>
            <a:pPr marL="360680" lvl="1" algn="ctr">
              <a:spcBef>
                <a:spcPct val="20000"/>
              </a:spcBef>
              <a:buClr>
                <a:srgbClr val="FD0000"/>
              </a:buClr>
              <a:defRPr/>
            </a:pPr>
            <a:r>
              <a:rPr lang="en-US" altLang="zh-CN" sz="2000" kern="0" dirty="0" err="1">
                <a:solidFill>
                  <a:schemeClr val="bg1"/>
                </a:solidFill>
                <a:latin typeface="微软雅黑" panose="020B0503020204020204" pitchFamily="34" charset="-122"/>
                <a:ea typeface="微软雅黑" panose="020B0503020204020204" pitchFamily="34" charset="-122"/>
                <a:sym typeface="+mn-ea"/>
              </a:rPr>
              <a:t>GBase</a:t>
            </a:r>
            <a:r>
              <a:rPr lang="en-US" altLang="zh-CN" sz="2000" kern="0" dirty="0">
                <a:solidFill>
                  <a:schemeClr val="bg1"/>
                </a:solidFill>
                <a:latin typeface="微软雅黑" panose="020B0503020204020204" pitchFamily="34" charset="-122"/>
                <a:ea typeface="微软雅黑" panose="020B0503020204020204" pitchFamily="34" charset="-122"/>
                <a:sym typeface="+mn-ea"/>
              </a:rPr>
              <a:t> 8s </a:t>
            </a:r>
            <a:r>
              <a:rPr lang="zh-CN" altLang="en-US" sz="2000" kern="0" dirty="0">
                <a:solidFill>
                  <a:schemeClr val="bg1"/>
                </a:solidFill>
                <a:latin typeface="微软雅黑" panose="020B0503020204020204" pitchFamily="34" charset="-122"/>
                <a:ea typeface="微软雅黑" panose="020B0503020204020204" pitchFamily="34" charset="-122"/>
                <a:sym typeface="+mn-ea"/>
              </a:rPr>
              <a:t>软件安装</a:t>
            </a:r>
            <a:endParaRPr lang="zh-CN" altLang="en-US" sz="2000" kern="0" spc="200" dirty="0">
              <a:solidFill>
                <a:schemeClr val="bg1"/>
              </a:solidFill>
              <a:latin typeface="微软雅黑" panose="020B0503020204020204" pitchFamily="34" charset="-122"/>
              <a:ea typeface="微软雅黑" panose="020B0503020204020204" pitchFamily="34" charset="-122"/>
              <a:sym typeface="+mn-ea"/>
            </a:endParaRPr>
          </a:p>
        </p:txBody>
      </p:sp>
      <p:sp>
        <p:nvSpPr>
          <p:cNvPr id="25" name="文本框 55"/>
          <p:cNvSpPr txBox="1">
            <a:spLocks noChangeArrowheads="1"/>
          </p:cNvSpPr>
          <p:nvPr/>
        </p:nvSpPr>
        <p:spPr bwMode="auto">
          <a:xfrm>
            <a:off x="4378960" y="3209424"/>
            <a:ext cx="4236720" cy="398780"/>
          </a:xfrm>
          <a:prstGeom prst="rect">
            <a:avLst/>
          </a:prstGeom>
          <a:noFill/>
          <a:ln w="9525">
            <a:noFill/>
            <a:miter lim="800000"/>
          </a:ln>
        </p:spPr>
        <p:txBody>
          <a:bodyPr wrap="square">
            <a:spAutoFit/>
          </a:bodyPr>
          <a:lstStyle/>
          <a:p>
            <a:pPr marL="0" lvl="1" algn="ctr"/>
            <a:r>
              <a:rPr lang="en-US" altLang="zh-CN" sz="2000" kern="0" dirty="0" err="1">
                <a:solidFill>
                  <a:schemeClr val="bg1"/>
                </a:solidFill>
                <a:latin typeface="微软雅黑" panose="020B0503020204020204" pitchFamily="34" charset="-122"/>
                <a:ea typeface="微软雅黑" panose="020B0503020204020204" pitchFamily="34" charset="-122"/>
                <a:sym typeface="+mn-ea"/>
              </a:rPr>
              <a:t>GBase</a:t>
            </a:r>
            <a:r>
              <a:rPr lang="en-US" altLang="zh-CN" sz="2000" kern="0" dirty="0">
                <a:solidFill>
                  <a:schemeClr val="bg1"/>
                </a:solidFill>
                <a:latin typeface="微软雅黑" panose="020B0503020204020204" pitchFamily="34" charset="-122"/>
                <a:ea typeface="微软雅黑" panose="020B0503020204020204" pitchFamily="34" charset="-122"/>
                <a:sym typeface="+mn-ea"/>
              </a:rPr>
              <a:t> 8s </a:t>
            </a:r>
            <a:r>
              <a:rPr lang="zh-CN" altLang="en-US" sz="2000" kern="0" dirty="0">
                <a:solidFill>
                  <a:schemeClr val="bg1"/>
                </a:solidFill>
                <a:latin typeface="微软雅黑" panose="020B0503020204020204" pitchFamily="34" charset="-122"/>
                <a:ea typeface="微软雅黑" panose="020B0503020204020204" pitchFamily="34" charset="-122"/>
                <a:sym typeface="+mn-ea"/>
              </a:rPr>
              <a:t>实例的配置 </a:t>
            </a:r>
            <a:endParaRPr lang="zh-CN" altLang="en-US" sz="2000" kern="0" spc="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CN" dirty="0" err="1"/>
              <a:t>GBase</a:t>
            </a:r>
            <a:r>
              <a:rPr lang="en-US" altLang="zh-CN" dirty="0"/>
              <a:t> 8s </a:t>
            </a:r>
            <a:r>
              <a:rPr lang="zh-CN" altLang="en-US" dirty="0"/>
              <a:t>实例及其配置步骤</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1" name="Rectangle 3"/>
          <p:cNvSpPr>
            <a:spLocks noGrp="1" noChangeArrowheads="1"/>
          </p:cNvSpPr>
          <p:nvPr>
            <p:ph type="body" sz="quarter" idx="10"/>
          </p:nvPr>
        </p:nvSpPr>
        <p:spPr>
          <a:xfrm>
            <a:off x="275491" y="1136364"/>
            <a:ext cx="10718800" cy="4888767"/>
          </a:xfrm>
        </p:spPr>
        <p:txBody>
          <a:bodyPr>
            <a:noAutofit/>
          </a:bodyPr>
          <a:lstStyle/>
          <a:p>
            <a:pPr marL="0" lvl="0" indent="0">
              <a:lnSpc>
                <a:spcPct val="150000"/>
              </a:lnSpc>
              <a:buSzPct val="115000"/>
              <a:buFont typeface="Arial" panose="020B0604020202020204" pitchFamily="34" charset="0"/>
              <a:buNone/>
              <a:tabLst>
                <a:tab pos="228600" algn="l"/>
                <a:tab pos="676275" algn="l"/>
                <a:tab pos="1125220" algn="l"/>
                <a:tab pos="1574800" algn="l"/>
                <a:tab pos="2023745" algn="l"/>
                <a:tab pos="2473325" algn="l"/>
                <a:tab pos="2922270" algn="l"/>
                <a:tab pos="3371850" algn="l"/>
                <a:tab pos="3820795" algn="l"/>
                <a:tab pos="4270375" algn="l"/>
                <a:tab pos="4719320" algn="l"/>
                <a:tab pos="5168900" algn="l"/>
                <a:tab pos="5617845" algn="l"/>
                <a:tab pos="6067425" algn="l"/>
                <a:tab pos="6516370" algn="l"/>
                <a:tab pos="6965950" algn="l"/>
                <a:tab pos="7414895" algn="l"/>
                <a:tab pos="7864475" algn="l"/>
                <a:tab pos="8313420" algn="l"/>
                <a:tab pos="8763000" algn="l"/>
                <a:tab pos="9211945" algn="l"/>
              </a:tabLst>
            </a:pPr>
            <a:r>
              <a:rPr lang="zh-CN" altLang="en-US" sz="2000" dirty="0">
                <a:cs typeface="微软雅黑" panose="020B0503020204020204" pitchFamily="34" charset="-122"/>
                <a:sym typeface="+mn-ea"/>
              </a:rPr>
              <a:t>概念：</a:t>
            </a:r>
          </a:p>
          <a:p>
            <a:pPr lvl="1">
              <a:lnSpc>
                <a:spcPct val="150000"/>
              </a:lnSpc>
              <a:buSzPct val="105000"/>
              <a:buFont typeface="Arial" panose="020B0604020202020204" pitchFamily="34" charset="0"/>
              <a:buChar char="•"/>
              <a:tabLst>
                <a:tab pos="228600" algn="l"/>
                <a:tab pos="676275" algn="l"/>
                <a:tab pos="1125220" algn="l"/>
                <a:tab pos="1574800" algn="l"/>
                <a:tab pos="2023745" algn="l"/>
                <a:tab pos="2473325" algn="l"/>
                <a:tab pos="2922270" algn="l"/>
                <a:tab pos="3371850" algn="l"/>
                <a:tab pos="3820795" algn="l"/>
                <a:tab pos="4270375" algn="l"/>
                <a:tab pos="4719320" algn="l"/>
                <a:tab pos="5168900" algn="l"/>
                <a:tab pos="5617845" algn="l"/>
                <a:tab pos="6067425" algn="l"/>
                <a:tab pos="6516370" algn="l"/>
                <a:tab pos="6965950" algn="l"/>
                <a:tab pos="7414895" algn="l"/>
                <a:tab pos="7864475" algn="l"/>
                <a:tab pos="8313420" algn="l"/>
                <a:tab pos="8763000" algn="l"/>
                <a:tab pos="9211945" algn="l"/>
              </a:tabLst>
            </a:pPr>
            <a:r>
              <a:rPr lang="zh-CN" altLang="en-US" sz="1800" dirty="0" smtClean="0">
                <a:cs typeface="微软雅黑" panose="020B0503020204020204" pitchFamily="34" charset="-122"/>
                <a:sym typeface="+mn-ea"/>
              </a:rPr>
              <a:t>实例</a:t>
            </a:r>
            <a:endParaRPr lang="zh-CN" altLang="en-US" sz="1800" dirty="0">
              <a:cs typeface="微软雅黑" panose="020B0503020204020204" pitchFamily="34" charset="-122"/>
              <a:sym typeface="+mn-ea"/>
            </a:endParaRPr>
          </a:p>
          <a:p>
            <a:pPr>
              <a:lnSpc>
                <a:spcPct val="150000"/>
              </a:lnSpc>
            </a:pPr>
            <a:r>
              <a:rPr lang="zh-CN" altLang="en-US" dirty="0">
                <a:cs typeface="微软雅黑" panose="020B0503020204020204" pitchFamily="34" charset="-122"/>
                <a:sym typeface="+mn-ea"/>
              </a:rPr>
              <a:t>实例配置步骤  </a:t>
            </a:r>
            <a:r>
              <a:rPr lang="en-US" altLang="zh-CN" dirty="0">
                <a:cs typeface="微软雅黑" panose="020B0503020204020204" pitchFamily="34" charset="-122"/>
                <a:sym typeface="+mn-ea"/>
              </a:rPr>
              <a:t>(</a:t>
            </a:r>
            <a:r>
              <a:rPr lang="zh-CN" altLang="en-US" dirty="0">
                <a:cs typeface="微软雅黑" panose="020B0503020204020204" pitchFamily="34" charset="-122"/>
                <a:sym typeface="+mn-ea"/>
              </a:rPr>
              <a:t>实例的名称：</a:t>
            </a:r>
            <a:r>
              <a:rPr lang="en-US" altLang="zh-CN" dirty="0" smtClean="0">
                <a:cs typeface="微软雅黑" panose="020B0503020204020204" pitchFamily="34" charset="-122"/>
                <a:sym typeface="+mn-ea"/>
              </a:rPr>
              <a:t>gbase8s)</a:t>
            </a:r>
            <a:endParaRPr lang="en-US" altLang="zh-CN" dirty="0">
              <a:cs typeface="微软雅黑" panose="020B0503020204020204" pitchFamily="34" charset="-122"/>
              <a:sym typeface="+mn-ea"/>
            </a:endParaRPr>
          </a:p>
          <a:p>
            <a:pPr marL="341630" lvl="1" indent="0">
              <a:lnSpc>
                <a:spcPct val="150000"/>
              </a:lnSpc>
              <a:buNone/>
            </a:pPr>
            <a:r>
              <a:rPr lang="en-US" altLang="zh-CN" sz="1800" dirty="0">
                <a:cs typeface="微软雅黑" panose="020B0503020204020204" pitchFamily="34" charset="-122"/>
                <a:sym typeface="+mn-ea"/>
              </a:rPr>
              <a:t>1</a:t>
            </a:r>
            <a:r>
              <a:rPr lang="zh-CN" altLang="en-US" sz="1800" dirty="0">
                <a:cs typeface="微软雅黑" panose="020B0503020204020204" pitchFamily="34" charset="-122"/>
                <a:sym typeface="+mn-ea"/>
              </a:rPr>
              <a:t>、</a:t>
            </a:r>
            <a:r>
              <a:rPr lang="zh-CN" altLang="en-US" dirty="0">
                <a:cs typeface="微软雅黑" panose="020B0503020204020204" pitchFamily="34" charset="-122"/>
                <a:sym typeface="+mn-ea"/>
              </a:rPr>
              <a:t>配置</a:t>
            </a:r>
            <a:r>
              <a:rPr lang="zh-CN" altLang="en-US" sz="1800" dirty="0">
                <a:cs typeface="微软雅黑" panose="020B0503020204020204" pitchFamily="34" charset="-122"/>
                <a:sym typeface="+mn-ea"/>
              </a:rPr>
              <a:t>文件修改</a:t>
            </a:r>
          </a:p>
          <a:p>
            <a:pPr lvl="3">
              <a:lnSpc>
                <a:spcPct val="150000"/>
              </a:lnSpc>
            </a:pPr>
            <a:r>
              <a:rPr lang="zh-CN" altLang="en-US"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参数配置文件 </a:t>
            </a:r>
            <a:r>
              <a:rPr lang="en-US" altLang="zh-CN" dirty="0" err="1" smtClean="0">
                <a:solidFill>
                  <a:schemeClr val="bg2">
                    <a:lumMod val="25000"/>
                  </a:schemeClr>
                </a:solidFill>
                <a:latin typeface="微软雅黑" panose="020B0503020204020204" pitchFamily="34" charset="-122"/>
                <a:ea typeface="微软雅黑" panose="020B0503020204020204" pitchFamily="34" charset="-122"/>
                <a:sym typeface="+mn-ea"/>
              </a:rPr>
              <a:t>onconfig</a:t>
            </a:r>
            <a:endParaRPr lang="en-US" altLang="en-US" dirty="0">
              <a:solidFill>
                <a:schemeClr val="bg2">
                  <a:lumMod val="25000"/>
                </a:schemeClr>
              </a:solidFill>
              <a:latin typeface="微软雅黑" panose="020B0503020204020204" pitchFamily="34" charset="-122"/>
              <a:ea typeface="微软雅黑" panose="020B0503020204020204" pitchFamily="34" charset="-122"/>
              <a:sym typeface="+mn-ea"/>
            </a:endParaRPr>
          </a:p>
          <a:p>
            <a:pPr lvl="3">
              <a:lnSpc>
                <a:spcPct val="150000"/>
              </a:lnSpc>
            </a:pPr>
            <a:r>
              <a:rPr lang="zh-CN" altLang="en-US"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连接信息文件 </a:t>
            </a:r>
            <a:r>
              <a:rPr lang="en-US" altLang="zh-CN" dirty="0" err="1" smtClean="0">
                <a:solidFill>
                  <a:schemeClr val="bg2">
                    <a:lumMod val="25000"/>
                  </a:schemeClr>
                </a:solidFill>
                <a:latin typeface="微软雅黑" panose="020B0503020204020204" pitchFamily="34" charset="-122"/>
                <a:ea typeface="微软雅黑" panose="020B0503020204020204" pitchFamily="34" charset="-122"/>
                <a:sym typeface="+mn-ea"/>
              </a:rPr>
              <a:t>sqlhosts</a:t>
            </a:r>
            <a:endParaRPr lang="en-US" altLang="zh-CN" dirty="0">
              <a:solidFill>
                <a:schemeClr val="bg2">
                  <a:lumMod val="25000"/>
                </a:schemeClr>
              </a:solidFill>
              <a:latin typeface="微软雅黑" panose="020B0503020204020204" pitchFamily="34" charset="-122"/>
              <a:ea typeface="微软雅黑" panose="020B0503020204020204" pitchFamily="34" charset="-122"/>
              <a:sym typeface="+mn-ea"/>
            </a:endParaRPr>
          </a:p>
          <a:p>
            <a:pPr lvl="3">
              <a:lnSpc>
                <a:spcPct val="150000"/>
              </a:lnSpc>
            </a:pPr>
            <a:r>
              <a:rPr lang="zh-CN" altLang="en-US" dirty="0" smtClean="0">
                <a:solidFill>
                  <a:schemeClr val="bg2">
                    <a:lumMod val="25000"/>
                  </a:schemeClr>
                </a:solidFill>
                <a:latin typeface="微软雅黑" panose="020B0503020204020204" pitchFamily="34" charset="-122"/>
                <a:ea typeface="微软雅黑" panose="020B0503020204020204" pitchFamily="34" charset="-122"/>
                <a:sym typeface="+mn-ea"/>
              </a:rPr>
              <a:t>配置</a:t>
            </a:r>
            <a:r>
              <a:rPr lang="zh-CN" altLang="en-US" dirty="0">
                <a:solidFill>
                  <a:schemeClr val="bg2">
                    <a:lumMod val="25000"/>
                  </a:schemeClr>
                </a:solidFill>
                <a:latin typeface="微软雅黑" panose="020B0503020204020204" pitchFamily="34" charset="-122"/>
                <a:ea typeface="微软雅黑" panose="020B0503020204020204" pitchFamily="34" charset="-122"/>
                <a:sym typeface="+mn-ea"/>
              </a:rPr>
              <a:t>环境变量 </a:t>
            </a:r>
            <a:r>
              <a:rPr lang="en-US" altLang="zh-CN" dirty="0">
                <a:solidFill>
                  <a:schemeClr val="bg2">
                    <a:lumMod val="25000"/>
                  </a:schemeClr>
                </a:solidFill>
                <a:latin typeface="微软雅黑" panose="020B0503020204020204" pitchFamily="34" charset="-122"/>
                <a:ea typeface="微软雅黑" panose="020B0503020204020204" pitchFamily="34" charset="-122"/>
                <a:sym typeface="+mn-ea"/>
              </a:rPr>
              <a:t>.</a:t>
            </a:r>
            <a:r>
              <a:rPr lang="en-US" altLang="zh-CN" dirty="0" err="1" smtClean="0">
                <a:solidFill>
                  <a:schemeClr val="bg2">
                    <a:lumMod val="25000"/>
                  </a:schemeClr>
                </a:solidFill>
                <a:latin typeface="微软雅黑" panose="020B0503020204020204" pitchFamily="34" charset="-122"/>
                <a:ea typeface="微软雅黑" panose="020B0503020204020204" pitchFamily="34" charset="-122"/>
                <a:sym typeface="+mn-ea"/>
              </a:rPr>
              <a:t>bash_profile</a:t>
            </a:r>
            <a:endParaRPr lang="en-US" altLang="zh-CN" dirty="0" smtClean="0">
              <a:solidFill>
                <a:schemeClr val="bg2">
                  <a:lumMod val="25000"/>
                </a:schemeClr>
              </a:solidFill>
              <a:latin typeface="微软雅黑" panose="020B0503020204020204" pitchFamily="34" charset="-122"/>
              <a:ea typeface="微软雅黑" panose="020B0503020204020204" pitchFamily="34" charset="-122"/>
              <a:sym typeface="+mn-ea"/>
            </a:endParaRPr>
          </a:p>
          <a:p>
            <a:pPr marL="341630" lvl="1" indent="0">
              <a:lnSpc>
                <a:spcPct val="150000"/>
              </a:lnSpc>
              <a:buNone/>
            </a:pPr>
            <a:r>
              <a:rPr lang="en-US" altLang="zh-CN" sz="1800" dirty="0" smtClean="0">
                <a:sym typeface="+mn-ea"/>
              </a:rPr>
              <a:t>2</a:t>
            </a:r>
            <a:r>
              <a:rPr lang="zh-CN" altLang="en-US" sz="1800" dirty="0" smtClean="0">
                <a:sym typeface="+mn-ea"/>
              </a:rPr>
              <a:t>、初始化</a:t>
            </a:r>
            <a:endParaRPr lang="zh-CN" altLang="en-US" sz="1800" dirty="0" smtClean="0">
              <a:cs typeface="微软雅黑" panose="020B0503020204020204" pitchFamily="34" charset="-122"/>
              <a:sym typeface="+mn-ea"/>
            </a:endParaRPr>
          </a:p>
          <a:p>
            <a:pPr marL="341630" lvl="1" indent="0">
              <a:lnSpc>
                <a:spcPct val="150000"/>
              </a:lnSpc>
              <a:buNone/>
            </a:pPr>
            <a:r>
              <a:rPr lang="en-US" altLang="zh-CN" sz="1800"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、创建数据表、逻辑日志、物理日志、临时表空间、智能大对象空间并挂载</a:t>
            </a:r>
          </a:p>
          <a:p>
            <a:pPr>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ln>
      </a:spPr>
      <a:bodyPr anchor="b"/>
      <a:lstStyle>
        <a:defPPr algn="ctr">
          <a:spcBef>
            <a:spcPct val="20000"/>
          </a:spcBef>
          <a:buClr>
            <a:schemeClr val="hlink"/>
          </a:buClr>
          <a:buFont typeface="Wingdings" panose="05000000000000000000" pitchFamily="2" charset="2"/>
          <a:buNone/>
          <a:defRPr sz="3200" b="1" kern="0" dirty="0" smtClean="0">
            <a:solidFill>
              <a:srgbClr val="C00000"/>
            </a:solidFill>
            <a:latin typeface="微软雅黑" panose="020B0503020204020204" pitchFamily="34" charset="-122"/>
            <a:ea typeface="微软雅黑" panose="020B0503020204020204" pitchFamily="34" charset="-122"/>
            <a:cs typeface="+mj-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3339</Words>
  <Application>Microsoft Office PowerPoint</Application>
  <PresentationFormat>宽屏</PresentationFormat>
  <Paragraphs>356</Paragraphs>
  <Slides>21</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微软雅黑</vt:lpstr>
      <vt:lpstr>Calibri</vt:lpstr>
      <vt:lpstr>Verdana</vt:lpstr>
      <vt:lpstr>Wingdings</vt:lpstr>
      <vt:lpstr>Times New Roman</vt:lpstr>
      <vt:lpstr>Arial</vt:lpstr>
      <vt:lpstr>宋体</vt:lpstr>
      <vt:lpstr>Calibri Light</vt:lpstr>
      <vt:lpstr>Office 主题</vt:lpstr>
      <vt:lpstr>GBase 8s 安装、实例配置</vt:lpstr>
      <vt:lpstr>目标</vt:lpstr>
      <vt:lpstr>目录</vt:lpstr>
      <vt:lpstr>GBase 8s服务器端安装准备</vt:lpstr>
      <vt:lpstr>软件安装—字符界面 </vt:lpstr>
      <vt:lpstr>软件安装—字符界面 </vt:lpstr>
      <vt:lpstr>软件安装—字符界面</vt:lpstr>
      <vt:lpstr>目录</vt:lpstr>
      <vt:lpstr>GBase 8s 实例及其配置步骤</vt:lpstr>
      <vt:lpstr>GBase 8s实例配置 – 程序文件修改 </vt:lpstr>
      <vt:lpstr>GBase 8s实例配置 – 程序文件修改</vt:lpstr>
      <vt:lpstr>GBase 8s实例配置 – 程序文件修改  </vt:lpstr>
      <vt:lpstr>GBase 8s服务器端设置 – 实例初始化 </vt:lpstr>
      <vt:lpstr>GBase 8s服务器端设置 – 创建dbspace</vt:lpstr>
      <vt:lpstr>GBase 8s服务器端设置 –  逻辑日志</vt:lpstr>
      <vt:lpstr>GBase 8s服务器端设置 –  物理日志</vt:lpstr>
      <vt:lpstr>GBase 8s服务器端 – 启动和关闭</vt:lpstr>
      <vt:lpstr>GBase 8s 实例配置常见问题处理</vt:lpstr>
      <vt:lpstr>GBase 8s 实例配置常见问题处理</vt:lpstr>
      <vt:lpstr>总结</vt:lpstr>
      <vt:lpstr>Thank you !</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Gbase Market</dc:creator>
  <cp:lastModifiedBy>David.Cui</cp:lastModifiedBy>
  <cp:revision>1022</cp:revision>
  <dcterms:created xsi:type="dcterms:W3CDTF">2013-08-14T15:08:00Z</dcterms:created>
  <dcterms:modified xsi:type="dcterms:W3CDTF">2020-02-21T07:09:29Z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