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embedTrueTypeFonts="1" saveSubsetFonts="1">
  <p:sldMasterIdLst>
    <p:sldMasterId id="2147483648" r:id="rId1"/>
  </p:sldMasterIdLst>
  <p:notesMasterIdLst>
    <p:notesMasterId r:id="rId37"/>
  </p:notesMasterIdLst>
  <p:handoutMasterIdLst>
    <p:handoutMasterId r:id="rId38"/>
  </p:handoutMasterIdLst>
  <p:sldIdLst>
    <p:sldId id="420" r:id="rId2"/>
    <p:sldId id="490" r:id="rId3"/>
    <p:sldId id="457" r:id="rId4"/>
    <p:sldId id="458" r:id="rId5"/>
    <p:sldId id="459" r:id="rId6"/>
    <p:sldId id="491" r:id="rId7"/>
    <p:sldId id="461" r:id="rId8"/>
    <p:sldId id="462" r:id="rId9"/>
    <p:sldId id="463" r:id="rId10"/>
    <p:sldId id="464" r:id="rId11"/>
    <p:sldId id="465" r:id="rId12"/>
    <p:sldId id="466" r:id="rId13"/>
    <p:sldId id="467" r:id="rId14"/>
    <p:sldId id="468" r:id="rId15"/>
    <p:sldId id="469" r:id="rId16"/>
    <p:sldId id="470" r:id="rId17"/>
    <p:sldId id="471" r:id="rId18"/>
    <p:sldId id="492" r:id="rId19"/>
    <p:sldId id="473" r:id="rId20"/>
    <p:sldId id="474" r:id="rId21"/>
    <p:sldId id="475" r:id="rId22"/>
    <p:sldId id="476" r:id="rId23"/>
    <p:sldId id="493" r:id="rId24"/>
    <p:sldId id="478" r:id="rId25"/>
    <p:sldId id="479" r:id="rId26"/>
    <p:sldId id="480" r:id="rId27"/>
    <p:sldId id="481" r:id="rId28"/>
    <p:sldId id="482" r:id="rId29"/>
    <p:sldId id="483" r:id="rId30"/>
    <p:sldId id="484" r:id="rId31"/>
    <p:sldId id="485" r:id="rId32"/>
    <p:sldId id="486" r:id="rId33"/>
    <p:sldId id="487" r:id="rId34"/>
    <p:sldId id="488" r:id="rId35"/>
    <p:sldId id="494" r:id="rId36"/>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656"/>
    <a:srgbClr val="B5B5B5"/>
    <a:srgbClr val="DE1208"/>
    <a:srgbClr val="85898F"/>
    <a:srgbClr val="DADEE6"/>
    <a:srgbClr val="494545"/>
    <a:srgbClr val="5A6783"/>
    <a:srgbClr val="F15B67"/>
    <a:srgbClr val="A1A1A1"/>
    <a:srgbClr val="3D48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32" autoAdjust="0"/>
    <p:restoredTop sz="99878" autoAdjust="0"/>
  </p:normalViewPr>
  <p:slideViewPr>
    <p:cSldViewPr snapToGrid="0">
      <p:cViewPr>
        <p:scale>
          <a:sx n="75" d="100"/>
          <a:sy n="75" d="100"/>
        </p:scale>
        <p:origin x="-856" y="-1400"/>
      </p:cViewPr>
      <p:guideLst>
        <p:guide orient="horz" pos="1116"/>
        <p:guide orient="horz" pos="4048"/>
        <p:guide pos="327"/>
        <p:guide pos="7079"/>
        <p:guide pos="174"/>
        <p:guide pos="3857"/>
      </p:guideLst>
    </p:cSldViewPr>
  </p:slideViewPr>
  <p:notesTextViewPr>
    <p:cViewPr>
      <p:scale>
        <a:sx n="1" d="1"/>
        <a:sy n="1" d="1"/>
      </p:scale>
      <p:origin x="0" y="0"/>
    </p:cViewPr>
  </p:notesTextViewPr>
  <p:sorterViewPr>
    <p:cViewPr>
      <p:scale>
        <a:sx n="87" d="100"/>
        <a:sy n="87" d="100"/>
      </p:scale>
      <p:origin x="0" y="0"/>
    </p:cViewPr>
  </p:sorterViewPr>
  <p:notesViewPr>
    <p:cSldViewPr snapToGrid="0">
      <p:cViewPr varScale="1">
        <p:scale>
          <a:sx n="83" d="100"/>
          <a:sy n="83" d="100"/>
        </p:scale>
        <p:origin x="-3192" y="-78"/>
      </p:cViewPr>
      <p:guideLst>
        <p:guide orient="horz" pos="2826"/>
        <p:guide pos="217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handoutMaster" Target="handoutMasters/handout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20/3/23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val="90281084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defRPr>
            </a:lvl1pPr>
          </a:lstStyle>
          <a:p>
            <a:pPr>
              <a:defRPr/>
            </a:pPr>
            <a:fld id="{F6622AFC-370D-4D83-BC2C-E3B279A36771}" type="datetimeFigureOut">
              <a:rPr lang="zh-CN" altLang="en-US"/>
              <a:pPr>
                <a:defRPr/>
              </a:pPr>
              <a:t>20/3/23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defRPr>
            </a:lvl1pPr>
          </a:lstStyle>
          <a:p>
            <a:pPr>
              <a:defRPr/>
            </a:pPr>
            <a:fld id="{4B37621B-8712-439F-AD62-D011FD133EC3}" type="slidenum">
              <a:rPr lang="zh-CN" altLang="en-US"/>
              <a:pPr>
                <a:defRPr/>
              </a:pPr>
              <a:t>‹#›</a:t>
            </a:fld>
            <a:endParaRPr lang="zh-CN" altLang="en-US"/>
          </a:p>
        </p:txBody>
      </p:sp>
    </p:spTree>
    <p:extLst>
      <p:ext uri="{BB962C8B-B14F-4D97-AF65-F5344CB8AC3E}">
        <p14:creationId xmlns:p14="http://schemas.microsoft.com/office/powerpoint/2010/main" val="2071601273"/>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681EDF9-887E-4317-82C6-85814C8A9540}" type="slidenum">
              <a:rPr lang="zh-CN" altLang="en-US" smtClean="0"/>
              <a:pPr/>
              <a:t>0</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10</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11</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12</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13</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14</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15</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16</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18</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19</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20</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4B37621B-8712-439F-AD62-D011FD133EC3}" type="slidenum">
              <a:rPr lang="zh-CN" altLang="en-US" smtClean="0"/>
              <a:pPr>
                <a:defRPr/>
              </a:pPr>
              <a:t>1</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21</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23</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24</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25</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26</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27</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28</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29</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30</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31</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2</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32</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幻灯片图像占位符 1"/>
          <p:cNvSpPr>
            <a:spLocks noGrp="1" noRot="1" noChangeAspect="1" noTextEdit="1"/>
          </p:cNvSpPr>
          <p:nvPr>
            <p:ph type="sldImg"/>
          </p:nvPr>
        </p:nvSpPr>
        <p:spPr/>
      </p:sp>
      <p:sp>
        <p:nvSpPr>
          <p:cNvPr id="99331" name="备注占位符 2"/>
          <p:cNvSpPr>
            <a:spLocks noGrp="1"/>
          </p:cNvSpPr>
          <p:nvPr>
            <p:ph type="body" idx="1"/>
          </p:nvPr>
        </p:nvSpPr>
        <p:spPr>
          <a:xfrm>
            <a:off x="79375" y="4343400"/>
            <a:ext cx="6653213" cy="2746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dirty="0">
              <a:cs typeface="宋体" panose="02010600030101010101" pitchFamily="2" charset="-122"/>
            </a:endParaRPr>
          </a:p>
        </p:txBody>
      </p:sp>
      <p:sp>
        <p:nvSpPr>
          <p:cNvPr id="99332"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264BD5A-D840-7340-86DF-BE467A58A4BD}" type="slidenum">
              <a:rPr lang="zh-CN" altLang="en-US" sz="1200" b="0">
                <a:latin typeface="Times New Roman" panose="02020603050405020304" charset="0"/>
                <a:cs typeface="宋体" panose="02010600030101010101" pitchFamily="2" charset="-122"/>
              </a:rPr>
              <a:pPr/>
              <a:t>33</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3</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4</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6</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7</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8</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p:sp>
      <p:sp>
        <p:nvSpPr>
          <p:cNvPr id="21507" name="备注占位符 2"/>
          <p:cNvSpPr>
            <a:spLocks noGrp="1"/>
          </p:cNvSpPr>
          <p:nvPr>
            <p:ph type="body" idx="1"/>
          </p:nvPr>
        </p:nvSpPr>
        <p:spPr>
          <a:xfrm>
            <a:off x="78639" y="4344105"/>
            <a:ext cx="6653211" cy="2568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cs typeface="宋体" panose="02010600030101010101" pitchFamily="2" charset="-122"/>
            </a:endParaRPr>
          </a:p>
        </p:txBody>
      </p:sp>
      <p:sp>
        <p:nvSpPr>
          <p:cNvPr id="21508"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Arial" panose="020B0604020202020204" pitchFamily="34" charset="0"/>
                <a:ea typeface="宋体" panose="02010600030101010101" pitchFamily="2" charset="-122"/>
                <a:cs typeface="Arial" panose="020B0604020202020204" pitchFamily="34" charset="0"/>
              </a:defRPr>
            </a:lvl1pPr>
            <a:lvl2pPr marL="742950" indent="-28575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eaLnBrk="0" hangingPunct="0">
              <a:defRPr sz="1400" b="1">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50000"/>
              </a:spcBef>
              <a:spcAft>
                <a:spcPct val="0"/>
              </a:spcAft>
              <a:defRPr sz="1400" b="1">
                <a:solidFill>
                  <a:schemeClr val="tx1"/>
                </a:solidFill>
                <a:latin typeface="Arial" panose="020B0604020202020204" pitchFamily="34" charset="0"/>
                <a:ea typeface="Arial" panose="020B0604020202020204" pitchFamily="34" charset="0"/>
                <a:cs typeface="Arial" panose="020B0604020202020204" pitchFamily="34" charset="0"/>
              </a:defRPr>
            </a:lvl9pPr>
          </a:lstStyle>
          <a:p>
            <a:fld id="{ED7684F4-C758-AB44-8A5B-A0B4B1BED15E}" type="slidenum">
              <a:rPr lang="zh-CN" altLang="en-US" sz="1200" b="0">
                <a:latin typeface="Times New Roman" panose="02020603050405020304" charset="0"/>
                <a:cs typeface="宋体" panose="02010600030101010101" pitchFamily="2" charset="-122"/>
              </a:rPr>
              <a:pPr/>
              <a:t>9</a:t>
            </a:fld>
            <a:endParaRPr lang="en-US" altLang="zh-CN" sz="1200" b="0">
              <a:latin typeface="Times New Roman" panose="02020603050405020304" charset="0"/>
              <a:cs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 Id="rId3"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01-封面">
    <p:spTree>
      <p:nvGrpSpPr>
        <p:cNvPr id="1" name=""/>
        <p:cNvGrpSpPr/>
        <p:nvPr/>
      </p:nvGrpSpPr>
      <p:grpSpPr>
        <a:xfrm>
          <a:off x="0" y="0"/>
          <a:ext cx="0" cy="0"/>
          <a:chOff x="0" y="0"/>
          <a:chExt cx="0" cy="0"/>
        </a:xfrm>
      </p:grpSpPr>
      <p:sp>
        <p:nvSpPr>
          <p:cNvPr id="3" name="矩形 7"/>
          <p:cNvSpPr/>
          <p:nvPr userDrawn="1"/>
        </p:nvSpPr>
        <p:spPr>
          <a:xfrm>
            <a:off x="0" y="6554788"/>
            <a:ext cx="12192000" cy="303212"/>
          </a:xfrm>
          <a:prstGeom prst="rect">
            <a:avLst/>
          </a:prstGeom>
          <a:gradFill>
            <a:gsLst>
              <a:gs pos="0">
                <a:srgbClr val="404040"/>
              </a:gs>
              <a:gs pos="94000">
                <a:srgbClr val="0D0D0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4" name="任意多边形 8"/>
          <p:cNvSpPr/>
          <p:nvPr userDrawn="1"/>
        </p:nvSpPr>
        <p:spPr>
          <a:xfrm>
            <a:off x="0" y="6465888"/>
            <a:ext cx="2305050" cy="392112"/>
          </a:xfrm>
          <a:custGeom>
            <a:avLst/>
            <a:gdLst>
              <a:gd name="connsiteX0" fmla="*/ 0 w 2305316"/>
              <a:gd name="connsiteY0" fmla="*/ 0 h 392806"/>
              <a:gd name="connsiteX1" fmla="*/ 2305316 w 2305316"/>
              <a:gd name="connsiteY1" fmla="*/ 0 h 392806"/>
              <a:gd name="connsiteX2" fmla="*/ 2163649 w 2305316"/>
              <a:gd name="connsiteY2" fmla="*/ 392806 h 392806"/>
              <a:gd name="connsiteX3" fmla="*/ 0 w 2305316"/>
              <a:gd name="connsiteY3" fmla="*/ 392806 h 392806"/>
            </a:gdLst>
            <a:ahLst/>
            <a:cxnLst>
              <a:cxn ang="0">
                <a:pos x="connsiteX0" y="connsiteY0"/>
              </a:cxn>
              <a:cxn ang="0">
                <a:pos x="connsiteX1" y="connsiteY1"/>
              </a:cxn>
              <a:cxn ang="0">
                <a:pos x="connsiteX2" y="connsiteY2"/>
              </a:cxn>
              <a:cxn ang="0">
                <a:pos x="connsiteX3" y="connsiteY3"/>
              </a:cxn>
            </a:cxnLst>
            <a:rect l="l" t="t" r="r" b="b"/>
            <a:pathLst>
              <a:path w="2305316" h="392806">
                <a:moveTo>
                  <a:pt x="0" y="0"/>
                </a:moveTo>
                <a:lnTo>
                  <a:pt x="2305316" y="0"/>
                </a:lnTo>
                <a:lnTo>
                  <a:pt x="2163649" y="392806"/>
                </a:lnTo>
                <a:lnTo>
                  <a:pt x="0" y="392806"/>
                </a:lnTo>
                <a:close/>
              </a:path>
            </a:pathLst>
          </a:custGeom>
          <a:gradFill flip="none" rotWithShape="1">
            <a:gsLst>
              <a:gs pos="0">
                <a:srgbClr val="F5715B"/>
              </a:gs>
              <a:gs pos="71000">
                <a:srgbClr val="B82E24"/>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日期占位符 3"/>
          <p:cNvSpPr>
            <a:spLocks noGrp="1"/>
          </p:cNvSpPr>
          <p:nvPr>
            <p:ph type="dt" sz="half" idx="10"/>
          </p:nvPr>
        </p:nvSpPr>
        <p:spPr>
          <a:xfrm>
            <a:off x="8382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6" name="页脚占位符 4"/>
          <p:cNvSpPr>
            <a:spLocks noGrp="1"/>
          </p:cNvSpPr>
          <p:nvPr>
            <p:ph type="ftr" sz="quarter" idx="11"/>
          </p:nvPr>
        </p:nvSpPr>
        <p:spPr>
          <a:xfrm>
            <a:off x="4038600" y="6356350"/>
            <a:ext cx="4114800" cy="365125"/>
          </a:xfrm>
          <a:prstGeom prst="rect">
            <a:avLst/>
          </a:prstGeom>
        </p:spPr>
        <p:txBody>
          <a:bodyPr/>
          <a:lstStyle>
            <a:lvl1pPr fontAlgn="auto">
              <a:spcBef>
                <a:spcPts val="0"/>
              </a:spcBef>
              <a:spcAft>
                <a:spcPts val="0"/>
              </a:spcAft>
              <a:defRPr>
                <a:latin typeface="+mn-lt"/>
                <a:ea typeface="+mn-ea"/>
              </a:defRPr>
            </a:lvl1pPr>
          </a:lstStyle>
          <a:p>
            <a:pPr>
              <a:defRPr/>
            </a:pPr>
            <a:endParaRPr lang="zh-CN" altLang="en-US"/>
          </a:p>
        </p:txBody>
      </p:sp>
      <p:sp>
        <p:nvSpPr>
          <p:cNvPr id="7" name="灯片编号占位符 5"/>
          <p:cNvSpPr>
            <a:spLocks noGrp="1"/>
          </p:cNvSpPr>
          <p:nvPr>
            <p:ph type="sldNum" sz="quarter" idx="12"/>
          </p:nvPr>
        </p:nvSpPr>
        <p:spPr>
          <a:xfrm>
            <a:off x="8610600" y="6356350"/>
            <a:ext cx="2743200" cy="365125"/>
          </a:xfrm>
          <a:prstGeom prst="rect">
            <a:avLst/>
          </a:prstGeom>
        </p:spPr>
        <p:txBody>
          <a:bodyPr/>
          <a:lstStyle>
            <a:lvl1pPr fontAlgn="auto">
              <a:spcBef>
                <a:spcPts val="0"/>
              </a:spcBef>
              <a:spcAft>
                <a:spcPts val="0"/>
              </a:spcAft>
              <a:defRPr>
                <a:latin typeface="+mn-lt"/>
                <a:ea typeface="+mn-ea"/>
              </a:defRPr>
            </a:lvl1pPr>
          </a:lstStyle>
          <a:p>
            <a:pPr>
              <a:defRPr/>
            </a:pPr>
            <a:fld id="{1787C887-E0EA-48E6-9009-742CC8F3D7AC}" type="slidenum">
              <a:rPr lang="zh-CN" altLang="en-US"/>
              <a:pPr>
                <a:defRPr/>
              </a:pPr>
              <a:t>‹#›</a:t>
            </a:fld>
            <a:endParaRPr lang="zh-CN" altLang="en-US"/>
          </a:p>
        </p:txBody>
      </p:sp>
      <p:pic>
        <p:nvPicPr>
          <p:cNvPr id="8" name="图片 7" descr="01-封面.jpg"/>
          <p:cNvPicPr>
            <a:picLocks noChangeAspect="1"/>
          </p:cNvPicPr>
          <p:nvPr userDrawn="1"/>
        </p:nvPicPr>
        <p:blipFill>
          <a:blip r:embed="rId2" cstate="print"/>
          <a:stretch>
            <a:fillRect/>
          </a:stretch>
        </p:blipFill>
        <p:spPr>
          <a:xfrm>
            <a:off x="0" y="2"/>
            <a:ext cx="12192000" cy="6857998"/>
          </a:xfrm>
          <a:prstGeom prst="rect">
            <a:avLst/>
          </a:prstGeom>
        </p:spPr>
      </p:pic>
      <p:sp>
        <p:nvSpPr>
          <p:cNvPr id="10" name="副标题 10"/>
          <p:cNvSpPr txBox="1"/>
          <p:nvPr userDrawn="1"/>
        </p:nvSpPr>
        <p:spPr bwMode="auto">
          <a:xfrm>
            <a:off x="9240716" y="6017112"/>
            <a:ext cx="2632716" cy="242955"/>
          </a:xfrm>
          <a:prstGeom prst="rect">
            <a:avLst/>
          </a:prstGeom>
          <a:noFill/>
          <a:ln w="9525">
            <a:noFill/>
            <a:miter lim="800000"/>
          </a:ln>
        </p:spPr>
        <p:txBody>
          <a:bodyPr lIns="0" tIns="0" rIns="0" bIns="0"/>
          <a:lstStyle/>
          <a:p>
            <a:pPr algn="r" eaLnBrk="0" hangingPunct="0">
              <a:buClr>
                <a:schemeClr val="accent1"/>
              </a:buClr>
              <a:buFontTx/>
              <a:buNone/>
              <a:defRPr/>
            </a:pPr>
            <a:r>
              <a:rPr lang="zh-CN" altLang="en-US" sz="1380" kern="0" spc="100" dirty="0">
                <a:latin typeface="微软雅黑" panose="020B0503020204020204" pitchFamily="34" charset="-122"/>
                <a:ea typeface="微软雅黑" panose="020B0503020204020204" pitchFamily="34" charset="-122"/>
              </a:rPr>
              <a:t>南大通用数据技术股份有限公司</a:t>
            </a:r>
          </a:p>
        </p:txBody>
      </p:sp>
      <p:sp>
        <p:nvSpPr>
          <p:cNvPr id="11" name="TextBox 9"/>
          <p:cNvSpPr>
            <a:spLocks noChangeArrowheads="1"/>
          </p:cNvSpPr>
          <p:nvPr userDrawn="1"/>
        </p:nvSpPr>
        <p:spPr bwMode="auto">
          <a:xfrm>
            <a:off x="9817548" y="6424733"/>
            <a:ext cx="2148350" cy="276999"/>
          </a:xfrm>
          <a:prstGeom prst="rect">
            <a:avLst/>
          </a:prstGeom>
          <a:noFill/>
          <a:ln w="9525">
            <a:noFill/>
            <a:miter lim="800000"/>
          </a:ln>
        </p:spPr>
        <p:txBody>
          <a:bodyPr wrap="square">
            <a:spAutoFit/>
          </a:bodyPr>
          <a:lstStyle/>
          <a:p>
            <a:pPr algn="r">
              <a:buFontTx/>
              <a:buNone/>
            </a:pPr>
            <a:r>
              <a:rPr lang="zh-CN" altLang="zh-CN" sz="1200" spc="100" dirty="0">
                <a:solidFill>
                  <a:srgbClr val="898989"/>
                </a:solidFill>
                <a:latin typeface="微软雅黑" panose="020B0503020204020204" pitchFamily="34" charset="-122"/>
                <a:ea typeface="微软雅黑" panose="020B0503020204020204" pitchFamily="34" charset="-122"/>
                <a:sym typeface="Verdana" panose="020B0604030504040204" pitchFamily="34" charset="0"/>
              </a:rPr>
              <a:t>版权所有© GBASE </a:t>
            </a:r>
            <a:r>
              <a:rPr lang="zh-CN" altLang="zh-CN" sz="1200" spc="100" dirty="0" smtClean="0">
                <a:solidFill>
                  <a:srgbClr val="898989"/>
                </a:solidFill>
                <a:latin typeface="微软雅黑" panose="020B0503020204020204" pitchFamily="34" charset="-122"/>
                <a:ea typeface="微软雅黑" panose="020B0503020204020204" pitchFamily="34" charset="-122"/>
                <a:sym typeface="Verdana" panose="020B0604030504040204" pitchFamily="34" charset="0"/>
              </a:rPr>
              <a:t>201</a:t>
            </a:r>
            <a:r>
              <a:rPr lang="en-US" altLang="zh-CN" sz="1200" spc="100" dirty="0" smtClean="0">
                <a:solidFill>
                  <a:srgbClr val="898989"/>
                </a:solidFill>
                <a:latin typeface="微软雅黑" panose="020B0503020204020204" pitchFamily="34" charset="-122"/>
                <a:ea typeface="微软雅黑" panose="020B0503020204020204" pitchFamily="34" charset="-122"/>
                <a:sym typeface="Verdana" panose="020B0604030504040204" pitchFamily="34" charset="0"/>
              </a:rPr>
              <a:t>9</a:t>
            </a:r>
            <a:endParaRPr lang="zh-CN" altLang="zh-CN" sz="1200" spc="100" dirty="0">
              <a:solidFill>
                <a:srgbClr val="000000"/>
              </a:solidFill>
              <a:latin typeface="微软雅黑" panose="020B0503020204020204" pitchFamily="34" charset="-122"/>
              <a:ea typeface="微软雅黑" panose="020B0503020204020204" pitchFamily="34" charset="-122"/>
              <a:sym typeface="Verdana" panose="020B0604030504040204" pitchFamily="34" charset="0"/>
            </a:endParaRPr>
          </a:p>
        </p:txBody>
      </p:sp>
      <p:sp>
        <p:nvSpPr>
          <p:cNvPr id="12" name="文本框 1"/>
          <p:cNvSpPr txBox="1">
            <a:spLocks noChangeArrowheads="1"/>
          </p:cNvSpPr>
          <p:nvPr userDrawn="1"/>
        </p:nvSpPr>
        <p:spPr bwMode="auto">
          <a:xfrm>
            <a:off x="227398" y="2690706"/>
            <a:ext cx="3288080" cy="323165"/>
          </a:xfrm>
          <a:prstGeom prst="rect">
            <a:avLst/>
          </a:prstGeom>
          <a:noFill/>
          <a:ln w="9525">
            <a:noFill/>
            <a:miter lim="800000"/>
          </a:ln>
        </p:spPr>
        <p:txBody>
          <a:bodyPr wrap="none">
            <a:spAutoFit/>
          </a:bodyPr>
          <a:lstStyle/>
          <a:p>
            <a:r>
              <a:rPr lang="zh-CN" altLang="en-US" sz="1500" b="1" spc="650" baseline="0" dirty="0" smtClean="0">
                <a:solidFill>
                  <a:srgbClr val="494545"/>
                </a:solidFill>
                <a:latin typeface="微软雅黑" panose="020B0503020204020204" pitchFamily="34" charset="-122"/>
                <a:ea typeface="微软雅黑" panose="020B0503020204020204" pitchFamily="34" charset="-122"/>
              </a:rPr>
              <a:t>让世界用上中国的数据库</a:t>
            </a:r>
            <a:endParaRPr lang="zh-CN" altLang="en-US" sz="1500" b="1" spc="650" baseline="0" dirty="0">
              <a:solidFill>
                <a:srgbClr val="494545"/>
              </a:solidFill>
              <a:latin typeface="微软雅黑" panose="020B0503020204020204" pitchFamily="34" charset="-122"/>
              <a:ea typeface="微软雅黑" panose="020B0503020204020204" pitchFamily="34" charset="-122"/>
            </a:endParaRPr>
          </a:p>
        </p:txBody>
      </p:sp>
      <p:sp>
        <p:nvSpPr>
          <p:cNvPr id="19" name="标题 1"/>
          <p:cNvSpPr>
            <a:spLocks noGrp="1"/>
          </p:cNvSpPr>
          <p:nvPr>
            <p:ph type="title" hasCustomPrompt="1"/>
          </p:nvPr>
        </p:nvSpPr>
        <p:spPr>
          <a:xfrm>
            <a:off x="5506720" y="2395515"/>
            <a:ext cx="6461760" cy="569447"/>
          </a:xfrm>
          <a:prstGeom prst="rect">
            <a:avLst/>
          </a:prstGeom>
          <a:noFill/>
          <a:ln>
            <a:noFill/>
          </a:ln>
        </p:spPr>
        <p:txBody>
          <a:bodyPr/>
          <a:lstStyle>
            <a:lvl1pPr algn="ctr">
              <a:lnSpc>
                <a:spcPct val="100000"/>
              </a:lnSpc>
              <a:defRPr sz="3200" b="1" spc="100" baseline="0">
                <a:solidFill>
                  <a:srgbClr val="494545"/>
                </a:solidFill>
                <a:latin typeface="微软雅黑" panose="020B0503020204020204" pitchFamily="34" charset="-122"/>
                <a:ea typeface="微软雅黑" panose="020B0503020204020204" pitchFamily="34" charset="-122"/>
              </a:defRPr>
            </a:lvl1pPr>
          </a:lstStyle>
          <a:p>
            <a:r>
              <a:rPr lang="zh-CN" altLang="en-US" dirty="0" smtClean="0"/>
              <a:t>南大通用数据技术股份有限公司</a:t>
            </a:r>
            <a:endParaRPr lang="zh-CN" altLang="en-US" dirty="0"/>
          </a:p>
        </p:txBody>
      </p:sp>
      <p:sp>
        <p:nvSpPr>
          <p:cNvPr id="13" name="副标题 10"/>
          <p:cNvSpPr txBox="1"/>
          <p:nvPr userDrawn="1"/>
        </p:nvSpPr>
        <p:spPr bwMode="auto">
          <a:xfrm>
            <a:off x="8361486" y="6246160"/>
            <a:ext cx="3511948" cy="304056"/>
          </a:xfrm>
          <a:prstGeom prst="rect">
            <a:avLst/>
          </a:prstGeom>
          <a:noFill/>
          <a:ln w="9525">
            <a:noFill/>
            <a:miter lim="800000"/>
          </a:ln>
        </p:spPr>
        <p:txBody>
          <a:bodyPr lIns="0" tIns="0" rIns="0" bIns="0"/>
          <a:lstStyle/>
          <a:p>
            <a:pPr algn="r" eaLnBrk="0" hangingPunct="0">
              <a:buClr>
                <a:schemeClr val="accent1"/>
              </a:buClr>
              <a:buFontTx/>
              <a:buNone/>
              <a:defRPr/>
            </a:pPr>
            <a:r>
              <a:rPr lang="en-US" altLang="zh-CN" sz="1300" kern="0" spc="0" baseline="0" dirty="0" smtClean="0">
                <a:latin typeface="微软雅黑" panose="020B0503020204020204" pitchFamily="34" charset="-122"/>
                <a:ea typeface="微软雅黑" panose="020B0503020204020204" pitchFamily="34" charset="-122"/>
              </a:rPr>
              <a:t>General Data Technology </a:t>
            </a:r>
            <a:r>
              <a:rPr lang="en-US" altLang="zh-CN" sz="1300" kern="0" spc="0" baseline="0" dirty="0" err="1" smtClean="0">
                <a:latin typeface="微软雅黑" panose="020B0503020204020204" pitchFamily="34" charset="-122"/>
                <a:ea typeface="微软雅黑" panose="020B0503020204020204" pitchFamily="34" charset="-122"/>
              </a:rPr>
              <a:t>Co.,Ltd</a:t>
            </a:r>
            <a:endParaRPr lang="zh-CN" altLang="en-US" sz="1300" kern="0" spc="0" baseline="0" dirty="0">
              <a:latin typeface="微软雅黑" panose="020B0503020204020204" pitchFamily="34" charset="-122"/>
              <a:ea typeface="微软雅黑" panose="020B0503020204020204" pitchFamily="34" charset="-122"/>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02-Title&amp;空白页">
    <p:spTree>
      <p:nvGrpSpPr>
        <p:cNvPr id="1" name=""/>
        <p:cNvGrpSpPr/>
        <p:nvPr/>
      </p:nvGrpSpPr>
      <p:grpSpPr>
        <a:xfrm>
          <a:off x="0" y="0"/>
          <a:ext cx="0" cy="0"/>
          <a:chOff x="0" y="0"/>
          <a:chExt cx="0" cy="0"/>
        </a:xfrm>
      </p:grpSpPr>
      <p:pic>
        <p:nvPicPr>
          <p:cNvPr id="2" name="图片 1" descr="带Rlogo.png"/>
          <p:cNvPicPr>
            <a:picLocks noChangeAspect="1"/>
          </p:cNvPicPr>
          <p:nvPr userDrawn="1"/>
        </p:nvPicPr>
        <p:blipFill>
          <a:blip r:embed="rId2" cstate="print"/>
          <a:stretch>
            <a:fillRect/>
          </a:stretch>
        </p:blipFill>
        <p:spPr>
          <a:xfrm>
            <a:off x="221943" y="6504180"/>
            <a:ext cx="1695635" cy="302606"/>
          </a:xfrm>
          <a:prstGeom prst="rect">
            <a:avLst/>
          </a:prstGeom>
        </p:spPr>
      </p:pic>
      <p:sp>
        <p:nvSpPr>
          <p:cNvPr id="3" name="TextBox 2"/>
          <p:cNvSpPr txBox="1"/>
          <p:nvPr userDrawn="1"/>
        </p:nvSpPr>
        <p:spPr>
          <a:xfrm>
            <a:off x="8525573" y="6585145"/>
            <a:ext cx="3645754" cy="246221"/>
          </a:xfrm>
          <a:prstGeom prst="rect">
            <a:avLst/>
          </a:prstGeom>
          <a:noFill/>
        </p:spPr>
        <p:txBody>
          <a:bodyPr wrap="square" rtlCol="0">
            <a:spAutoFit/>
          </a:bodyPr>
          <a:lstStyle/>
          <a:p>
            <a:r>
              <a:rPr lang="en-US" altLang="zh-CN" sz="1000" spc="100" dirty="0" smtClean="0">
                <a:solidFill>
                  <a:schemeClr val="bg1">
                    <a:lumMod val="65000"/>
                  </a:schemeClr>
                </a:solidFill>
                <a:latin typeface="微软雅黑" panose="020B0503020204020204" pitchFamily="34" charset="-122"/>
                <a:ea typeface="微软雅黑" panose="020B0503020204020204" pitchFamily="34" charset="-122"/>
              </a:rPr>
              <a:t>400-013-9696 / www.gbase.cn / info@gbase.cn</a:t>
            </a:r>
            <a:endParaRPr lang="zh-CN" altLang="en-US" sz="1000" spc="100"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6" name="直接连接符 5"/>
          <p:cNvCxnSpPr/>
          <p:nvPr userDrawn="1"/>
        </p:nvCxnSpPr>
        <p:spPr>
          <a:xfrm>
            <a:off x="0" y="1019175"/>
            <a:ext cx="12192000" cy="0"/>
          </a:xfrm>
          <a:prstGeom prst="line">
            <a:avLst/>
          </a:prstGeom>
          <a:ln>
            <a:solidFill>
              <a:srgbClr val="B82E24"/>
            </a:solidFill>
            <a:prstDash val="solid"/>
          </a:ln>
        </p:spPr>
        <p:style>
          <a:lnRef idx="1">
            <a:schemeClr val="accent1"/>
          </a:lnRef>
          <a:fillRef idx="0">
            <a:schemeClr val="accent1"/>
          </a:fillRef>
          <a:effectRef idx="0">
            <a:schemeClr val="accent1"/>
          </a:effectRef>
          <a:fontRef idx="minor">
            <a:schemeClr val="tx1"/>
          </a:fontRef>
        </p:style>
      </p:cxnSp>
      <p:sp>
        <p:nvSpPr>
          <p:cNvPr id="53" name="标题 1"/>
          <p:cNvSpPr>
            <a:spLocks noGrp="1"/>
          </p:cNvSpPr>
          <p:nvPr>
            <p:ph type="title" hasCustomPrompt="1"/>
          </p:nvPr>
        </p:nvSpPr>
        <p:spPr>
          <a:xfrm>
            <a:off x="275491" y="538406"/>
            <a:ext cx="11207263" cy="481500"/>
          </a:xfrm>
          <a:prstGeom prst="rect">
            <a:avLst/>
          </a:prstGeom>
        </p:spPr>
        <p:txBody>
          <a:bodyPr/>
          <a:lstStyle>
            <a:lvl1pPr>
              <a:defRPr sz="3000" b="1" spc="100" baseline="0">
                <a:latin typeface="微软雅黑" panose="020B0503020204020204" pitchFamily="34" charset="-122"/>
                <a:ea typeface="微软雅黑" panose="020B0503020204020204" pitchFamily="34" charset="-122"/>
              </a:defRPr>
            </a:lvl1pPr>
          </a:lstStyle>
          <a:p>
            <a:r>
              <a:rPr lang="zh-CN" altLang="en-US" dirty="0" smtClean="0"/>
              <a:t>标题文字</a:t>
            </a:r>
            <a:endParaRPr lang="zh-CN" altLang="en-US" dirty="0"/>
          </a:p>
        </p:txBody>
      </p:sp>
      <p:sp>
        <p:nvSpPr>
          <p:cNvPr id="4" name="TextBox 3"/>
          <p:cNvSpPr txBox="1"/>
          <p:nvPr userDrawn="1"/>
        </p:nvSpPr>
        <p:spPr bwMode="auto">
          <a:xfrm>
            <a:off x="2710008" y="6533909"/>
            <a:ext cx="436337" cy="338554"/>
          </a:xfrm>
          <a:prstGeom prst="rect">
            <a:avLst/>
          </a:prstGeom>
          <a:noFill/>
          <a:ln w="9525">
            <a:noFill/>
            <a:miter lim="800000"/>
          </a:ln>
        </p:spPr>
        <p:txBody>
          <a:bodyPr wrap="none" rtlCol="0" anchor="b">
            <a:spAutoFit/>
          </a:bodyPr>
          <a:lstStyle/>
          <a:p>
            <a:pPr algn="ctr">
              <a:spcBef>
                <a:spcPct val="20000"/>
              </a:spcBef>
              <a:buClr>
                <a:schemeClr val="hlink"/>
              </a:buClr>
              <a:buFont typeface="Wingdings" panose="05000000000000000000" pitchFamily="2" charset="2"/>
              <a:buNone/>
            </a:pPr>
            <a:fld id="{E06F47B1-A2F8-40A5-AD5F-9DCD4D886805}" type="slidenum">
              <a:rPr lang="zh-CN" altLang="en-US" sz="1600" b="0" kern="0" smtClean="0">
                <a:solidFill>
                  <a:schemeClr val="bg1"/>
                </a:solidFill>
                <a:latin typeface="Arial" panose="020B0604020202020204" pitchFamily="34" charset="0"/>
                <a:ea typeface="微软雅黑" panose="020B0503020204020204" pitchFamily="34" charset="-122"/>
                <a:cs typeface="Arial" panose="020B0604020202020204" pitchFamily="34" charset="0"/>
              </a:rPr>
              <a:pPr algn="ctr">
                <a:spcBef>
                  <a:spcPct val="20000"/>
                </a:spcBef>
                <a:buClr>
                  <a:schemeClr val="hlink"/>
                </a:buClr>
                <a:buFont typeface="Wingdings" panose="05000000000000000000" pitchFamily="2" charset="2"/>
                <a:buNone/>
              </a:pPr>
              <a:t>‹#›</a:t>
            </a:fld>
            <a:endParaRPr lang="en-US" altLang="zh-CN" sz="1600" b="0" kern="0" dirty="0" smtClean="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03-Title&amp;段落文本内容">
    <p:spTree>
      <p:nvGrpSpPr>
        <p:cNvPr id="1" name=""/>
        <p:cNvGrpSpPr/>
        <p:nvPr/>
      </p:nvGrpSpPr>
      <p:grpSpPr>
        <a:xfrm>
          <a:off x="0" y="0"/>
          <a:ext cx="0" cy="0"/>
          <a:chOff x="0" y="0"/>
          <a:chExt cx="0" cy="0"/>
        </a:xfrm>
      </p:grpSpPr>
      <p:pic>
        <p:nvPicPr>
          <p:cNvPr id="2" name="图片 1" descr="带Rlogo.png"/>
          <p:cNvPicPr>
            <a:picLocks noChangeAspect="1"/>
          </p:cNvPicPr>
          <p:nvPr userDrawn="1"/>
        </p:nvPicPr>
        <p:blipFill>
          <a:blip r:embed="rId2" cstate="print"/>
          <a:stretch>
            <a:fillRect/>
          </a:stretch>
        </p:blipFill>
        <p:spPr>
          <a:xfrm>
            <a:off x="221943" y="6504180"/>
            <a:ext cx="1695635" cy="302606"/>
          </a:xfrm>
          <a:prstGeom prst="rect">
            <a:avLst/>
          </a:prstGeom>
        </p:spPr>
      </p:pic>
      <p:sp>
        <p:nvSpPr>
          <p:cNvPr id="3" name="TextBox 2"/>
          <p:cNvSpPr txBox="1"/>
          <p:nvPr userDrawn="1"/>
        </p:nvSpPr>
        <p:spPr>
          <a:xfrm>
            <a:off x="8525573" y="6585145"/>
            <a:ext cx="3645754" cy="246221"/>
          </a:xfrm>
          <a:prstGeom prst="rect">
            <a:avLst/>
          </a:prstGeom>
          <a:noFill/>
        </p:spPr>
        <p:txBody>
          <a:bodyPr wrap="square" rtlCol="0">
            <a:spAutoFit/>
          </a:bodyPr>
          <a:lstStyle/>
          <a:p>
            <a:r>
              <a:rPr lang="en-US" altLang="zh-CN" sz="1000" spc="100" dirty="0" smtClean="0">
                <a:solidFill>
                  <a:schemeClr val="bg1">
                    <a:lumMod val="65000"/>
                  </a:schemeClr>
                </a:solidFill>
                <a:latin typeface="微软雅黑" panose="020B0503020204020204" pitchFamily="34" charset="-122"/>
                <a:ea typeface="微软雅黑" panose="020B0503020204020204" pitchFamily="34" charset="-122"/>
              </a:rPr>
              <a:t>400-013-9696 / www.gbase.cn / info@gbase.cn</a:t>
            </a:r>
            <a:endParaRPr lang="zh-CN" altLang="en-US" sz="1000" spc="100"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6" name="直接连接符 5"/>
          <p:cNvCxnSpPr/>
          <p:nvPr userDrawn="1"/>
        </p:nvCxnSpPr>
        <p:spPr>
          <a:xfrm>
            <a:off x="0" y="1019175"/>
            <a:ext cx="12192000" cy="0"/>
          </a:xfrm>
          <a:prstGeom prst="line">
            <a:avLst/>
          </a:prstGeom>
          <a:ln>
            <a:solidFill>
              <a:srgbClr val="B82E24"/>
            </a:solidFill>
            <a:prstDash val="solid"/>
          </a:ln>
        </p:spPr>
        <p:style>
          <a:lnRef idx="1">
            <a:schemeClr val="accent1"/>
          </a:lnRef>
          <a:fillRef idx="0">
            <a:schemeClr val="accent1"/>
          </a:fillRef>
          <a:effectRef idx="0">
            <a:schemeClr val="accent1"/>
          </a:effectRef>
          <a:fontRef idx="minor">
            <a:schemeClr val="tx1"/>
          </a:fontRef>
        </p:style>
      </p:cxnSp>
      <p:sp>
        <p:nvSpPr>
          <p:cNvPr id="53" name="标题 1"/>
          <p:cNvSpPr>
            <a:spLocks noGrp="1"/>
          </p:cNvSpPr>
          <p:nvPr>
            <p:ph type="title" hasCustomPrompt="1"/>
          </p:nvPr>
        </p:nvSpPr>
        <p:spPr>
          <a:xfrm>
            <a:off x="275491" y="538406"/>
            <a:ext cx="11207263" cy="481500"/>
          </a:xfrm>
          <a:prstGeom prst="rect">
            <a:avLst/>
          </a:prstGeom>
        </p:spPr>
        <p:txBody>
          <a:bodyPr/>
          <a:lstStyle>
            <a:lvl1pPr>
              <a:defRPr sz="3000" b="1" spc="100" baseline="0">
                <a:latin typeface="微软雅黑" panose="020B0503020204020204" pitchFamily="34" charset="-122"/>
                <a:ea typeface="微软雅黑" panose="020B0503020204020204" pitchFamily="34" charset="-122"/>
              </a:defRPr>
            </a:lvl1pPr>
          </a:lstStyle>
          <a:p>
            <a:r>
              <a:rPr lang="zh-CN" altLang="en-US" dirty="0" smtClean="0"/>
              <a:t>标题文字</a:t>
            </a:r>
            <a:endParaRPr lang="zh-CN" altLang="en-US" dirty="0"/>
          </a:p>
        </p:txBody>
      </p:sp>
      <p:sp>
        <p:nvSpPr>
          <p:cNvPr id="12" name="文本占位符 11"/>
          <p:cNvSpPr>
            <a:spLocks noGrp="1"/>
          </p:cNvSpPr>
          <p:nvPr>
            <p:ph type="body" sz="quarter" idx="10" hasCustomPrompt="1"/>
          </p:nvPr>
        </p:nvSpPr>
        <p:spPr>
          <a:xfrm>
            <a:off x="755650" y="1248508"/>
            <a:ext cx="10718800" cy="4888767"/>
          </a:xfrm>
          <a:prstGeom prst="rect">
            <a:avLst/>
          </a:prstGeom>
        </p:spPr>
        <p:txBody>
          <a:bodyPr/>
          <a:lstStyle>
            <a:lvl1pPr>
              <a:lnSpc>
                <a:spcPct val="100000"/>
              </a:lnSpc>
              <a:buFontTx/>
              <a:buBlip>
                <a:blip r:embed="rId3"/>
              </a:buBlip>
              <a:defRPr sz="2400" spc="100" baseline="0">
                <a:solidFill>
                  <a:schemeClr val="bg2">
                    <a:lumMod val="25000"/>
                  </a:schemeClr>
                </a:solidFill>
                <a:latin typeface="微软雅黑" panose="020B0503020204020204" pitchFamily="34" charset="-122"/>
                <a:ea typeface="微软雅黑" panose="020B0503020204020204" pitchFamily="34" charset="-122"/>
              </a:defRPr>
            </a:lvl1pPr>
            <a:lvl2pPr>
              <a:lnSpc>
                <a:spcPct val="100000"/>
              </a:lnSpc>
              <a:defRPr sz="1800" spc="100" baseline="0">
                <a:solidFill>
                  <a:schemeClr val="bg2">
                    <a:lumMod val="25000"/>
                  </a:schemeClr>
                </a:solidFill>
                <a:latin typeface="微软雅黑" panose="020B0503020204020204" pitchFamily="34" charset="-122"/>
                <a:ea typeface="微软雅黑" panose="020B0503020204020204" pitchFamily="34" charset="-122"/>
              </a:defRPr>
            </a:lvl2pPr>
          </a:lstStyle>
          <a:p>
            <a:pPr lvl="0"/>
            <a:r>
              <a:rPr lang="zh-CN" altLang="en-US" dirty="0" smtClean="0"/>
              <a:t>第一级</a:t>
            </a:r>
          </a:p>
          <a:p>
            <a:pPr lvl="1"/>
            <a:r>
              <a:rPr lang="zh-CN" altLang="en-US" dirty="0" smtClean="0"/>
              <a:t>第二级</a:t>
            </a:r>
            <a:endParaRPr lang="zh-CN" altLang="en-US" dirty="0"/>
          </a:p>
        </p:txBody>
      </p:sp>
      <p:sp>
        <p:nvSpPr>
          <p:cNvPr id="8" name="TextBox 7"/>
          <p:cNvSpPr txBox="1"/>
          <p:nvPr userDrawn="1"/>
        </p:nvSpPr>
        <p:spPr bwMode="auto">
          <a:xfrm>
            <a:off x="2710009" y="6533909"/>
            <a:ext cx="436337" cy="338554"/>
          </a:xfrm>
          <a:prstGeom prst="rect">
            <a:avLst/>
          </a:prstGeom>
          <a:noFill/>
          <a:ln w="9525">
            <a:noFill/>
            <a:miter lim="800000"/>
          </a:ln>
        </p:spPr>
        <p:txBody>
          <a:bodyPr wrap="none" rtlCol="0" anchor="b">
            <a:spAutoFit/>
          </a:bodyPr>
          <a:lstStyle/>
          <a:p>
            <a:pPr algn="ctr">
              <a:spcBef>
                <a:spcPct val="20000"/>
              </a:spcBef>
              <a:buClr>
                <a:schemeClr val="hlink"/>
              </a:buClr>
              <a:buFont typeface="Wingdings" panose="05000000000000000000" pitchFamily="2" charset="2"/>
              <a:buNone/>
            </a:pPr>
            <a:fld id="{E06F47B1-A2F8-40A5-AD5F-9DCD4D886805}" type="slidenum">
              <a:rPr lang="zh-CN" altLang="en-US" sz="1600" b="0" kern="0" smtClean="0">
                <a:solidFill>
                  <a:schemeClr val="bg1"/>
                </a:solidFill>
                <a:latin typeface="Arial" panose="020B0604020202020204" pitchFamily="34" charset="0"/>
                <a:ea typeface="微软雅黑" panose="020B0503020204020204" pitchFamily="34" charset="-122"/>
                <a:cs typeface="Arial" panose="020B0604020202020204" pitchFamily="34" charset="0"/>
              </a:rPr>
              <a:pPr algn="ctr">
                <a:spcBef>
                  <a:spcPct val="20000"/>
                </a:spcBef>
                <a:buClr>
                  <a:schemeClr val="hlink"/>
                </a:buClr>
                <a:buFont typeface="Wingdings" panose="05000000000000000000" pitchFamily="2" charset="2"/>
                <a:buNone/>
              </a:pPr>
              <a:t>‹#›</a:t>
            </a:fld>
            <a:endParaRPr lang="en-US" altLang="zh-CN" sz="1600" b="0" kern="0" dirty="0" smtClean="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04-Title&amp;文字图片">
    <p:spTree>
      <p:nvGrpSpPr>
        <p:cNvPr id="1" name=""/>
        <p:cNvGrpSpPr/>
        <p:nvPr/>
      </p:nvGrpSpPr>
      <p:grpSpPr>
        <a:xfrm>
          <a:off x="0" y="0"/>
          <a:ext cx="0" cy="0"/>
          <a:chOff x="0" y="0"/>
          <a:chExt cx="0" cy="0"/>
        </a:xfrm>
      </p:grpSpPr>
      <p:pic>
        <p:nvPicPr>
          <p:cNvPr id="18" name="图片 17" descr="带Rlogo.png"/>
          <p:cNvPicPr>
            <a:picLocks noChangeAspect="1"/>
          </p:cNvPicPr>
          <p:nvPr userDrawn="1"/>
        </p:nvPicPr>
        <p:blipFill>
          <a:blip r:embed="rId2" cstate="print"/>
          <a:stretch>
            <a:fillRect/>
          </a:stretch>
        </p:blipFill>
        <p:spPr>
          <a:xfrm>
            <a:off x="221943" y="6504180"/>
            <a:ext cx="1695635" cy="302606"/>
          </a:xfrm>
          <a:prstGeom prst="rect">
            <a:avLst/>
          </a:prstGeom>
        </p:spPr>
      </p:pic>
      <p:sp>
        <p:nvSpPr>
          <p:cNvPr id="20" name="TextBox 19"/>
          <p:cNvSpPr txBox="1"/>
          <p:nvPr userDrawn="1"/>
        </p:nvSpPr>
        <p:spPr>
          <a:xfrm>
            <a:off x="8525573" y="6585145"/>
            <a:ext cx="3645754" cy="246221"/>
          </a:xfrm>
          <a:prstGeom prst="rect">
            <a:avLst/>
          </a:prstGeom>
          <a:noFill/>
        </p:spPr>
        <p:txBody>
          <a:bodyPr wrap="square" rtlCol="0">
            <a:spAutoFit/>
          </a:bodyPr>
          <a:lstStyle/>
          <a:p>
            <a:r>
              <a:rPr lang="en-US" altLang="zh-CN" sz="1000" spc="100" dirty="0" smtClean="0">
                <a:solidFill>
                  <a:schemeClr val="bg1">
                    <a:lumMod val="65000"/>
                  </a:schemeClr>
                </a:solidFill>
                <a:latin typeface="微软雅黑" panose="020B0503020204020204" pitchFamily="34" charset="-122"/>
                <a:ea typeface="微软雅黑" panose="020B0503020204020204" pitchFamily="34" charset="-122"/>
              </a:rPr>
              <a:t>400-013-9696 / www.gbase.cn / info@gbase.cn</a:t>
            </a:r>
            <a:endParaRPr lang="zh-CN" altLang="en-US" sz="1000" spc="100" dirty="0">
              <a:solidFill>
                <a:schemeClr val="bg1">
                  <a:lumMod val="65000"/>
                </a:schemeClr>
              </a:solidFill>
              <a:latin typeface="微软雅黑" panose="020B0503020204020204" pitchFamily="34" charset="-122"/>
              <a:ea typeface="微软雅黑" panose="020B0503020204020204" pitchFamily="34" charset="-122"/>
            </a:endParaRPr>
          </a:p>
        </p:txBody>
      </p:sp>
      <p:cxnSp>
        <p:nvCxnSpPr>
          <p:cNvPr id="21" name="直接连接符 20"/>
          <p:cNvCxnSpPr/>
          <p:nvPr userDrawn="1"/>
        </p:nvCxnSpPr>
        <p:spPr>
          <a:xfrm>
            <a:off x="0" y="1019175"/>
            <a:ext cx="12192000" cy="0"/>
          </a:xfrm>
          <a:prstGeom prst="line">
            <a:avLst/>
          </a:prstGeom>
          <a:ln>
            <a:solidFill>
              <a:srgbClr val="B82E24"/>
            </a:solidFill>
            <a:prstDash val="solid"/>
          </a:ln>
        </p:spPr>
        <p:style>
          <a:lnRef idx="1">
            <a:schemeClr val="accent1"/>
          </a:lnRef>
          <a:fillRef idx="0">
            <a:schemeClr val="accent1"/>
          </a:fillRef>
          <a:effectRef idx="0">
            <a:schemeClr val="accent1"/>
          </a:effectRef>
          <a:fontRef idx="minor">
            <a:schemeClr val="tx1"/>
          </a:fontRef>
        </p:style>
      </p:cxnSp>
      <p:sp>
        <p:nvSpPr>
          <p:cNvPr id="22" name="标题 1"/>
          <p:cNvSpPr>
            <a:spLocks noGrp="1"/>
          </p:cNvSpPr>
          <p:nvPr>
            <p:ph type="title" hasCustomPrompt="1"/>
          </p:nvPr>
        </p:nvSpPr>
        <p:spPr>
          <a:xfrm>
            <a:off x="275491" y="538406"/>
            <a:ext cx="11207263" cy="481500"/>
          </a:xfrm>
          <a:prstGeom prst="rect">
            <a:avLst/>
          </a:prstGeom>
        </p:spPr>
        <p:txBody>
          <a:bodyPr/>
          <a:lstStyle>
            <a:lvl1pPr>
              <a:defRPr sz="3000" b="1" spc="100" baseline="0">
                <a:latin typeface="微软雅黑" panose="020B0503020204020204" pitchFamily="34" charset="-122"/>
                <a:ea typeface="微软雅黑" panose="020B0503020204020204" pitchFamily="34" charset="-122"/>
              </a:defRPr>
            </a:lvl1pPr>
          </a:lstStyle>
          <a:p>
            <a:r>
              <a:rPr lang="zh-CN" altLang="en-US" dirty="0" smtClean="0"/>
              <a:t>标题文字</a:t>
            </a:r>
            <a:endParaRPr lang="zh-CN" altLang="en-US" dirty="0"/>
          </a:p>
        </p:txBody>
      </p:sp>
      <p:sp>
        <p:nvSpPr>
          <p:cNvPr id="23" name="文本占位符 11"/>
          <p:cNvSpPr>
            <a:spLocks noGrp="1"/>
          </p:cNvSpPr>
          <p:nvPr>
            <p:ph type="body" sz="quarter" idx="10" hasCustomPrompt="1"/>
          </p:nvPr>
        </p:nvSpPr>
        <p:spPr>
          <a:xfrm>
            <a:off x="6177280" y="1248508"/>
            <a:ext cx="5297170" cy="4888767"/>
          </a:xfrm>
          <a:prstGeom prst="rect">
            <a:avLst/>
          </a:prstGeom>
        </p:spPr>
        <p:txBody>
          <a:bodyPr/>
          <a:lstStyle>
            <a:lvl1pPr>
              <a:lnSpc>
                <a:spcPct val="100000"/>
              </a:lnSpc>
              <a:buFontTx/>
              <a:buBlip>
                <a:blip r:embed="rId3"/>
              </a:buBlip>
              <a:defRPr sz="2400" spc="100" baseline="0">
                <a:solidFill>
                  <a:schemeClr val="bg2">
                    <a:lumMod val="25000"/>
                  </a:schemeClr>
                </a:solidFill>
                <a:latin typeface="微软雅黑" panose="020B0503020204020204" pitchFamily="34" charset="-122"/>
                <a:ea typeface="微软雅黑" panose="020B0503020204020204" pitchFamily="34" charset="-122"/>
              </a:defRPr>
            </a:lvl1pPr>
            <a:lvl2pPr>
              <a:lnSpc>
                <a:spcPct val="100000"/>
              </a:lnSpc>
              <a:defRPr sz="1800" spc="100" baseline="0">
                <a:solidFill>
                  <a:schemeClr val="bg2">
                    <a:lumMod val="25000"/>
                  </a:schemeClr>
                </a:solidFill>
                <a:latin typeface="微软雅黑" panose="020B0503020204020204" pitchFamily="34" charset="-122"/>
                <a:ea typeface="微软雅黑" panose="020B0503020204020204" pitchFamily="34" charset="-122"/>
              </a:defRPr>
            </a:lvl2pPr>
          </a:lstStyle>
          <a:p>
            <a:pPr lvl="0"/>
            <a:r>
              <a:rPr lang="zh-CN" altLang="en-US" dirty="0" smtClean="0"/>
              <a:t>第一级</a:t>
            </a:r>
          </a:p>
          <a:p>
            <a:pPr lvl="1"/>
            <a:r>
              <a:rPr lang="zh-CN" altLang="en-US" dirty="0" smtClean="0"/>
              <a:t>第二级</a:t>
            </a:r>
            <a:endParaRPr lang="zh-CN" altLang="en-US" dirty="0"/>
          </a:p>
        </p:txBody>
      </p:sp>
      <p:sp>
        <p:nvSpPr>
          <p:cNvPr id="8" name="TextBox 7"/>
          <p:cNvSpPr txBox="1"/>
          <p:nvPr userDrawn="1"/>
        </p:nvSpPr>
        <p:spPr bwMode="auto">
          <a:xfrm>
            <a:off x="2681155" y="6533909"/>
            <a:ext cx="494045" cy="338554"/>
          </a:xfrm>
          <a:prstGeom prst="rect">
            <a:avLst/>
          </a:prstGeom>
          <a:noFill/>
          <a:ln w="9525">
            <a:noFill/>
            <a:miter lim="800000"/>
          </a:ln>
        </p:spPr>
        <p:txBody>
          <a:bodyPr wrap="none" rtlCol="0" anchor="b">
            <a:spAutoFit/>
          </a:bodyPr>
          <a:lstStyle/>
          <a:p>
            <a:pPr algn="ctr">
              <a:spcBef>
                <a:spcPct val="20000"/>
              </a:spcBef>
              <a:buClr>
                <a:schemeClr val="hlink"/>
              </a:buClr>
              <a:buFont typeface="Wingdings" panose="05000000000000000000" pitchFamily="2" charset="2"/>
              <a:buNone/>
            </a:pPr>
            <a:fld id="{E06F47B1-A2F8-40A5-AD5F-9DCD4D886805}" type="slidenum">
              <a:rPr lang="zh-CN" altLang="en-US" sz="1600" b="0" kern="0" smtClean="0">
                <a:solidFill>
                  <a:schemeClr val="bg1"/>
                </a:solidFill>
                <a:latin typeface="Arial" panose="020B0604020202020204" pitchFamily="34" charset="0"/>
                <a:ea typeface="微软雅黑" panose="020B0503020204020204" pitchFamily="34" charset="-122"/>
                <a:cs typeface="Arial" panose="020B0604020202020204" pitchFamily="34" charset="0"/>
              </a:rPr>
              <a:pPr algn="ctr">
                <a:spcBef>
                  <a:spcPct val="20000"/>
                </a:spcBef>
                <a:buClr>
                  <a:schemeClr val="hlink"/>
                </a:buClr>
                <a:buFont typeface="Wingdings" panose="05000000000000000000" pitchFamily="2" charset="2"/>
                <a:buNone/>
              </a:pPr>
              <a:t>‹#›</a:t>
            </a:fld>
            <a:r>
              <a:rPr lang="zh-CN" altLang="en-US" sz="1600" b="0" kern="0" dirty="0" smtClean="0">
                <a:solidFill>
                  <a:schemeClr val="bg1"/>
                </a:solidFill>
                <a:latin typeface="Arial" panose="020B0604020202020204" pitchFamily="34" charset="0"/>
                <a:ea typeface="微软雅黑" panose="020B0503020204020204" pitchFamily="34" charset="-122"/>
                <a:cs typeface="Arial" panose="020B0604020202020204" pitchFamily="34" charset="0"/>
              </a:rPr>
              <a:t> </a:t>
            </a:r>
            <a:endParaRPr lang="en-US" altLang="zh-CN" sz="1600" b="0" kern="0" dirty="0" smtClean="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05-封底">
    <p:spTree>
      <p:nvGrpSpPr>
        <p:cNvPr id="1" name=""/>
        <p:cNvGrpSpPr/>
        <p:nvPr/>
      </p:nvGrpSpPr>
      <p:grpSpPr>
        <a:xfrm>
          <a:off x="0" y="0"/>
          <a:ext cx="0" cy="0"/>
          <a:chOff x="0" y="0"/>
          <a:chExt cx="0" cy="0"/>
        </a:xfrm>
      </p:grpSpPr>
      <p:pic>
        <p:nvPicPr>
          <p:cNvPr id="8" name="图片 7" descr="01-封面.jpg"/>
          <p:cNvPicPr>
            <a:picLocks noChangeAspect="1"/>
          </p:cNvPicPr>
          <p:nvPr userDrawn="1"/>
        </p:nvPicPr>
        <p:blipFill>
          <a:blip r:embed="rId2" cstate="print"/>
          <a:stretch>
            <a:fillRect/>
          </a:stretch>
        </p:blipFill>
        <p:spPr>
          <a:xfrm>
            <a:off x="0" y="2"/>
            <a:ext cx="12192000" cy="6857998"/>
          </a:xfrm>
          <a:prstGeom prst="rect">
            <a:avLst/>
          </a:prstGeom>
        </p:spPr>
      </p:pic>
      <p:sp>
        <p:nvSpPr>
          <p:cNvPr id="10" name="副标题 10"/>
          <p:cNvSpPr txBox="1"/>
          <p:nvPr userDrawn="1"/>
        </p:nvSpPr>
        <p:spPr bwMode="auto">
          <a:xfrm>
            <a:off x="9037516" y="6057752"/>
            <a:ext cx="2632716" cy="242955"/>
          </a:xfrm>
          <a:prstGeom prst="rect">
            <a:avLst/>
          </a:prstGeom>
          <a:noFill/>
          <a:ln w="9525">
            <a:noFill/>
            <a:miter lim="800000"/>
          </a:ln>
        </p:spPr>
        <p:txBody>
          <a:bodyPr lIns="0" tIns="0" rIns="0" bIns="0"/>
          <a:lstStyle/>
          <a:p>
            <a:pPr algn="r" eaLnBrk="0" hangingPunct="0">
              <a:buClr>
                <a:schemeClr val="accent1"/>
              </a:buClr>
              <a:buFontTx/>
              <a:buNone/>
              <a:defRPr/>
            </a:pPr>
            <a:r>
              <a:rPr lang="zh-CN" altLang="en-US" sz="1200" kern="0" spc="150" baseline="0" dirty="0">
                <a:latin typeface="微软雅黑" panose="020B0503020204020204" pitchFamily="34" charset="-122"/>
                <a:ea typeface="微软雅黑" panose="020B0503020204020204" pitchFamily="34" charset="-122"/>
              </a:rPr>
              <a:t>南大通用数据技术股份有限公司</a:t>
            </a:r>
          </a:p>
        </p:txBody>
      </p:sp>
      <p:sp>
        <p:nvSpPr>
          <p:cNvPr id="11" name="TextBox 9"/>
          <p:cNvSpPr>
            <a:spLocks noChangeArrowheads="1"/>
          </p:cNvSpPr>
          <p:nvPr userDrawn="1"/>
        </p:nvSpPr>
        <p:spPr bwMode="auto">
          <a:xfrm>
            <a:off x="9614348" y="6424733"/>
            <a:ext cx="2148350" cy="276999"/>
          </a:xfrm>
          <a:prstGeom prst="rect">
            <a:avLst/>
          </a:prstGeom>
          <a:noFill/>
          <a:ln w="9525">
            <a:noFill/>
            <a:miter lim="800000"/>
          </a:ln>
        </p:spPr>
        <p:txBody>
          <a:bodyPr wrap="square">
            <a:spAutoFit/>
          </a:bodyPr>
          <a:lstStyle/>
          <a:p>
            <a:pPr algn="r">
              <a:buFontTx/>
              <a:buNone/>
            </a:pPr>
            <a:r>
              <a:rPr lang="zh-CN" altLang="zh-CN" sz="1200" spc="100" dirty="0">
                <a:solidFill>
                  <a:srgbClr val="898989"/>
                </a:solidFill>
                <a:latin typeface="微软雅黑" panose="020B0503020204020204" pitchFamily="34" charset="-122"/>
                <a:ea typeface="微软雅黑" panose="020B0503020204020204" pitchFamily="34" charset="-122"/>
                <a:sym typeface="Verdana" panose="020B0604030504040204" pitchFamily="34" charset="0"/>
              </a:rPr>
              <a:t>版权所有© GBASE </a:t>
            </a:r>
            <a:r>
              <a:rPr lang="zh-CN" altLang="zh-CN" sz="1200" spc="100" dirty="0" smtClean="0">
                <a:solidFill>
                  <a:srgbClr val="898989"/>
                </a:solidFill>
                <a:latin typeface="微软雅黑" panose="020B0503020204020204" pitchFamily="34" charset="-122"/>
                <a:ea typeface="微软雅黑" panose="020B0503020204020204" pitchFamily="34" charset="-122"/>
                <a:sym typeface="Verdana" panose="020B0604030504040204" pitchFamily="34" charset="0"/>
              </a:rPr>
              <a:t>201</a:t>
            </a:r>
            <a:r>
              <a:rPr lang="en-US" altLang="zh-CN" sz="1200" spc="100" dirty="0" smtClean="0">
                <a:solidFill>
                  <a:srgbClr val="898989"/>
                </a:solidFill>
                <a:latin typeface="微软雅黑" panose="020B0503020204020204" pitchFamily="34" charset="-122"/>
                <a:ea typeface="微软雅黑" panose="020B0503020204020204" pitchFamily="34" charset="-122"/>
                <a:sym typeface="Verdana" panose="020B0604030504040204" pitchFamily="34" charset="0"/>
              </a:rPr>
              <a:t>9</a:t>
            </a:r>
            <a:endParaRPr lang="zh-CN" altLang="zh-CN" sz="1200" spc="100" dirty="0">
              <a:solidFill>
                <a:srgbClr val="000000"/>
              </a:solidFill>
              <a:latin typeface="微软雅黑" panose="020B0503020204020204" pitchFamily="34" charset="-122"/>
              <a:ea typeface="微软雅黑" panose="020B0503020204020204" pitchFamily="34" charset="-122"/>
              <a:sym typeface="Verdana" panose="020B0604030504040204" pitchFamily="34" charset="0"/>
            </a:endParaRPr>
          </a:p>
        </p:txBody>
      </p:sp>
      <p:sp>
        <p:nvSpPr>
          <p:cNvPr id="19" name="标题 1"/>
          <p:cNvSpPr>
            <a:spLocks noGrp="1"/>
          </p:cNvSpPr>
          <p:nvPr>
            <p:ph type="title" hasCustomPrompt="1"/>
          </p:nvPr>
        </p:nvSpPr>
        <p:spPr>
          <a:xfrm>
            <a:off x="2236371" y="3381035"/>
            <a:ext cx="7816361" cy="611845"/>
          </a:xfrm>
          <a:prstGeom prst="rect">
            <a:avLst/>
          </a:prstGeom>
        </p:spPr>
        <p:txBody>
          <a:bodyPr/>
          <a:lstStyle>
            <a:lvl1pPr algn="ctr">
              <a:lnSpc>
                <a:spcPct val="100000"/>
              </a:lnSpc>
              <a:defRPr sz="3200" b="1" spc="100" baseline="0">
                <a:solidFill>
                  <a:srgbClr val="5A6783"/>
                </a:solidFill>
                <a:latin typeface="微软雅黑" panose="020B0503020204020204" pitchFamily="34" charset="-122"/>
                <a:ea typeface="微软雅黑" panose="020B0503020204020204" pitchFamily="34" charset="-122"/>
              </a:defRPr>
            </a:lvl1pPr>
          </a:lstStyle>
          <a:p>
            <a:r>
              <a:rPr lang="en-US" altLang="zh-CN" dirty="0" smtClean="0"/>
              <a:t>Thank you</a:t>
            </a:r>
            <a:r>
              <a:rPr lang="zh-CN" altLang="en-US" dirty="0" smtClean="0"/>
              <a:t>！</a:t>
            </a:r>
            <a:endParaRPr lang="zh-CN" altLang="en-US" dirty="0"/>
          </a:p>
        </p:txBody>
      </p:sp>
      <p:sp>
        <p:nvSpPr>
          <p:cNvPr id="13" name="副标题 10"/>
          <p:cNvSpPr txBox="1"/>
          <p:nvPr userDrawn="1"/>
        </p:nvSpPr>
        <p:spPr bwMode="auto">
          <a:xfrm>
            <a:off x="8137966" y="6246160"/>
            <a:ext cx="3511948" cy="304056"/>
          </a:xfrm>
          <a:prstGeom prst="rect">
            <a:avLst/>
          </a:prstGeom>
          <a:noFill/>
          <a:ln w="9525">
            <a:noFill/>
            <a:miter lim="800000"/>
          </a:ln>
        </p:spPr>
        <p:txBody>
          <a:bodyPr lIns="0" tIns="0" rIns="0" bIns="0"/>
          <a:lstStyle/>
          <a:p>
            <a:pPr algn="r" eaLnBrk="0" hangingPunct="0">
              <a:buClr>
                <a:schemeClr val="accent1"/>
              </a:buClr>
              <a:buFontTx/>
              <a:buNone/>
              <a:defRPr/>
            </a:pPr>
            <a:r>
              <a:rPr lang="en-US" altLang="zh-CN" sz="1200" kern="0" spc="0" baseline="0" dirty="0" smtClean="0">
                <a:latin typeface="微软雅黑" panose="020B0503020204020204" pitchFamily="34" charset="-122"/>
                <a:ea typeface="微软雅黑" panose="020B0503020204020204" pitchFamily="34" charset="-122"/>
              </a:rPr>
              <a:t>General Data Technology </a:t>
            </a:r>
            <a:r>
              <a:rPr lang="en-US" altLang="zh-CN" sz="1200" kern="0" spc="0" baseline="0" dirty="0" err="1" smtClean="0">
                <a:latin typeface="微软雅黑" panose="020B0503020204020204" pitchFamily="34" charset="-122"/>
                <a:ea typeface="微软雅黑" panose="020B0503020204020204" pitchFamily="34" charset="-122"/>
              </a:rPr>
              <a:t>Co.,Ltd</a:t>
            </a:r>
            <a:endParaRPr lang="zh-CN" altLang="en-US" sz="1200" kern="0" spc="0" baseline="0" dirty="0">
              <a:latin typeface="微软雅黑" panose="020B0503020204020204" pitchFamily="34" charset="-122"/>
              <a:ea typeface="微软雅黑" panose="020B0503020204020204" pitchFamily="34" charset="-122"/>
            </a:endParaRPr>
          </a:p>
        </p:txBody>
      </p:sp>
      <p:sp>
        <p:nvSpPr>
          <p:cNvPr id="15" name="标题 1"/>
          <p:cNvSpPr txBox="1"/>
          <p:nvPr userDrawn="1"/>
        </p:nvSpPr>
        <p:spPr>
          <a:xfrm>
            <a:off x="4445779" y="1516752"/>
            <a:ext cx="3189069" cy="1582048"/>
          </a:xfrm>
          <a:prstGeom prst="rect">
            <a:avLst/>
          </a:prstGeom>
        </p:spPr>
        <p:txBody>
          <a:bodyPr/>
          <a:lstStyle>
            <a:lvl1pPr algn="ctr">
              <a:lnSpc>
                <a:spcPct val="100000"/>
              </a:lnSpc>
              <a:defRPr sz="3200" b="1" spc="100" baseline="0">
                <a:solidFill>
                  <a:schemeClr val="bg2">
                    <a:lumMod val="25000"/>
                  </a:schemeClr>
                </a:solidFill>
                <a:latin typeface="微软雅黑" panose="020B0503020204020204" pitchFamily="34" charset="-122"/>
                <a:ea typeface="微软雅黑" panose="020B0503020204020204" pitchFamily="34"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9600" b="0" i="0" u="none" strike="noStrike" kern="1200" cap="none" spc="200" normalizeH="0" baseline="0" noProof="0" dirty="0" smtClean="0">
                <a:ln>
                  <a:noFill/>
                </a:ln>
                <a:solidFill>
                  <a:srgbClr val="FF0000"/>
                </a:solidFill>
                <a:effectLst/>
                <a:uLnTx/>
                <a:uFillTx/>
                <a:latin typeface="微软雅黑" panose="020B0503020204020204" pitchFamily="34" charset="-122"/>
                <a:ea typeface="微软雅黑" panose="020B0503020204020204" pitchFamily="34" charset="-122"/>
                <a:cs typeface="+mj-cs"/>
              </a:rPr>
              <a:t>Q&amp;A</a:t>
            </a:r>
            <a:endParaRPr kumimoji="0" lang="zh-CN" altLang="en-US" sz="9600" b="0" i="0" u="none" strike="noStrike" kern="1200" cap="none" spc="20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j-cs"/>
            </a:endParaRPr>
          </a:p>
        </p:txBody>
      </p:sp>
      <p:pic>
        <p:nvPicPr>
          <p:cNvPr id="16" name="图片 15" descr="logo_02.png"/>
          <p:cNvPicPr>
            <a:picLocks noChangeAspect="1"/>
          </p:cNvPicPr>
          <p:nvPr userDrawn="1"/>
        </p:nvPicPr>
        <p:blipFill>
          <a:blip r:embed="rId3" cstate="print"/>
          <a:stretch>
            <a:fillRect/>
          </a:stretch>
        </p:blipFill>
        <p:spPr>
          <a:xfrm>
            <a:off x="9215120" y="5520055"/>
            <a:ext cx="2692400" cy="504825"/>
          </a:xfrm>
          <a:prstGeom prst="rect">
            <a:avLst/>
          </a:prstGeom>
        </p:spPr>
      </p:pic>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图片 6"/>
          <p:cNvPicPr>
            <a:picLocks noChangeAspect="1"/>
          </p:cNvPicPr>
          <p:nvPr userDrawn="1"/>
        </p:nvPicPr>
        <p:blipFill>
          <a:blip r:embed="rId7" cstate="print"/>
          <a:srcRect/>
          <a:stretch>
            <a:fillRect/>
          </a:stretch>
        </p:blipFill>
        <p:spPr bwMode="auto">
          <a:xfrm>
            <a:off x="0" y="0"/>
            <a:ext cx="12192000" cy="6858000"/>
          </a:xfrm>
          <a:prstGeom prst="rect">
            <a:avLst/>
          </a:prstGeom>
          <a:noFill/>
          <a:ln w="9525">
            <a:noFill/>
            <a:miter lim="800000"/>
            <a:headEnd/>
            <a:tailEnd/>
          </a:ln>
        </p:spPr>
      </p:pic>
      <p:sp>
        <p:nvSpPr>
          <p:cNvPr id="2" name="矩形 1"/>
          <p:cNvSpPr/>
          <p:nvPr userDrawn="1"/>
        </p:nvSpPr>
        <p:spPr>
          <a:xfrm>
            <a:off x="0" y="0"/>
            <a:ext cx="12192000" cy="6858000"/>
          </a:xfrm>
          <a:prstGeom prst="rect">
            <a:avLst/>
          </a:prstGeom>
          <a:gradFill flip="none" rotWithShape="1">
            <a:gsLst>
              <a:gs pos="100000">
                <a:schemeClr val="bg1">
                  <a:alpha val="59000"/>
                </a:schemeClr>
              </a:gs>
              <a:gs pos="0">
                <a:schemeClr val="bg1">
                  <a:alpha val="34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矩形 7"/>
          <p:cNvSpPr/>
          <p:nvPr userDrawn="1"/>
        </p:nvSpPr>
        <p:spPr>
          <a:xfrm>
            <a:off x="0" y="6554788"/>
            <a:ext cx="12192000" cy="303212"/>
          </a:xfrm>
          <a:prstGeom prst="rect">
            <a:avLst/>
          </a:prstGeom>
          <a:gradFill>
            <a:gsLst>
              <a:gs pos="0">
                <a:srgbClr val="404040"/>
              </a:gs>
              <a:gs pos="94000">
                <a:srgbClr val="0D0D0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任意多边形 8"/>
          <p:cNvSpPr/>
          <p:nvPr userDrawn="1"/>
        </p:nvSpPr>
        <p:spPr>
          <a:xfrm>
            <a:off x="0" y="6465888"/>
            <a:ext cx="2305050" cy="392112"/>
          </a:xfrm>
          <a:custGeom>
            <a:avLst/>
            <a:gdLst>
              <a:gd name="connsiteX0" fmla="*/ 0 w 2305316"/>
              <a:gd name="connsiteY0" fmla="*/ 0 h 392806"/>
              <a:gd name="connsiteX1" fmla="*/ 2305316 w 2305316"/>
              <a:gd name="connsiteY1" fmla="*/ 0 h 392806"/>
              <a:gd name="connsiteX2" fmla="*/ 2163649 w 2305316"/>
              <a:gd name="connsiteY2" fmla="*/ 392806 h 392806"/>
              <a:gd name="connsiteX3" fmla="*/ 0 w 2305316"/>
              <a:gd name="connsiteY3" fmla="*/ 392806 h 392806"/>
            </a:gdLst>
            <a:ahLst/>
            <a:cxnLst>
              <a:cxn ang="0">
                <a:pos x="connsiteX0" y="connsiteY0"/>
              </a:cxn>
              <a:cxn ang="0">
                <a:pos x="connsiteX1" y="connsiteY1"/>
              </a:cxn>
              <a:cxn ang="0">
                <a:pos x="connsiteX2" y="connsiteY2"/>
              </a:cxn>
              <a:cxn ang="0">
                <a:pos x="connsiteX3" y="connsiteY3"/>
              </a:cxn>
            </a:cxnLst>
            <a:rect l="l" t="t" r="r" b="b"/>
            <a:pathLst>
              <a:path w="2305316" h="392806">
                <a:moveTo>
                  <a:pt x="0" y="0"/>
                </a:moveTo>
                <a:lnTo>
                  <a:pt x="2305316" y="0"/>
                </a:lnTo>
                <a:lnTo>
                  <a:pt x="2163649" y="392806"/>
                </a:lnTo>
                <a:lnTo>
                  <a:pt x="0" y="392806"/>
                </a:lnTo>
                <a:close/>
              </a:path>
            </a:pathLst>
          </a:custGeom>
          <a:gradFill flip="none" rotWithShape="1">
            <a:gsLst>
              <a:gs pos="0">
                <a:srgbClr val="F93D32"/>
              </a:gs>
              <a:gs pos="91000">
                <a:srgbClr val="BE100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任意多边形 9"/>
          <p:cNvSpPr/>
          <p:nvPr userDrawn="1"/>
        </p:nvSpPr>
        <p:spPr>
          <a:xfrm>
            <a:off x="0" y="566738"/>
            <a:ext cx="168275" cy="454025"/>
          </a:xfrm>
          <a:custGeom>
            <a:avLst/>
            <a:gdLst>
              <a:gd name="connsiteX0" fmla="*/ 0 w 2305316"/>
              <a:gd name="connsiteY0" fmla="*/ 0 h 392806"/>
              <a:gd name="connsiteX1" fmla="*/ 2305316 w 2305316"/>
              <a:gd name="connsiteY1" fmla="*/ 0 h 392806"/>
              <a:gd name="connsiteX2" fmla="*/ 2163649 w 2305316"/>
              <a:gd name="connsiteY2" fmla="*/ 392806 h 392806"/>
              <a:gd name="connsiteX3" fmla="*/ 0 w 2305316"/>
              <a:gd name="connsiteY3" fmla="*/ 392806 h 392806"/>
            </a:gdLst>
            <a:ahLst/>
            <a:cxnLst>
              <a:cxn ang="0">
                <a:pos x="connsiteX0" y="connsiteY0"/>
              </a:cxn>
              <a:cxn ang="0">
                <a:pos x="connsiteX1" y="connsiteY1"/>
              </a:cxn>
              <a:cxn ang="0">
                <a:pos x="connsiteX2" y="connsiteY2"/>
              </a:cxn>
              <a:cxn ang="0">
                <a:pos x="connsiteX3" y="connsiteY3"/>
              </a:cxn>
            </a:cxnLst>
            <a:rect l="l" t="t" r="r" b="b"/>
            <a:pathLst>
              <a:path w="2305316" h="392806">
                <a:moveTo>
                  <a:pt x="0" y="0"/>
                </a:moveTo>
                <a:lnTo>
                  <a:pt x="2305316" y="0"/>
                </a:lnTo>
                <a:lnTo>
                  <a:pt x="2163649" y="392806"/>
                </a:lnTo>
                <a:lnTo>
                  <a:pt x="0" y="39280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7" name="直接连接符 6"/>
          <p:cNvCxnSpPr/>
          <p:nvPr userDrawn="1"/>
        </p:nvCxnSpPr>
        <p:spPr>
          <a:xfrm>
            <a:off x="0" y="1019175"/>
            <a:ext cx="12192000" cy="0"/>
          </a:xfrm>
          <a:prstGeom prst="line">
            <a:avLst/>
          </a:prstGeom>
          <a:ln>
            <a:solidFill>
              <a:srgbClr val="B82E24"/>
            </a:solidFill>
            <a:prstDash val="solid"/>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iming>
    <p:tnLst>
      <p:par>
        <p:cTn xmlns:p14="http://schemas.microsoft.com/office/powerpoint/2010/main" id="1" dur="indefinite" restart="never" nodeType="tmRoot"/>
      </p:par>
    </p:tnLst>
  </p:timing>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www.cniug.org/ibm-informix-article/466-informixids115.html" TargetMode="External"/><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4.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4.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 Id="rId3" Type="http://schemas.openxmlformats.org/officeDocument/2006/relationships/image" Target="../media/image7.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sym typeface="+mn-ea"/>
              </a:rPr>
              <a:t>高性能数据库设计与实现</a:t>
            </a:r>
            <a:endParaRPr lang="zh-CN" alt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系统设计</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a:xfrm>
            <a:off x="755650" y="1157068"/>
            <a:ext cx="10718800" cy="4888767"/>
          </a:xfrm>
        </p:spPr>
        <p:txBody>
          <a:bodyPr>
            <a:normAutofit fontScale="25000" lnSpcReduction="20000"/>
          </a:bodyPr>
          <a:lstStyle/>
          <a:p>
            <a:pPr eaLnBrk="1" hangingPunct="1">
              <a:spcBef>
                <a:spcPct val="50000"/>
              </a:spcBef>
              <a:spcAft>
                <a:spcPct val="50000"/>
              </a:spcAft>
              <a:buNone/>
            </a:pPr>
            <a:r>
              <a:rPr lang="zh-CN" altLang="en-US" sz="8000" b="1" dirty="0">
                <a:sym typeface="+mn-ea"/>
              </a:rPr>
              <a:t>表分片</a:t>
            </a:r>
          </a:p>
          <a:p>
            <a:pPr eaLnBrk="1" hangingPunct="1"/>
            <a:r>
              <a:rPr lang="zh-CN" altLang="en-US" sz="6000" dirty="0">
                <a:sym typeface="+mn-ea"/>
              </a:rPr>
              <a:t>“表分片”技术允许在表一级对数据存储进行控制。用户可以对表中的记录或索引进行分组，并且存储在不同的位置，这样可以将数据存储到多个磁盘上，从而减少对磁盘</a:t>
            </a:r>
            <a:r>
              <a:rPr lang="en-US" altLang="zh-CN" sz="6000" dirty="0">
                <a:sym typeface="+mn-ea"/>
              </a:rPr>
              <a:t>I/O</a:t>
            </a:r>
            <a:r>
              <a:rPr lang="zh-CN" altLang="en-US" sz="6000" dirty="0">
                <a:sym typeface="+mn-ea"/>
              </a:rPr>
              <a:t>的竞争。数据分片的方案以及分片数据所存放的一组</a:t>
            </a:r>
            <a:r>
              <a:rPr lang="en-US" altLang="zh-CN" sz="6000" dirty="0">
                <a:sym typeface="+mn-ea"/>
              </a:rPr>
              <a:t>dbspace</a:t>
            </a:r>
            <a:r>
              <a:rPr lang="zh-CN" altLang="en-US" sz="6000" dirty="0">
                <a:sym typeface="+mn-ea"/>
              </a:rPr>
              <a:t>构成了“分片策略”。数据分片有两种基本类型：轮转法分片（</a:t>
            </a:r>
            <a:r>
              <a:rPr lang="en-US" altLang="zh-CN" sz="6000" dirty="0">
                <a:sym typeface="+mn-ea"/>
              </a:rPr>
              <a:t>Round-Robin</a:t>
            </a:r>
            <a:r>
              <a:rPr lang="zh-CN" altLang="en-US" sz="6000" dirty="0">
                <a:sym typeface="+mn-ea"/>
              </a:rPr>
              <a:t>）和基于表达式分片（</a:t>
            </a:r>
            <a:r>
              <a:rPr lang="en-US" altLang="zh-CN" sz="6000" dirty="0">
                <a:sym typeface="+mn-ea"/>
              </a:rPr>
              <a:t>Expression-Based</a:t>
            </a:r>
            <a:r>
              <a:rPr lang="zh-CN" altLang="en-US" sz="5400" dirty="0">
                <a:sym typeface="+mn-ea"/>
              </a:rPr>
              <a:t>），对于“轮转法分片”，数据是根据轮转法方式存入表中的。“基于表达式分片”则根据表中的一个或多个字段对分片的规则进行定义，一般在预知查询条件时采用这种方式，从而避免查询中对某些分片的扫描。 </a:t>
            </a:r>
          </a:p>
          <a:p>
            <a:pPr eaLnBrk="1" hangingPunct="1"/>
            <a:endParaRPr lang="zh-CN" altLang="en-US" sz="4800" dirty="0">
              <a:sym typeface="+mn-ea"/>
            </a:endParaRPr>
          </a:p>
          <a:p>
            <a:pPr eaLnBrk="1" hangingPunct="1"/>
            <a:r>
              <a:rPr lang="zh-CN" altLang="en-US" sz="6000" dirty="0">
                <a:sym typeface="+mn-ea"/>
              </a:rPr>
              <a:t>对表中的数据和索引进行分片主要是为了提高应程序的效率，由于</a:t>
            </a:r>
            <a:r>
              <a:rPr lang="en-US" altLang="zh-CN" sz="6000" dirty="0">
                <a:sym typeface="+mn-ea"/>
              </a:rPr>
              <a:t>GBase 8s</a:t>
            </a:r>
            <a:r>
              <a:rPr lang="zh-CN" altLang="en-US" sz="6000" dirty="0">
                <a:sym typeface="+mn-ea"/>
              </a:rPr>
              <a:t>动态服务器可以并行地扫描多个磁盘上的数据，从而实现内部查询的并行操作，因此采用“分片”技术可以提高查询效率。内部查询的并行化有助于减少对一个复杂查询的响应时间。“表分片”</a:t>
            </a:r>
            <a:r>
              <a:rPr lang="zh-CN" altLang="en-US" sz="6000" dirty="0">
                <a:solidFill>
                  <a:srgbClr val="FF0000"/>
                </a:solidFill>
                <a:sym typeface="+mn-ea"/>
              </a:rPr>
              <a:t>技术与并行数据查询（</a:t>
            </a:r>
            <a:r>
              <a:rPr lang="en-US" altLang="zh-CN" sz="6000" dirty="0">
                <a:solidFill>
                  <a:srgbClr val="FF0000"/>
                </a:solidFill>
                <a:sym typeface="+mn-ea"/>
              </a:rPr>
              <a:t>PDQ</a:t>
            </a:r>
            <a:r>
              <a:rPr lang="zh-CN" altLang="en-US" sz="6000" dirty="0">
                <a:solidFill>
                  <a:srgbClr val="FF0000"/>
                </a:solidFill>
                <a:sym typeface="+mn-ea"/>
              </a:rPr>
              <a:t>）</a:t>
            </a:r>
            <a:r>
              <a:rPr lang="zh-CN" altLang="en-US" sz="6000" dirty="0">
                <a:sym typeface="+mn-ea"/>
              </a:rPr>
              <a:t>特征联系在一起使用，这样</a:t>
            </a:r>
            <a:r>
              <a:rPr lang="en-US" altLang="zh-CN" sz="6000" dirty="0">
                <a:sym typeface="+mn-ea"/>
              </a:rPr>
              <a:t>GBase 8s</a:t>
            </a:r>
            <a:r>
              <a:rPr lang="zh-CN" altLang="en-US" sz="5400" dirty="0">
                <a:sym typeface="+mn-ea"/>
              </a:rPr>
              <a:t>服务器可以分配多条线索。从所有数据分片上并行地选取数据。此外，还可以仅仅对包含“目标数据”的数据分片进行扫描。从而大幅度地提高了整个系统效率。</a:t>
            </a:r>
          </a:p>
          <a:p>
            <a:pPr eaLnBrk="1" hangingPunct="1"/>
            <a:endParaRPr lang="zh-CN" altLang="en-US" sz="4800" dirty="0">
              <a:sym typeface="+mn-ea"/>
            </a:endParaRPr>
          </a:p>
          <a:p>
            <a:pPr eaLnBrk="1" hangingPunct="1"/>
            <a:r>
              <a:rPr lang="zh-CN" altLang="en-US" sz="6000" dirty="0">
                <a:sym typeface="+mn-ea"/>
              </a:rPr>
              <a:t>我们通过大量的数据分片将数据分布在许多的磁盘上，也实现了外部查询的并行操作。这样在大量用户对同一个表进行访问时，可以减少</a:t>
            </a:r>
            <a:r>
              <a:rPr lang="en-US" altLang="zh-CN" sz="6000" dirty="0">
                <a:sym typeface="+mn-ea"/>
              </a:rPr>
              <a:t>I/O</a:t>
            </a:r>
            <a:r>
              <a:rPr lang="zh-CN" altLang="en-US" sz="6000" dirty="0">
                <a:sym typeface="+mn-ea"/>
              </a:rPr>
              <a:t>的竞争，每秒钟完成的事务数（系统吞吐能力）也得到了提高。“表分片”技术还通过对存储在</a:t>
            </a:r>
            <a:r>
              <a:rPr lang="en-US" altLang="zh-CN" sz="6000" dirty="0">
                <a:sym typeface="+mn-ea"/>
              </a:rPr>
              <a:t>dbspace</a:t>
            </a:r>
            <a:r>
              <a:rPr lang="zh-CN" altLang="en-US" sz="6000" dirty="0">
                <a:sym typeface="+mn-ea"/>
              </a:rPr>
              <a:t>上的数据分片进行备份</a:t>
            </a:r>
            <a:r>
              <a:rPr lang="en-US" altLang="zh-CN" sz="6000" dirty="0">
                <a:sym typeface="+mn-ea"/>
              </a:rPr>
              <a:t>/</a:t>
            </a:r>
            <a:r>
              <a:rPr lang="zh-CN" altLang="en-US" sz="6000" dirty="0">
                <a:sym typeface="+mn-ea"/>
              </a:rPr>
              <a:t>恢复操作。 </a:t>
            </a:r>
            <a:endParaRPr lang="zh-CN" altLang="en-US" sz="6000" dirty="0">
              <a:cs typeface="Arial" panose="020B0604020202020204" pitchFamily="34" charset="0"/>
              <a:sym typeface="+mn-ea"/>
            </a:endParaRPr>
          </a:p>
        </p:txBody>
      </p:sp>
      <p:sp>
        <p:nvSpPr>
          <p:cNvPr id="2" name="TextBox 4"/>
          <p:cNvSpPr txBox="1"/>
          <p:nvPr/>
        </p:nvSpPr>
        <p:spPr>
          <a:xfrm>
            <a:off x="1417320" y="5760720"/>
            <a:ext cx="2786063" cy="368300"/>
          </a:xfrm>
          <a:prstGeom prst="rect">
            <a:avLst/>
          </a:prstGeom>
          <a:solidFill>
            <a:schemeClr val="accent2">
              <a:lumMod val="20000"/>
              <a:lumOff val="80000"/>
            </a:schemeClr>
          </a:solidFill>
          <a:ln>
            <a:solidFill>
              <a:schemeClr val="accent2"/>
            </a:solidFill>
          </a:ln>
        </p:spPr>
        <p:txBody>
          <a:bodyPr>
            <a:spAutoFit/>
          </a:bodyPr>
          <a:lstStyle/>
          <a:p>
            <a:pPr marL="0" marR="0" lvl="2" indent="0" algn="ctr" defTabSz="914400" rtl="0" eaLnBrk="1" fontAlgn="base" latinLnBrk="0" hangingPunct="1">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tx1"/>
                </a:solidFill>
                <a:effectLst/>
                <a:uLnTx/>
                <a:uFillTx/>
                <a:latin typeface="Times New Roman" panose="02020603050405020304" charset="0"/>
                <a:ea typeface="宋体" panose="02010600030101010101" pitchFamily="2" charset="-122"/>
                <a:cs typeface="+mn-cs"/>
              </a:rPr>
              <a:t>SET PDQPRIORITY 80</a:t>
            </a:r>
            <a:r>
              <a:rPr kumimoji="0" lang="en-US" altLang="zh-CN" sz="1800" b="0" i="0" u="none" strike="noStrike" kern="1200" cap="none" spc="0" normalizeH="0" baseline="0" noProof="0" dirty="0">
                <a:ln>
                  <a:noFill/>
                </a:ln>
                <a:solidFill>
                  <a:schemeClr val="bg1"/>
                </a:solidFill>
                <a:effectLst/>
                <a:uLnTx/>
                <a:uFillTx/>
                <a:latin typeface="Times New Roman" panose="02020603050405020304" charset="0"/>
                <a:ea typeface="宋体" panose="02010600030101010101" pitchFamily="2" charset="-122"/>
                <a:cs typeface="+mn-cs"/>
              </a:rPr>
              <a: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系统设计</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p:txBody>
          <a:bodyPr>
            <a:normAutofit fontScale="25000" lnSpcReduction="20000"/>
          </a:bodyPr>
          <a:lstStyle/>
          <a:p>
            <a:pPr eaLnBrk="1" hangingPunct="1">
              <a:lnSpc>
                <a:spcPct val="90000"/>
              </a:lnSpc>
              <a:spcBef>
                <a:spcPct val="50000"/>
              </a:spcBef>
              <a:spcAft>
                <a:spcPct val="50000"/>
              </a:spcAft>
              <a:buNone/>
            </a:pPr>
            <a:r>
              <a:rPr lang="zh-CN" altLang="en-US" sz="8000" b="1" dirty="0">
                <a:sym typeface="+mn-ea"/>
              </a:rPr>
              <a:t>表分片</a:t>
            </a:r>
          </a:p>
          <a:p>
            <a:pPr eaLnBrk="1" hangingPunct="1">
              <a:lnSpc>
                <a:spcPct val="90000"/>
              </a:lnSpc>
              <a:buNone/>
            </a:pPr>
            <a:r>
              <a:rPr lang="zh-CN" altLang="en-US" sz="6600" dirty="0">
                <a:sym typeface="+mn-ea"/>
              </a:rPr>
              <a:t>“数据分片”的目标包括最大程度的内部查询并行化、外部查询并行化、提高数据可用性、更细的备份</a:t>
            </a:r>
            <a:r>
              <a:rPr lang="en-US" altLang="zh-CN" sz="6600" dirty="0">
                <a:sym typeface="+mn-ea"/>
              </a:rPr>
              <a:t>/</a:t>
            </a:r>
            <a:r>
              <a:rPr lang="zh-CN" altLang="en-US" sz="6600" dirty="0">
                <a:sym typeface="+mn-ea"/>
              </a:rPr>
              <a:t>恢复粒度以及更强的数据加载效率。 </a:t>
            </a:r>
            <a:endParaRPr lang="zh-CN" altLang="en-US" sz="6600" dirty="0"/>
          </a:p>
          <a:p>
            <a:pPr eaLnBrk="1" hangingPunct="1">
              <a:lnSpc>
                <a:spcPct val="90000"/>
              </a:lnSpc>
              <a:buNone/>
            </a:pPr>
            <a:r>
              <a:rPr lang="zh-CN" altLang="en-US" sz="6600" dirty="0">
                <a:sym typeface="+mn-ea"/>
              </a:rPr>
              <a:t>使用“表分片”技术的基本原则： </a:t>
            </a:r>
            <a:endParaRPr lang="zh-CN" altLang="en-US" sz="6600" dirty="0"/>
          </a:p>
          <a:p>
            <a:pPr marL="465455" lvl="1" indent="0" eaLnBrk="1" hangingPunct="1">
              <a:lnSpc>
                <a:spcPct val="90000"/>
              </a:lnSpc>
              <a:buNone/>
            </a:pPr>
            <a:r>
              <a:rPr lang="en-US" altLang="zh-CN" sz="6600" dirty="0">
                <a:sym typeface="+mn-ea"/>
              </a:rPr>
              <a:t>①</a:t>
            </a:r>
            <a:r>
              <a:rPr lang="zh-CN" altLang="en-US" sz="6600" dirty="0">
                <a:sym typeface="+mn-ea"/>
              </a:rPr>
              <a:t>．对于联机事务处理系统（</a:t>
            </a:r>
            <a:r>
              <a:rPr lang="en-US" altLang="zh-CN" sz="6600" dirty="0">
                <a:sym typeface="+mn-ea"/>
              </a:rPr>
              <a:t>OLTP</a:t>
            </a:r>
            <a:r>
              <a:rPr lang="zh-CN" altLang="en-US" sz="6600" dirty="0">
                <a:sym typeface="+mn-ea"/>
              </a:rPr>
              <a:t>），应分片索引，减少会话竞争。 </a:t>
            </a:r>
            <a:endParaRPr lang="zh-CN" altLang="en-US" sz="6600" dirty="0"/>
          </a:p>
          <a:p>
            <a:pPr marL="465455" lvl="1" indent="0" eaLnBrk="1" hangingPunct="1">
              <a:lnSpc>
                <a:spcPct val="90000"/>
              </a:lnSpc>
              <a:buNone/>
            </a:pPr>
            <a:r>
              <a:rPr lang="en-US" altLang="zh-CN" sz="6600" dirty="0">
                <a:sym typeface="+mn-ea"/>
              </a:rPr>
              <a:t>②</a:t>
            </a:r>
            <a:r>
              <a:rPr lang="zh-CN" altLang="en-US" sz="6600" dirty="0">
                <a:sym typeface="+mn-ea"/>
              </a:rPr>
              <a:t>．对于决策支持系统（</a:t>
            </a:r>
            <a:r>
              <a:rPr lang="en-US" altLang="zh-CN" sz="6600" dirty="0">
                <a:sym typeface="+mn-ea"/>
              </a:rPr>
              <a:t>DSS</a:t>
            </a:r>
            <a:r>
              <a:rPr lang="zh-CN" altLang="en-US" sz="6600" dirty="0">
                <a:sym typeface="+mn-ea"/>
              </a:rPr>
              <a:t>），应增加分片表，但不分片索引，分离索引，并把它们放在分离的</a:t>
            </a:r>
            <a:r>
              <a:rPr lang="en-US" altLang="zh-CN" sz="6600" dirty="0">
                <a:sym typeface="+mn-ea"/>
              </a:rPr>
              <a:t>dbspace</a:t>
            </a:r>
            <a:r>
              <a:rPr lang="zh-CN" altLang="en-US" sz="6600" dirty="0">
                <a:sym typeface="+mn-ea"/>
              </a:rPr>
              <a:t>中。 </a:t>
            </a:r>
            <a:endParaRPr lang="zh-CN" altLang="en-US" sz="6600" dirty="0"/>
          </a:p>
          <a:p>
            <a:pPr marL="465455" lvl="1" indent="0" eaLnBrk="1" hangingPunct="1">
              <a:lnSpc>
                <a:spcPct val="90000"/>
              </a:lnSpc>
              <a:buNone/>
            </a:pPr>
            <a:r>
              <a:rPr lang="en-US" altLang="zh-CN" sz="6600" dirty="0">
                <a:sym typeface="+mn-ea"/>
              </a:rPr>
              <a:t>③</a:t>
            </a:r>
            <a:r>
              <a:rPr lang="zh-CN" altLang="en-US" sz="6600" dirty="0">
                <a:sym typeface="+mn-ea"/>
              </a:rPr>
              <a:t>．</a:t>
            </a:r>
            <a:r>
              <a:rPr lang="en-US" altLang="zh-CN" sz="6600" dirty="0">
                <a:sym typeface="+mn-ea"/>
              </a:rPr>
              <a:t>DSS</a:t>
            </a:r>
            <a:r>
              <a:rPr lang="zh-CN" altLang="en-US" sz="6600" dirty="0">
                <a:sym typeface="+mn-ea"/>
              </a:rPr>
              <a:t>查询顺序读表，使用轮转法分片（</a:t>
            </a:r>
            <a:r>
              <a:rPr lang="en-US" altLang="zh-CN" sz="6600" dirty="0">
                <a:sym typeface="+mn-ea"/>
              </a:rPr>
              <a:t>Round-Robin</a:t>
            </a:r>
            <a:r>
              <a:rPr lang="zh-CN" altLang="en-US" sz="6600" dirty="0">
                <a:sym typeface="+mn-ea"/>
              </a:rPr>
              <a:t>）模式。 </a:t>
            </a:r>
            <a:endParaRPr lang="zh-CN" altLang="en-US" sz="6600" dirty="0"/>
          </a:p>
          <a:p>
            <a:pPr marL="465455" lvl="1" indent="0" eaLnBrk="1" hangingPunct="1">
              <a:lnSpc>
                <a:spcPct val="90000"/>
              </a:lnSpc>
              <a:buNone/>
            </a:pPr>
            <a:r>
              <a:rPr lang="en-US" altLang="zh-CN" sz="6600" dirty="0">
                <a:sym typeface="+mn-ea"/>
              </a:rPr>
              <a:t>④</a:t>
            </a:r>
            <a:r>
              <a:rPr lang="zh-CN" altLang="en-US" sz="6600" dirty="0">
                <a:sym typeface="+mn-ea"/>
              </a:rPr>
              <a:t>．如果大多请求只存取表中的部分数据，建立基于表达式分片（</a:t>
            </a:r>
            <a:r>
              <a:rPr lang="en-US" altLang="zh-CN" sz="6600" dirty="0">
                <a:sym typeface="+mn-ea"/>
              </a:rPr>
              <a:t>Expression-Based</a:t>
            </a:r>
            <a:r>
              <a:rPr lang="zh-CN" altLang="en-US" sz="6600" dirty="0">
                <a:sym typeface="+mn-ea"/>
              </a:rPr>
              <a:t>）。 </a:t>
            </a:r>
            <a:endParaRPr lang="zh-CN" altLang="en-US" sz="6600" dirty="0"/>
          </a:p>
          <a:p>
            <a:pPr marL="465455" lvl="1" indent="0" eaLnBrk="1" hangingPunct="1">
              <a:lnSpc>
                <a:spcPct val="90000"/>
              </a:lnSpc>
              <a:buNone/>
            </a:pPr>
            <a:r>
              <a:rPr lang="en-US" altLang="zh-CN" sz="6600" dirty="0">
                <a:sym typeface="+mn-ea"/>
              </a:rPr>
              <a:t>⑤</a:t>
            </a:r>
            <a:r>
              <a:rPr lang="zh-CN" altLang="en-US" sz="6600" dirty="0">
                <a:sym typeface="+mn-ea"/>
              </a:rPr>
              <a:t>．保持分片表达式的简单性。 </a:t>
            </a:r>
            <a:endParaRPr lang="zh-CN" altLang="en-US" sz="6600" dirty="0"/>
          </a:p>
          <a:p>
            <a:pPr marL="465455" lvl="1" indent="0" eaLnBrk="1" hangingPunct="1">
              <a:lnSpc>
                <a:spcPct val="90000"/>
              </a:lnSpc>
              <a:buNone/>
            </a:pPr>
            <a:r>
              <a:rPr lang="en-US" altLang="zh-CN" sz="6600" dirty="0">
                <a:sym typeface="+mn-ea"/>
              </a:rPr>
              <a:t>⑥</a:t>
            </a:r>
            <a:r>
              <a:rPr lang="zh-CN" altLang="en-US" sz="6600" dirty="0">
                <a:sym typeface="+mn-ea"/>
              </a:rPr>
              <a:t>．调整分片表达式，减少测试。如：</a:t>
            </a:r>
            <a:r>
              <a:rPr lang="en-US" altLang="zh-CN" sz="6600" dirty="0">
                <a:sym typeface="+mn-ea"/>
              </a:rPr>
              <a:t>order_num&gt;=1 AND order_num&lt;=10000 IN dbspace</a:t>
            </a:r>
            <a:r>
              <a:rPr lang="zh-CN" altLang="en-US" sz="6600" dirty="0">
                <a:sym typeface="+mn-ea"/>
              </a:rPr>
              <a:t>改为</a:t>
            </a:r>
            <a:r>
              <a:rPr lang="en-US" altLang="zh-CN" sz="6600" dirty="0">
                <a:sym typeface="+mn-ea"/>
              </a:rPr>
              <a:t>order_num&lt;=10000 AND order_num&gt;=1 IN dbspace</a:t>
            </a:r>
            <a:r>
              <a:rPr lang="zh-CN" altLang="en-US" sz="6600" dirty="0">
                <a:sym typeface="+mn-ea"/>
              </a:rPr>
              <a:t>，效率会更高。 </a:t>
            </a:r>
            <a:endParaRPr lang="zh-CN" altLang="en-US" sz="6600" dirty="0"/>
          </a:p>
          <a:p>
            <a:pPr marL="465455" lvl="1" indent="0" eaLnBrk="1" hangingPunct="1">
              <a:lnSpc>
                <a:spcPct val="90000"/>
              </a:lnSpc>
              <a:buNone/>
            </a:pPr>
            <a:r>
              <a:rPr lang="en-US" altLang="zh-CN" sz="6600" dirty="0">
                <a:sym typeface="+mn-ea"/>
              </a:rPr>
              <a:t>⑦</a:t>
            </a:r>
            <a:r>
              <a:rPr lang="zh-CN" altLang="en-US" sz="6600" dirty="0">
                <a:sym typeface="+mn-ea"/>
              </a:rPr>
              <a:t>．避免需要数据类型转换的表达式。 </a:t>
            </a:r>
            <a:endParaRPr lang="zh-CN" altLang="en-US" sz="6600" dirty="0"/>
          </a:p>
          <a:p>
            <a:pPr marL="465455" lvl="1" indent="0" eaLnBrk="1" hangingPunct="1">
              <a:lnSpc>
                <a:spcPct val="90000"/>
              </a:lnSpc>
              <a:buNone/>
            </a:pPr>
            <a:r>
              <a:rPr lang="en-US" altLang="zh-CN" sz="6600" dirty="0">
                <a:sym typeface="+mn-ea"/>
              </a:rPr>
              <a:t>⑧</a:t>
            </a:r>
            <a:r>
              <a:rPr lang="zh-CN" altLang="en-US" sz="6600" dirty="0">
                <a:sym typeface="+mn-ea"/>
              </a:rPr>
              <a:t>．不对改变频繁的字段进行分片。 </a:t>
            </a:r>
            <a:endParaRPr lang="zh-CN" altLang="en-US" sz="6600" dirty="0"/>
          </a:p>
          <a:p>
            <a:pPr marL="465455" lvl="1" indent="0" eaLnBrk="1" hangingPunct="1">
              <a:lnSpc>
                <a:spcPct val="90000"/>
              </a:lnSpc>
              <a:buNone/>
            </a:pPr>
            <a:r>
              <a:rPr lang="en-US" altLang="zh-CN" sz="6600" dirty="0">
                <a:sym typeface="+mn-ea"/>
              </a:rPr>
              <a:t>⑨</a:t>
            </a:r>
            <a:r>
              <a:rPr lang="zh-CN" altLang="en-US" sz="6600" dirty="0">
                <a:sym typeface="+mn-ea"/>
              </a:rPr>
              <a:t>．不要分片所有表，识别出存取最频繁的关键表。 </a:t>
            </a:r>
            <a:endParaRPr lang="zh-CN" altLang="en-US" sz="6600" dirty="0"/>
          </a:p>
          <a:p>
            <a:pPr marL="465455" lvl="1" indent="0" eaLnBrk="1" hangingPunct="1">
              <a:lnSpc>
                <a:spcPct val="90000"/>
              </a:lnSpc>
              <a:buNone/>
            </a:pPr>
            <a:r>
              <a:rPr lang="en-US" altLang="zh-CN" sz="6600" dirty="0">
                <a:sym typeface="+mn-ea"/>
              </a:rPr>
              <a:t>⑩</a:t>
            </a:r>
            <a:r>
              <a:rPr lang="zh-CN" altLang="en-US" sz="6600" dirty="0">
                <a:sym typeface="+mn-ea"/>
              </a:rPr>
              <a:t>．不要分片小表。</a:t>
            </a:r>
            <a:r>
              <a:rPr lang="zh-CN" altLang="en-US" sz="6600" b="1" dirty="0">
                <a:sym typeface="+mn-ea"/>
              </a:rPr>
              <a:t> </a:t>
            </a:r>
            <a:endParaRPr lang="zh-CN" altLang="en-US" sz="6000" dirty="0">
              <a:cs typeface="Arial" panose="020B0604020202020204" pitchFamily="34" charset="0"/>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系统设计</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a:xfrm>
            <a:off x="736600" y="1172210"/>
            <a:ext cx="10718800" cy="5147310"/>
          </a:xfrm>
        </p:spPr>
        <p:txBody>
          <a:bodyPr>
            <a:normAutofit fontScale="32500" lnSpcReduction="20000"/>
          </a:bodyPr>
          <a:lstStyle/>
          <a:p>
            <a:pPr eaLnBrk="1" hangingPunct="1">
              <a:lnSpc>
                <a:spcPct val="80000"/>
              </a:lnSpc>
              <a:spcBef>
                <a:spcPct val="50000"/>
              </a:spcBef>
              <a:spcAft>
                <a:spcPct val="50000"/>
              </a:spcAft>
              <a:buNone/>
            </a:pPr>
            <a:r>
              <a:rPr lang="zh-CN" altLang="en-US" sz="8000" b="1" dirty="0">
                <a:ea typeface="宋体" panose="02010600030101010101" pitchFamily="2" charset="-122"/>
                <a:sym typeface="+mn-ea"/>
              </a:rPr>
              <a:t>表设计</a:t>
            </a:r>
          </a:p>
          <a:p>
            <a:pPr eaLnBrk="1" hangingPunct="1">
              <a:lnSpc>
                <a:spcPct val="80000"/>
              </a:lnSpc>
              <a:buNone/>
            </a:pPr>
            <a:r>
              <a:rPr lang="zh-CN" altLang="en-US" sz="6600" b="1" dirty="0">
                <a:ea typeface="宋体" panose="02010600030101010101" pitchFamily="2" charset="-122"/>
                <a:sym typeface="+mn-ea"/>
              </a:rPr>
              <a:t>设计范式</a:t>
            </a:r>
            <a:endParaRPr lang="zh-CN" altLang="en-US"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3NF (Normal Form)</a:t>
            </a:r>
            <a:endParaRPr lang="en-US" altLang="zh-CN" sz="6600" b="1" dirty="0">
              <a:ea typeface="宋体" panose="02010600030101010101" pitchFamily="2" charset="-122"/>
            </a:endParaRPr>
          </a:p>
          <a:p>
            <a:pPr marL="465455" lvl="1" indent="0" eaLnBrk="1" hangingPunct="1">
              <a:lnSpc>
                <a:spcPct val="80000"/>
              </a:lnSpc>
              <a:buNone/>
            </a:pPr>
            <a:r>
              <a:rPr lang="zh-CN" altLang="en-US" sz="6600" b="1" dirty="0">
                <a:ea typeface="宋体" panose="02010600030101010101" pitchFamily="2" charset="-122"/>
                <a:sym typeface="+mn-ea"/>
              </a:rPr>
              <a:t>冗余设计，数据冗余</a:t>
            </a:r>
            <a:endParaRPr lang="zh-CN" altLang="en-US" sz="6600" b="1" dirty="0">
              <a:ea typeface="宋体" panose="02010600030101010101" pitchFamily="2" charset="-122"/>
            </a:endParaRPr>
          </a:p>
          <a:p>
            <a:pPr marL="465455" lvl="1" indent="0" eaLnBrk="1" hangingPunct="1">
              <a:lnSpc>
                <a:spcPct val="80000"/>
              </a:lnSpc>
              <a:buNone/>
            </a:pPr>
            <a:endParaRPr lang="zh-CN" altLang="en-US" sz="6600" b="1" dirty="0">
              <a:ea typeface="宋体" panose="02010600030101010101" pitchFamily="2" charset="-122"/>
            </a:endParaRPr>
          </a:p>
          <a:p>
            <a:pPr eaLnBrk="1" hangingPunct="1">
              <a:lnSpc>
                <a:spcPct val="80000"/>
              </a:lnSpc>
              <a:buNone/>
            </a:pPr>
            <a:r>
              <a:rPr lang="zh-CN" altLang="en-US" sz="6600" b="1" dirty="0">
                <a:ea typeface="宋体" panose="02010600030101010101" pitchFamily="2" charset="-122"/>
                <a:sym typeface="+mn-ea"/>
              </a:rPr>
              <a:t>字段类型选择</a:t>
            </a:r>
            <a:endParaRPr lang="zh-CN" altLang="en-US"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Smallint,integer</a:t>
            </a:r>
            <a:endParaRPr lang="en-US" altLang="zh-CN"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Float,double</a:t>
            </a:r>
            <a:endParaRPr lang="en-US" altLang="zh-CN"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Char(n),varchar(1...255),lvarchar(1…32739)</a:t>
            </a:r>
            <a:endParaRPr lang="en-US" altLang="zh-CN"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Bigint </a:t>
            </a:r>
            <a:r>
              <a:rPr lang="zh-CN" altLang="en-US" sz="6600" b="1" dirty="0">
                <a:ea typeface="宋体" panose="02010600030101010101" pitchFamily="2" charset="-122"/>
                <a:sym typeface="+mn-ea"/>
              </a:rPr>
              <a:t>优于</a:t>
            </a:r>
            <a:r>
              <a:rPr lang="en-US" altLang="zh-CN" sz="6600" b="1" dirty="0">
                <a:ea typeface="宋体" panose="02010600030101010101" pitchFamily="2" charset="-122"/>
                <a:sym typeface="+mn-ea"/>
              </a:rPr>
              <a:t>int8</a:t>
            </a:r>
            <a:r>
              <a:rPr lang="zh-CN" altLang="en-US" sz="6600" b="1" dirty="0">
                <a:ea typeface="宋体" panose="02010600030101010101" pitchFamily="2" charset="-122"/>
                <a:sym typeface="+mn-ea"/>
              </a:rPr>
              <a:t>，</a:t>
            </a:r>
            <a:r>
              <a:rPr lang="en-US" altLang="zh-CN" sz="6600" b="1" dirty="0">
                <a:ea typeface="宋体" panose="02010600030101010101" pitchFamily="2" charset="-122"/>
                <a:sym typeface="+mn-ea"/>
              </a:rPr>
              <a:t>bigserial </a:t>
            </a:r>
            <a:r>
              <a:rPr lang="zh-CN" altLang="en-US" sz="6600" b="1" dirty="0">
                <a:ea typeface="宋体" panose="02010600030101010101" pitchFamily="2" charset="-122"/>
                <a:sym typeface="+mn-ea"/>
              </a:rPr>
              <a:t>优于</a:t>
            </a:r>
            <a:r>
              <a:rPr lang="en-US" altLang="zh-CN" sz="6600" b="1" dirty="0">
                <a:ea typeface="宋体" panose="02010600030101010101" pitchFamily="2" charset="-122"/>
                <a:sym typeface="+mn-ea"/>
              </a:rPr>
              <a:t>serial8</a:t>
            </a:r>
            <a:endParaRPr lang="en-US" altLang="zh-CN"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ROWID</a:t>
            </a:r>
            <a:endParaRPr lang="en-US" altLang="zh-CN" sz="6600" b="1" dirty="0">
              <a:ea typeface="宋体" panose="02010600030101010101" pitchFamily="2" charset="-122"/>
            </a:endParaRPr>
          </a:p>
          <a:p>
            <a:pPr eaLnBrk="1" hangingPunct="1">
              <a:lnSpc>
                <a:spcPct val="80000"/>
              </a:lnSpc>
              <a:buNone/>
            </a:pPr>
            <a:endParaRPr lang="zh-CN" altLang="en-US" sz="6600" b="1" dirty="0">
              <a:ea typeface="宋体" panose="02010600030101010101" pitchFamily="2" charset="-122"/>
            </a:endParaRPr>
          </a:p>
          <a:p>
            <a:pPr eaLnBrk="1" hangingPunct="1">
              <a:lnSpc>
                <a:spcPct val="80000"/>
              </a:lnSpc>
              <a:buNone/>
            </a:pPr>
            <a:r>
              <a:rPr lang="zh-CN" altLang="en-US" sz="6600" b="1" dirty="0">
                <a:ea typeface="宋体" panose="02010600030101010101" pitchFamily="2" charset="-122"/>
                <a:sym typeface="+mn-ea"/>
              </a:rPr>
              <a:t>存储参数</a:t>
            </a:r>
            <a:endParaRPr lang="zh-CN" altLang="en-US" sz="6600" b="1" dirty="0">
              <a:ea typeface="宋体" panose="02010600030101010101" pitchFamily="2" charset="-122"/>
            </a:endParaRPr>
          </a:p>
          <a:p>
            <a:pPr marL="465455" lvl="1" indent="0" eaLnBrk="1" hangingPunct="1">
              <a:lnSpc>
                <a:spcPct val="80000"/>
              </a:lnSpc>
              <a:buNone/>
            </a:pPr>
            <a:r>
              <a:rPr lang="zh-CN" altLang="en-US" sz="6600" b="1" dirty="0">
                <a:ea typeface="宋体" panose="02010600030101010101" pitchFamily="2" charset="-122"/>
                <a:sym typeface="+mn-ea"/>
              </a:rPr>
              <a:t>估算表数据量（</a:t>
            </a:r>
            <a:r>
              <a:rPr lang="en-US" altLang="zh-CN" sz="6600" b="1" dirty="0">
                <a:ea typeface="宋体" panose="02010600030101010101" pitchFamily="2" charset="-122"/>
                <a:sym typeface="+mn-ea"/>
              </a:rPr>
              <a:t>row size, rows</a:t>
            </a:r>
            <a:r>
              <a:rPr lang="zh-CN" altLang="en-US" sz="6600" b="1" dirty="0">
                <a:ea typeface="宋体" panose="02010600030101010101" pitchFamily="2" charset="-122"/>
                <a:sym typeface="+mn-ea"/>
              </a:rPr>
              <a:t>）</a:t>
            </a:r>
            <a:endParaRPr lang="zh-CN" altLang="en-US" sz="6600" b="1" dirty="0">
              <a:ea typeface="宋体" panose="02010600030101010101" pitchFamily="2" charset="-122"/>
            </a:endParaRPr>
          </a:p>
          <a:p>
            <a:pPr marL="465455" lvl="1" indent="0" eaLnBrk="1" hangingPunct="1">
              <a:lnSpc>
                <a:spcPct val="80000"/>
              </a:lnSpc>
              <a:buNone/>
            </a:pPr>
            <a:r>
              <a:rPr lang="zh-CN" altLang="en-US" sz="6600" b="1" dirty="0">
                <a:ea typeface="宋体" panose="02010600030101010101" pitchFamily="2" charset="-122"/>
                <a:sym typeface="+mn-ea"/>
              </a:rPr>
              <a:t>尽量减少表的</a:t>
            </a:r>
            <a:r>
              <a:rPr lang="en-US" altLang="zh-CN" sz="6600" b="1" dirty="0">
                <a:ea typeface="宋体" panose="02010600030101010101" pitchFamily="2" charset="-122"/>
                <a:sym typeface="+mn-ea"/>
              </a:rPr>
              <a:t>extent</a:t>
            </a:r>
            <a:r>
              <a:rPr lang="zh-CN" altLang="en-US" sz="6600" b="1" dirty="0">
                <a:ea typeface="宋体" panose="02010600030101010101" pitchFamily="2" charset="-122"/>
                <a:sym typeface="+mn-ea"/>
              </a:rPr>
              <a:t>个数</a:t>
            </a:r>
            <a:endParaRPr lang="zh-CN" altLang="en-US" sz="6600" b="1" dirty="0">
              <a:ea typeface="宋体" panose="02010600030101010101" pitchFamily="2" charset="-122"/>
            </a:endParaRPr>
          </a:p>
          <a:p>
            <a:pPr marL="465455" lvl="1" indent="0" eaLnBrk="1" hangingPunct="1">
              <a:lnSpc>
                <a:spcPct val="80000"/>
              </a:lnSpc>
              <a:buNone/>
            </a:pPr>
            <a:r>
              <a:rPr lang="en-US" altLang="zh-CN" sz="6600" b="1" dirty="0">
                <a:ea typeface="宋体" panose="02010600030101010101" pitchFamily="2" charset="-122"/>
                <a:sym typeface="+mn-ea"/>
              </a:rPr>
              <a:t>Extent size ,next size</a:t>
            </a:r>
            <a:endParaRPr lang="en-US" altLang="zh-CN" sz="6600" b="1" dirty="0">
              <a:ea typeface="宋体" panose="02010600030101010101" pitchFamily="2" charset="-122"/>
            </a:endParaRPr>
          </a:p>
          <a:p>
            <a:pPr marL="465455" lvl="1" indent="0" eaLnBrk="1" hangingPunct="1">
              <a:lnSpc>
                <a:spcPct val="80000"/>
              </a:lnSpc>
              <a:buNone/>
            </a:pPr>
            <a:r>
              <a:rPr lang="zh-CN" altLang="en-US" sz="6600" b="1" dirty="0">
                <a:ea typeface="宋体" panose="02010600030101010101" pitchFamily="2" charset="-122"/>
                <a:sym typeface="+mn-ea"/>
              </a:rPr>
              <a:t>太大的</a:t>
            </a:r>
            <a:r>
              <a:rPr lang="en-US" altLang="zh-CN" sz="6600" b="1" dirty="0">
                <a:ea typeface="宋体" panose="02010600030101010101" pitchFamily="2" charset="-122"/>
                <a:sym typeface="+mn-ea"/>
              </a:rPr>
              <a:t>extent size,next size</a:t>
            </a:r>
            <a:r>
              <a:rPr lang="zh-CN" altLang="en-US" sz="6600" b="1" dirty="0">
                <a:ea typeface="宋体" panose="02010600030101010101" pitchFamily="2" charset="-122"/>
                <a:sym typeface="+mn-ea"/>
              </a:rPr>
              <a:t>会带来空间浪费</a:t>
            </a:r>
            <a:endParaRPr lang="zh-CN" altLang="en-US" sz="6000" dirty="0">
              <a:latin typeface="Arial" panose="020B0604020202020204" pitchFamily="34" charset="0"/>
              <a:ea typeface="宋体" panose="02010600030101010101" pitchFamily="2" charset="-122"/>
              <a:cs typeface="Arial" panose="020B0604020202020204" pitchFamily="34" charset="0"/>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a:t>
            </a:r>
            <a:r>
              <a:rPr lang="zh-CN" altLang="en-US" dirty="0" smtClean="0">
                <a:cs typeface="微软雅黑" panose="020B0503020204020204" pitchFamily="34" charset="-122"/>
                <a:sym typeface="+mn-ea"/>
              </a:rPr>
              <a:t>计</a:t>
            </a:r>
            <a:r>
              <a:rPr lang="en-US" altLang="zh-CN" dirty="0" smtClean="0">
                <a:cs typeface="微软雅黑" panose="020B0503020204020204" pitchFamily="34" charset="-122"/>
                <a:sym typeface="+mn-ea"/>
              </a:rPr>
              <a:t>——</a:t>
            </a:r>
            <a:r>
              <a:rPr lang="zh-CN" altLang="en-US" sz="3200" dirty="0" smtClean="0">
                <a:sym typeface="+mn-ea"/>
              </a:rPr>
              <a:t>索</a:t>
            </a:r>
            <a:r>
              <a:rPr lang="zh-CN" altLang="en-US" sz="3200" dirty="0">
                <a:sym typeface="+mn-ea"/>
              </a:rPr>
              <a:t>引</a:t>
            </a:r>
            <a:br>
              <a:rPr lang="zh-CN" altLang="en-US" sz="3200" dirty="0">
                <a:sym typeface="+mn-ea"/>
              </a:rPr>
            </a:b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a:xfrm>
            <a:off x="763905" y="1141730"/>
            <a:ext cx="10718800" cy="5285105"/>
          </a:xfrm>
        </p:spPr>
        <p:txBody>
          <a:bodyPr>
            <a:normAutofit fontScale="25000" lnSpcReduction="20000"/>
          </a:bodyPr>
          <a:lstStyle/>
          <a:p>
            <a:pPr eaLnBrk="1" hangingPunct="1">
              <a:lnSpc>
                <a:spcPct val="134000"/>
              </a:lnSpc>
            </a:pPr>
            <a:r>
              <a:rPr lang="zh-CN" altLang="en-US" sz="6200" b="1" dirty="0" smtClean="0">
                <a:sym typeface="+mn-ea"/>
              </a:rPr>
              <a:t>如</a:t>
            </a:r>
            <a:r>
              <a:rPr lang="zh-CN" altLang="en-US" sz="6200" b="1" dirty="0">
                <a:sym typeface="+mn-ea"/>
              </a:rPr>
              <a:t>何选择索引列？</a:t>
            </a:r>
            <a:endParaRPr lang="zh-CN" altLang="en-US" sz="6200" b="1" dirty="0"/>
          </a:p>
          <a:p>
            <a:pPr marL="465455" lvl="1" indent="0" eaLnBrk="1" hangingPunct="1">
              <a:lnSpc>
                <a:spcPct val="134000"/>
              </a:lnSpc>
            </a:pPr>
            <a:r>
              <a:rPr lang="zh-CN" altLang="en-US" sz="6200" dirty="0">
                <a:sym typeface="+mn-ea"/>
              </a:rPr>
              <a:t>表关联的关联条件列</a:t>
            </a:r>
            <a:endParaRPr lang="zh-CN" altLang="en-US" sz="6200" dirty="0"/>
          </a:p>
          <a:p>
            <a:pPr marL="465455" lvl="1" indent="0" eaLnBrk="1" hangingPunct="1">
              <a:lnSpc>
                <a:spcPct val="134000"/>
              </a:lnSpc>
            </a:pPr>
            <a:r>
              <a:rPr lang="zh-CN" altLang="en-US" sz="6200" dirty="0">
                <a:sym typeface="+mn-ea"/>
              </a:rPr>
              <a:t>数据查询过滤条件列</a:t>
            </a:r>
            <a:endParaRPr lang="zh-CN" altLang="en-US" sz="6200" dirty="0"/>
          </a:p>
          <a:p>
            <a:pPr marL="465455" lvl="1" indent="0" eaLnBrk="1" hangingPunct="1">
              <a:lnSpc>
                <a:spcPct val="134000"/>
              </a:lnSpc>
            </a:pPr>
            <a:r>
              <a:rPr lang="en-US" altLang="zh-CN" sz="6200" dirty="0">
                <a:sym typeface="+mn-ea"/>
              </a:rPr>
              <a:t>Group by,order by</a:t>
            </a:r>
            <a:r>
              <a:rPr lang="zh-CN" altLang="en-US" sz="6200" dirty="0">
                <a:sym typeface="+mn-ea"/>
              </a:rPr>
              <a:t>列</a:t>
            </a:r>
            <a:endParaRPr lang="zh-CN" altLang="en-US" sz="6200" dirty="0"/>
          </a:p>
          <a:p>
            <a:pPr marL="465455" lvl="1" indent="0" eaLnBrk="1" hangingPunct="1">
              <a:lnSpc>
                <a:spcPct val="134000"/>
              </a:lnSpc>
            </a:pPr>
            <a:r>
              <a:rPr lang="zh-CN" altLang="en-US" sz="6200" dirty="0">
                <a:sym typeface="+mn-ea"/>
              </a:rPr>
              <a:t>区分度高的列，如：学生</a:t>
            </a:r>
            <a:r>
              <a:rPr lang="en-US" altLang="zh-CN" sz="6200" dirty="0">
                <a:sym typeface="+mn-ea"/>
              </a:rPr>
              <a:t>ID</a:t>
            </a:r>
            <a:r>
              <a:rPr lang="zh-CN" altLang="en-US" sz="6200" dirty="0">
                <a:sym typeface="+mn-ea"/>
              </a:rPr>
              <a:t>号，而不应该对性别（只有男、女两种值）的列进行索引</a:t>
            </a:r>
            <a:endParaRPr lang="zh-CN" altLang="en-US" sz="6200" dirty="0"/>
          </a:p>
          <a:p>
            <a:pPr marL="465455" lvl="1" indent="0" eaLnBrk="1" hangingPunct="1">
              <a:lnSpc>
                <a:spcPct val="134000"/>
              </a:lnSpc>
            </a:pPr>
            <a:r>
              <a:rPr lang="zh-CN" altLang="en-US" sz="6200" dirty="0">
                <a:sym typeface="+mn-ea"/>
              </a:rPr>
              <a:t>对于组合查询条件，创建合适的复合索引</a:t>
            </a:r>
            <a:endParaRPr lang="zh-CN" altLang="en-US" sz="6200" dirty="0"/>
          </a:p>
          <a:p>
            <a:pPr marL="465455" lvl="1" indent="0" eaLnBrk="1" hangingPunct="1">
              <a:lnSpc>
                <a:spcPct val="134000"/>
              </a:lnSpc>
            </a:pPr>
            <a:r>
              <a:rPr lang="zh-CN" altLang="en-US" sz="6200" dirty="0">
                <a:sym typeface="+mn-ea"/>
              </a:rPr>
              <a:t>对于静态数据表，可以创建足够多的索引</a:t>
            </a:r>
            <a:endParaRPr lang="zh-CN" altLang="en-US" sz="6200" dirty="0"/>
          </a:p>
          <a:p>
            <a:pPr eaLnBrk="1" hangingPunct="1">
              <a:lnSpc>
                <a:spcPct val="134000"/>
              </a:lnSpc>
            </a:pPr>
            <a:r>
              <a:rPr lang="zh-CN" altLang="en-US" sz="6200" b="1" dirty="0">
                <a:sym typeface="+mn-ea"/>
              </a:rPr>
              <a:t>哪些表应该索引？</a:t>
            </a:r>
            <a:endParaRPr lang="zh-CN" altLang="en-US" sz="6200" b="1" dirty="0"/>
          </a:p>
          <a:p>
            <a:pPr marL="465455" lvl="1" indent="0" eaLnBrk="1" hangingPunct="1">
              <a:lnSpc>
                <a:spcPct val="134000"/>
              </a:lnSpc>
            </a:pPr>
            <a:r>
              <a:rPr lang="zh-CN" altLang="en-US" sz="6200" dirty="0">
                <a:sym typeface="+mn-ea"/>
              </a:rPr>
              <a:t>大数据表，小表（</a:t>
            </a:r>
            <a:r>
              <a:rPr lang="en-US" altLang="zh-CN" sz="6200" dirty="0">
                <a:sym typeface="+mn-ea"/>
              </a:rPr>
              <a:t>1000</a:t>
            </a:r>
            <a:r>
              <a:rPr lang="zh-CN" altLang="en-US" sz="6200" dirty="0">
                <a:sym typeface="+mn-ea"/>
              </a:rPr>
              <a:t>行以下）根据情况可以不考虑创建索引</a:t>
            </a:r>
            <a:endParaRPr lang="zh-CN" altLang="en-US" sz="6200" dirty="0"/>
          </a:p>
          <a:p>
            <a:pPr marL="465455" lvl="1" indent="0" eaLnBrk="1" hangingPunct="1">
              <a:lnSpc>
                <a:spcPct val="134000"/>
              </a:lnSpc>
            </a:pPr>
            <a:r>
              <a:rPr lang="zh-CN" altLang="en-US" sz="6200" dirty="0">
                <a:sym typeface="+mn-ea"/>
              </a:rPr>
              <a:t>经常使用的表</a:t>
            </a:r>
            <a:endParaRPr lang="zh-CN" altLang="en-US" sz="6200" dirty="0"/>
          </a:p>
          <a:p>
            <a:pPr eaLnBrk="1" hangingPunct="1">
              <a:lnSpc>
                <a:spcPct val="134000"/>
              </a:lnSpc>
            </a:pPr>
            <a:r>
              <a:rPr lang="zh-CN" altLang="en-US" sz="6200" b="1" dirty="0">
                <a:sym typeface="+mn-ea"/>
              </a:rPr>
              <a:t>尽量少的建索引</a:t>
            </a:r>
            <a:endParaRPr lang="zh-CN" altLang="en-US" sz="6200" b="1" dirty="0"/>
          </a:p>
          <a:p>
            <a:pPr marL="465455" lvl="1" indent="0" eaLnBrk="1" hangingPunct="1">
              <a:lnSpc>
                <a:spcPct val="134000"/>
              </a:lnSpc>
            </a:pPr>
            <a:r>
              <a:rPr lang="zh-CN" altLang="en-US" sz="6200" dirty="0">
                <a:sym typeface="+mn-ea"/>
              </a:rPr>
              <a:t>索引采用空间换取时间的方式，提高了性能，但是需要一定的存储空间</a:t>
            </a:r>
            <a:endParaRPr lang="zh-CN" altLang="en-US" sz="6200" dirty="0"/>
          </a:p>
          <a:p>
            <a:pPr marL="465455" lvl="1" indent="0" eaLnBrk="1" hangingPunct="1">
              <a:lnSpc>
                <a:spcPct val="134000"/>
              </a:lnSpc>
            </a:pPr>
            <a:r>
              <a:rPr lang="zh-CN" altLang="en-US" sz="6200" dirty="0">
                <a:sym typeface="+mn-ea"/>
              </a:rPr>
              <a:t>索引能提高</a:t>
            </a:r>
            <a:r>
              <a:rPr lang="en-US" altLang="zh-CN" sz="6200" dirty="0">
                <a:sym typeface="+mn-ea"/>
              </a:rPr>
              <a:t>SELECT</a:t>
            </a:r>
            <a:r>
              <a:rPr lang="zh-CN" altLang="en-US" sz="6200" dirty="0">
                <a:sym typeface="+mn-ea"/>
              </a:rPr>
              <a:t>，但会降低</a:t>
            </a:r>
            <a:r>
              <a:rPr lang="en-US" altLang="zh-CN" sz="6200" dirty="0">
                <a:sym typeface="+mn-ea"/>
              </a:rPr>
              <a:t>insert,delete</a:t>
            </a:r>
            <a:r>
              <a:rPr lang="zh-CN" altLang="en-US" sz="6200" dirty="0">
                <a:sym typeface="+mn-ea"/>
              </a:rPr>
              <a:t>操作的性能</a:t>
            </a:r>
            <a:endParaRPr lang="zh-CN" altLang="en-US" sz="6200" dirty="0"/>
          </a:p>
          <a:p>
            <a:pPr marL="465455" lvl="1" indent="0" eaLnBrk="1" hangingPunct="1">
              <a:lnSpc>
                <a:spcPct val="134000"/>
              </a:lnSpc>
            </a:pPr>
            <a:r>
              <a:rPr lang="zh-CN" altLang="en-US" sz="6200" dirty="0">
                <a:sym typeface="+mn-ea"/>
              </a:rPr>
              <a:t>尽量合理使用已有索引，不轻易增加索引项，否则会有负面影响</a:t>
            </a:r>
            <a:endParaRPr lang="zh-CN" altLang="en-US" sz="6200" dirty="0"/>
          </a:p>
          <a:p>
            <a:pPr marL="465455" lvl="1" indent="0" eaLnBrk="1" hangingPunct="1">
              <a:lnSpc>
                <a:spcPct val="134000"/>
              </a:lnSpc>
            </a:pPr>
            <a:r>
              <a:rPr lang="zh-CN" altLang="en-US" sz="6200" dirty="0">
                <a:sym typeface="+mn-ea"/>
              </a:rPr>
              <a:t>不要对大字段（很多字符）建立索引，这样会浪费空间</a:t>
            </a:r>
            <a:endParaRPr lang="zh-CN" altLang="en-US" sz="6000" dirty="0">
              <a:cs typeface="Arial" panose="020B0604020202020204" pitchFamily="34" charset="0"/>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a:t>
            </a:r>
            <a:r>
              <a:rPr lang="zh-CN" altLang="en-US" dirty="0" smtClean="0">
                <a:cs typeface="微软雅黑" panose="020B0503020204020204" pitchFamily="34" charset="-122"/>
                <a:sym typeface="+mn-ea"/>
              </a:rPr>
              <a:t>计</a:t>
            </a:r>
            <a:r>
              <a:rPr lang="en-US" altLang="zh-CN" dirty="0" smtClean="0">
                <a:cs typeface="微软雅黑" panose="020B0503020204020204" pitchFamily="34" charset="-122"/>
                <a:sym typeface="+mn-ea"/>
              </a:rPr>
              <a:t>——</a:t>
            </a:r>
            <a:r>
              <a:rPr lang="zh-CN" altLang="en-US" sz="3200" dirty="0">
                <a:sym typeface="+mn-ea"/>
              </a:rPr>
              <a:t>索引</a:t>
            </a:r>
            <a:br>
              <a:rPr lang="zh-CN" altLang="en-US" sz="3200" dirty="0">
                <a:sym typeface="+mn-ea"/>
              </a:rPr>
            </a:b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p:txBody>
          <a:bodyPr>
            <a:noAutofit/>
          </a:bodyPr>
          <a:lstStyle/>
          <a:p>
            <a:pPr eaLnBrk="1" hangingPunct="1">
              <a:lnSpc>
                <a:spcPct val="114000"/>
              </a:lnSpc>
            </a:pPr>
            <a:r>
              <a:rPr lang="en-US" altLang="zh-CN" sz="2000" b="1" dirty="0" smtClean="0">
                <a:sym typeface="+mn-ea"/>
              </a:rPr>
              <a:t>unique </a:t>
            </a:r>
            <a:r>
              <a:rPr lang="en-US" altLang="zh-CN" sz="2000" b="1" dirty="0">
                <a:sym typeface="+mn-ea"/>
              </a:rPr>
              <a:t>index</a:t>
            </a:r>
            <a:r>
              <a:rPr lang="zh-CN" altLang="en-US" sz="2000" b="1" dirty="0">
                <a:sym typeface="+mn-ea"/>
              </a:rPr>
              <a:t>，聚簇索引，一般索引</a:t>
            </a:r>
          </a:p>
          <a:p>
            <a:pPr eaLnBrk="1" hangingPunct="1">
              <a:lnSpc>
                <a:spcPct val="114000"/>
              </a:lnSpc>
            </a:pPr>
            <a:r>
              <a:rPr lang="zh-CN" altLang="en-US" sz="2000" b="1" dirty="0">
                <a:sym typeface="+mn-ea"/>
              </a:rPr>
              <a:t>数据系统自动创建的索引</a:t>
            </a:r>
          </a:p>
          <a:p>
            <a:pPr marL="465455" lvl="1" indent="0" eaLnBrk="1" hangingPunct="1">
              <a:lnSpc>
                <a:spcPct val="114000"/>
              </a:lnSpc>
            </a:pPr>
            <a:r>
              <a:rPr lang="en-US" altLang="zh-CN" sz="2000" dirty="0">
                <a:sym typeface="+mn-ea"/>
              </a:rPr>
              <a:t>GBase 8s </a:t>
            </a:r>
            <a:r>
              <a:rPr lang="zh-CN" altLang="en-US" sz="2000" dirty="0">
                <a:sym typeface="+mn-ea"/>
              </a:rPr>
              <a:t>将为主键、外键、约束自动创建索引</a:t>
            </a:r>
          </a:p>
          <a:p>
            <a:pPr marL="465455" lvl="1" indent="0" eaLnBrk="1" hangingPunct="1">
              <a:lnSpc>
                <a:spcPct val="114000"/>
              </a:lnSpc>
            </a:pPr>
            <a:endParaRPr lang="zh-CN" altLang="en-US" sz="2400" dirty="0">
              <a:sym typeface="+mn-ea"/>
            </a:endParaRPr>
          </a:p>
          <a:p>
            <a:pPr eaLnBrk="1" hangingPunct="1">
              <a:lnSpc>
                <a:spcPct val="114000"/>
              </a:lnSpc>
            </a:pPr>
            <a:r>
              <a:rPr lang="zh-CN" altLang="en-US" sz="2000" b="1" dirty="0">
                <a:sym typeface="+mn-ea"/>
              </a:rPr>
              <a:t>索引与数据的存储位置</a:t>
            </a:r>
          </a:p>
          <a:p>
            <a:pPr marL="465455" lvl="1" indent="0" eaLnBrk="1" hangingPunct="1">
              <a:lnSpc>
                <a:spcPct val="114000"/>
              </a:lnSpc>
            </a:pPr>
            <a:r>
              <a:rPr lang="zh-CN" altLang="en-US" sz="2000" dirty="0">
                <a:sym typeface="+mn-ea"/>
              </a:rPr>
              <a:t>默认情况下，</a:t>
            </a:r>
            <a:r>
              <a:rPr lang="en-US" altLang="zh-CN" sz="2000" dirty="0">
                <a:sym typeface="+mn-ea"/>
              </a:rPr>
              <a:t>GBase 8s</a:t>
            </a:r>
            <a:r>
              <a:rPr lang="zh-CN" altLang="en-US" sz="2000" dirty="0">
                <a:sym typeface="+mn-ea"/>
              </a:rPr>
              <a:t>的索引与数据存放在相同的表空间上</a:t>
            </a:r>
          </a:p>
          <a:p>
            <a:pPr marL="465455" lvl="1" indent="0" eaLnBrk="1" hangingPunct="1">
              <a:lnSpc>
                <a:spcPct val="114000"/>
              </a:lnSpc>
            </a:pPr>
            <a:r>
              <a:rPr lang="zh-CN" altLang="en-US" sz="2000" dirty="0">
                <a:sym typeface="+mn-ea"/>
              </a:rPr>
              <a:t>特别对于分片表，索引与数据存放在相应的表空间上</a:t>
            </a:r>
          </a:p>
          <a:p>
            <a:pPr marL="465455" lvl="1" indent="0" eaLnBrk="1" hangingPunct="1">
              <a:lnSpc>
                <a:spcPct val="114000"/>
              </a:lnSpc>
              <a:buNone/>
            </a:pPr>
            <a:r>
              <a:rPr lang="zh-CN" altLang="en-US" sz="2000" dirty="0">
                <a:sym typeface="+mn-ea"/>
              </a:rPr>
              <a:t> </a:t>
            </a:r>
            <a:r>
              <a:rPr lang="zh-CN" altLang="en-US" sz="2000" dirty="0" smtClean="0">
                <a:sym typeface="+mn-ea"/>
              </a:rPr>
              <a:t>主键</a:t>
            </a:r>
            <a:r>
              <a:rPr lang="zh-CN" altLang="en-US" sz="2000" dirty="0">
                <a:sym typeface="+mn-ea"/>
              </a:rPr>
              <a:t>、外键、约束上自动创建的索引存放在默认的表空间上</a:t>
            </a:r>
          </a:p>
          <a:p>
            <a:pPr marL="465455" lvl="1" indent="0" eaLnBrk="1" hangingPunct="1">
              <a:lnSpc>
                <a:spcPct val="114000"/>
              </a:lnSpc>
            </a:pPr>
            <a:r>
              <a:rPr lang="zh-CN" altLang="en-US" sz="2000" dirty="0">
                <a:sym typeface="+mn-ea"/>
              </a:rPr>
              <a:t>对于</a:t>
            </a:r>
            <a:r>
              <a:rPr lang="en-US" altLang="zh-CN" sz="2000" dirty="0">
                <a:sym typeface="+mn-ea"/>
              </a:rPr>
              <a:t>DSS</a:t>
            </a:r>
            <a:r>
              <a:rPr lang="zh-CN" altLang="en-US" sz="2000" dirty="0">
                <a:sym typeface="+mn-ea"/>
              </a:rPr>
              <a:t>系统可以分离索引与数据在不同的表空间上</a:t>
            </a:r>
            <a:endParaRPr lang="zh-CN" altLang="en-US" sz="2000" dirty="0">
              <a:cs typeface="Arial" panose="020B0604020202020204" pitchFamily="34" charset="0"/>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a:t>
            </a:r>
            <a:r>
              <a:rPr lang="zh-CN" altLang="en-US" dirty="0" smtClean="0">
                <a:cs typeface="微软雅黑" panose="020B0503020204020204" pitchFamily="34" charset="-122"/>
                <a:sym typeface="+mn-ea"/>
              </a:rPr>
              <a:t>计</a:t>
            </a:r>
            <a:r>
              <a:rPr lang="en-US" altLang="zh-CN" dirty="0" smtClean="0">
                <a:cs typeface="微软雅黑" panose="020B0503020204020204" pitchFamily="34" charset="-122"/>
                <a:sym typeface="+mn-ea"/>
              </a:rPr>
              <a:t>——</a:t>
            </a:r>
            <a:r>
              <a:rPr lang="zh-CN" altLang="en-US" sz="3200" dirty="0">
                <a:sym typeface="+mn-ea"/>
              </a:rPr>
              <a:t>合理利用索引</a:t>
            </a:r>
            <a:br>
              <a:rPr lang="zh-CN" altLang="en-US" sz="3200" dirty="0">
                <a:sym typeface="+mn-ea"/>
              </a:rPr>
            </a:b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p:txBody>
          <a:bodyPr>
            <a:noAutofit/>
          </a:bodyPr>
          <a:lstStyle/>
          <a:p>
            <a:pPr eaLnBrk="1" hangingPunct="1">
              <a:lnSpc>
                <a:spcPct val="114000"/>
              </a:lnSpc>
            </a:pPr>
            <a:r>
              <a:rPr lang="zh-CN" altLang="en-US" b="1" dirty="0" smtClean="0">
                <a:sym typeface="+mn-ea"/>
              </a:rPr>
              <a:t>复</a:t>
            </a:r>
            <a:r>
              <a:rPr lang="zh-CN" altLang="en-US" b="1" dirty="0">
                <a:sym typeface="+mn-ea"/>
              </a:rPr>
              <a:t>合索引 </a:t>
            </a:r>
            <a:r>
              <a:rPr lang="en-US" altLang="zh-CN" b="1" dirty="0">
                <a:sym typeface="+mn-ea"/>
              </a:rPr>
              <a:t>(Composite Index)</a:t>
            </a:r>
            <a:endParaRPr lang="zh-CN" altLang="en-US" sz="2000" dirty="0">
              <a:sym typeface="+mn-ea"/>
            </a:endParaRPr>
          </a:p>
          <a:p>
            <a:pPr marL="0" indent="0" eaLnBrk="1" hangingPunct="1">
              <a:lnSpc>
                <a:spcPct val="114000"/>
              </a:lnSpc>
              <a:buNone/>
            </a:pPr>
            <a:r>
              <a:rPr lang="zh-CN" altLang="en-US" sz="2000" dirty="0">
                <a:sym typeface="+mn-ea"/>
              </a:rPr>
              <a:t>      对于建立了复合索引的情况，我们需要按复合索引中字段的顺序使用索引。</a:t>
            </a:r>
            <a:endParaRPr lang="en-US" altLang="zh-CN" sz="2000" dirty="0"/>
          </a:p>
          <a:p>
            <a:pPr marL="465455" lvl="1" indent="0" eaLnBrk="1" hangingPunct="1">
              <a:lnSpc>
                <a:spcPct val="114000"/>
              </a:lnSpc>
              <a:buNone/>
            </a:pPr>
            <a:r>
              <a:rPr lang="zh-CN" altLang="en-US" sz="2000" dirty="0">
                <a:sym typeface="+mn-ea"/>
              </a:rPr>
              <a:t>如：</a:t>
            </a:r>
            <a:r>
              <a:rPr lang="en-US" altLang="zh-CN" sz="2000" dirty="0">
                <a:sym typeface="+mn-ea"/>
              </a:rPr>
              <a:t>create index idx_name on table_name(c1,c2,c3);</a:t>
            </a:r>
            <a:endParaRPr lang="en-US" altLang="zh-CN" sz="2000" dirty="0"/>
          </a:p>
          <a:p>
            <a:pPr marL="465455" lvl="1" indent="0" eaLnBrk="1" hangingPunct="1">
              <a:lnSpc>
                <a:spcPct val="114000"/>
              </a:lnSpc>
              <a:buNone/>
            </a:pPr>
            <a:r>
              <a:rPr lang="en-US" altLang="zh-CN" sz="2000" b="1" dirty="0">
                <a:sym typeface="+mn-ea"/>
              </a:rPr>
              <a:t>Leading index</a:t>
            </a:r>
            <a:r>
              <a:rPr lang="en-US" altLang="zh-CN" sz="2000" dirty="0">
                <a:sym typeface="+mn-ea"/>
              </a:rPr>
              <a:t> -</a:t>
            </a:r>
            <a:endParaRPr lang="en-US" altLang="zh-CN" sz="2000" dirty="0"/>
          </a:p>
          <a:p>
            <a:pPr marL="465455" lvl="1" indent="0" eaLnBrk="1" hangingPunct="1">
              <a:lnSpc>
                <a:spcPct val="114000"/>
              </a:lnSpc>
              <a:buNone/>
            </a:pPr>
            <a:r>
              <a:rPr lang="en-US" altLang="zh-CN" sz="2000" dirty="0">
                <a:sym typeface="+mn-ea"/>
              </a:rPr>
              <a:t>Select  * from table_name where c1 = ?</a:t>
            </a:r>
            <a:endParaRPr lang="en-US" altLang="zh-CN" sz="2000" dirty="0"/>
          </a:p>
          <a:p>
            <a:pPr marL="465455" lvl="1" indent="0" eaLnBrk="1" hangingPunct="1">
              <a:lnSpc>
                <a:spcPct val="114000"/>
              </a:lnSpc>
              <a:buNone/>
            </a:pPr>
            <a:r>
              <a:rPr lang="en-US" altLang="zh-CN" sz="2000" dirty="0">
                <a:sym typeface="+mn-ea"/>
              </a:rPr>
              <a:t>Select * from table_name where c1=? And c2 =?</a:t>
            </a:r>
            <a:endParaRPr lang="en-US" altLang="zh-CN" sz="2000" dirty="0"/>
          </a:p>
          <a:p>
            <a:pPr marL="465455" lvl="1" indent="0" eaLnBrk="1" hangingPunct="1">
              <a:lnSpc>
                <a:spcPct val="114000"/>
              </a:lnSpc>
              <a:buNone/>
            </a:pPr>
            <a:r>
              <a:rPr lang="en-US" altLang="zh-CN" sz="2000" dirty="0">
                <a:sym typeface="+mn-ea"/>
              </a:rPr>
              <a:t>Select * from table_name where c1=? And c2=</a:t>
            </a:r>
            <a:r>
              <a:rPr lang="zh-CN" altLang="en-US" sz="2000" dirty="0">
                <a:sym typeface="+mn-ea"/>
              </a:rPr>
              <a:t>？</a:t>
            </a:r>
            <a:r>
              <a:rPr lang="en-US" altLang="zh-CN" sz="2000" dirty="0">
                <a:sym typeface="+mn-ea"/>
              </a:rPr>
              <a:t>And c3=?</a:t>
            </a:r>
            <a:endParaRPr lang="en-US" altLang="zh-CN" sz="2000" dirty="0"/>
          </a:p>
          <a:p>
            <a:pPr marL="465455" lvl="1" indent="0" eaLnBrk="1" hangingPunct="1">
              <a:lnSpc>
                <a:spcPct val="114000"/>
              </a:lnSpc>
              <a:buNone/>
            </a:pPr>
            <a:endParaRPr lang="en-US" altLang="zh-CN" sz="2000" dirty="0"/>
          </a:p>
          <a:p>
            <a:pPr marL="465455" lvl="1" indent="0" eaLnBrk="1" hangingPunct="1">
              <a:lnSpc>
                <a:spcPct val="114000"/>
              </a:lnSpc>
              <a:buNone/>
            </a:pPr>
            <a:r>
              <a:rPr lang="en-US" altLang="zh-CN" sz="2000" b="1" dirty="0">
                <a:sym typeface="+mn-ea"/>
              </a:rPr>
              <a:t>Non-Leading index </a:t>
            </a:r>
            <a:r>
              <a:rPr lang="en-US" altLang="zh-CN" sz="2000" dirty="0">
                <a:sym typeface="+mn-ea"/>
              </a:rPr>
              <a:t>-</a:t>
            </a:r>
            <a:endParaRPr lang="en-US" altLang="zh-CN" sz="2000" dirty="0"/>
          </a:p>
          <a:p>
            <a:pPr marL="465455" lvl="1" indent="0" eaLnBrk="1" hangingPunct="1">
              <a:lnSpc>
                <a:spcPct val="114000"/>
              </a:lnSpc>
              <a:buNone/>
            </a:pPr>
            <a:r>
              <a:rPr lang="en-US" altLang="zh-CN" sz="2000" dirty="0">
                <a:sym typeface="+mn-ea"/>
              </a:rPr>
              <a:t>Select * from table_name where c2=?</a:t>
            </a:r>
            <a:br>
              <a:rPr lang="en-US" altLang="zh-CN" sz="2000" dirty="0">
                <a:sym typeface="+mn-ea"/>
              </a:rPr>
            </a:br>
            <a:r>
              <a:rPr lang="en-US" altLang="zh-CN" sz="2000" dirty="0">
                <a:sym typeface="+mn-ea"/>
              </a:rPr>
              <a:t>select * from  table_name where c2=? And c3=?</a:t>
            </a:r>
            <a:endParaRPr lang="zh-CN" altLang="en-US" dirty="0">
              <a:cs typeface="Arial" panose="020B0604020202020204" pitchFamily="34" charset="0"/>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a:t>
            </a:r>
            <a:r>
              <a:rPr lang="zh-CN" altLang="en-US" dirty="0" smtClean="0">
                <a:cs typeface="微软雅黑" panose="020B0503020204020204" pitchFamily="34" charset="-122"/>
                <a:sym typeface="+mn-ea"/>
              </a:rPr>
              <a:t>计</a:t>
            </a:r>
            <a:r>
              <a:rPr lang="en-US" altLang="zh-CN" dirty="0" smtClean="0">
                <a:cs typeface="微软雅黑" panose="020B0503020204020204" pitchFamily="34" charset="-122"/>
                <a:sym typeface="+mn-ea"/>
              </a:rPr>
              <a:t>——</a:t>
            </a:r>
            <a:r>
              <a:rPr lang="zh-CN" altLang="en-US" sz="3200" dirty="0">
                <a:sym typeface="+mn-ea"/>
              </a:rPr>
              <a:t>合理利用索引</a:t>
            </a:r>
            <a:br>
              <a:rPr lang="zh-CN" altLang="en-US" sz="3200" dirty="0">
                <a:sym typeface="+mn-ea"/>
              </a:rPr>
            </a:b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a:xfrm>
            <a:off x="755650" y="1263650"/>
            <a:ext cx="10718800" cy="5022215"/>
          </a:xfrm>
        </p:spPr>
        <p:txBody>
          <a:bodyPr>
            <a:normAutofit/>
          </a:bodyPr>
          <a:lstStyle/>
          <a:p>
            <a:pPr eaLnBrk="1" hangingPunct="1"/>
            <a:r>
              <a:rPr lang="zh-CN" altLang="en-US" sz="2000" b="1" dirty="0" smtClean="0">
                <a:sym typeface="+mn-ea"/>
              </a:rPr>
              <a:t>注</a:t>
            </a:r>
            <a:r>
              <a:rPr lang="zh-CN" altLang="en-US" sz="2000" b="1" dirty="0">
                <a:sym typeface="+mn-ea"/>
              </a:rPr>
              <a:t>意事项</a:t>
            </a:r>
          </a:p>
          <a:p>
            <a:pPr lvl="1" eaLnBrk="1" hangingPunct="1"/>
            <a:r>
              <a:rPr lang="zh-CN" altLang="en-US" dirty="0">
                <a:sym typeface="+mn-ea"/>
              </a:rPr>
              <a:t>避免使用</a:t>
            </a:r>
            <a:r>
              <a:rPr lang="en-US" altLang="zh-CN" dirty="0">
                <a:sym typeface="+mn-ea"/>
              </a:rPr>
              <a:t>Like ‘%sd%’ </a:t>
            </a:r>
            <a:r>
              <a:rPr lang="zh-CN" altLang="en-US" dirty="0">
                <a:sym typeface="+mn-ea"/>
              </a:rPr>
              <a:t>而应该使用：</a:t>
            </a:r>
            <a:r>
              <a:rPr lang="en-US" altLang="zh-CN" dirty="0">
                <a:sym typeface="+mn-ea"/>
              </a:rPr>
              <a:t>like ‘sd%’</a:t>
            </a:r>
          </a:p>
          <a:p>
            <a:pPr marL="465455" lvl="1" indent="0" eaLnBrk="1" hangingPunct="1"/>
            <a:endParaRPr lang="en-US" altLang="zh-CN" dirty="0">
              <a:sym typeface="+mn-ea"/>
            </a:endParaRPr>
          </a:p>
          <a:p>
            <a:pPr marL="465455" lvl="1" indent="0" eaLnBrk="1" hangingPunct="1"/>
            <a:endParaRPr lang="en-US" altLang="zh-CN" dirty="0">
              <a:sym typeface="+mn-ea"/>
            </a:endParaRPr>
          </a:p>
          <a:p>
            <a:pPr marL="465455" lvl="1" indent="0" eaLnBrk="1" hangingPunct="1"/>
            <a:endParaRPr lang="en-US" altLang="zh-CN" dirty="0">
              <a:sym typeface="+mn-ea"/>
            </a:endParaRPr>
          </a:p>
          <a:p>
            <a:pPr marL="465455" lvl="1" indent="0" eaLnBrk="1" hangingPunct="1"/>
            <a:endParaRPr lang="en-US" altLang="zh-CN" dirty="0">
              <a:sym typeface="+mn-ea"/>
            </a:endParaRPr>
          </a:p>
          <a:p>
            <a:pPr marL="465455" lvl="1" indent="0" eaLnBrk="1" hangingPunct="1"/>
            <a:r>
              <a:rPr lang="zh-CN" altLang="en-US" dirty="0">
                <a:sym typeface="+mn-ea"/>
              </a:rPr>
              <a:t>避免在索引列上使用函数，如</a:t>
            </a:r>
            <a:r>
              <a:rPr lang="en-US" altLang="zh-CN" dirty="0">
                <a:sym typeface="+mn-ea"/>
              </a:rPr>
              <a:t>abs(c1)=? </a:t>
            </a:r>
          </a:p>
          <a:p>
            <a:pPr marL="465455" lvl="1" indent="0" eaLnBrk="1" hangingPunct="1"/>
            <a:r>
              <a:rPr lang="zh-CN" altLang="en-US" dirty="0">
                <a:sym typeface="+mn-ea"/>
              </a:rPr>
              <a:t>避免索引列上使用</a:t>
            </a:r>
            <a:r>
              <a:rPr lang="en-US" altLang="zh-CN" dirty="0">
                <a:sym typeface="+mn-ea"/>
              </a:rPr>
              <a:t>is null /is not null</a:t>
            </a:r>
          </a:p>
          <a:p>
            <a:pPr marL="465455" lvl="1" indent="0" eaLnBrk="1" hangingPunct="1"/>
            <a:r>
              <a:rPr lang="zh-CN" altLang="en-US" dirty="0">
                <a:sym typeface="+mn-ea"/>
              </a:rPr>
              <a:t>避免索引列上使用  </a:t>
            </a:r>
            <a:r>
              <a:rPr lang="en-US" altLang="zh-CN" dirty="0">
                <a:sym typeface="+mn-ea"/>
              </a:rPr>
              <a:t>!=</a:t>
            </a:r>
          </a:p>
          <a:p>
            <a:pPr marL="465455" lvl="1" indent="0" eaLnBrk="1" hangingPunct="1"/>
            <a:r>
              <a:rPr lang="zh-CN" altLang="en-US" dirty="0">
                <a:sym typeface="+mn-ea"/>
              </a:rPr>
              <a:t>避免在索引列上</a:t>
            </a:r>
            <a:r>
              <a:rPr lang="zh-CN" altLang="en-US" dirty="0">
                <a:solidFill>
                  <a:srgbClr val="FF0000"/>
                </a:solidFill>
                <a:sym typeface="+mn-ea"/>
              </a:rPr>
              <a:t>进行运算</a:t>
            </a:r>
          </a:p>
          <a:p>
            <a:pPr eaLnBrk="1" hangingPunct="1"/>
            <a:endParaRPr lang="en-US" altLang="zh-CN" dirty="0"/>
          </a:p>
          <a:p>
            <a:pPr eaLnBrk="1" hangingPunct="1"/>
            <a:endParaRPr lang="zh-CN" altLang="en-US" sz="1800" dirty="0">
              <a:cs typeface="Arial" panose="020B0604020202020204" pitchFamily="34" charset="0"/>
              <a:sym typeface="+mn-ea"/>
            </a:endParaRPr>
          </a:p>
        </p:txBody>
      </p:sp>
      <p:sp>
        <p:nvSpPr>
          <p:cNvPr id="2" name="TextBox 4"/>
          <p:cNvSpPr txBox="1"/>
          <p:nvPr/>
        </p:nvSpPr>
        <p:spPr>
          <a:xfrm>
            <a:off x="1307465" y="2589530"/>
            <a:ext cx="6096000" cy="829945"/>
          </a:xfrm>
          <a:prstGeom prst="rect">
            <a:avLst/>
          </a:prstGeom>
          <a:solidFill>
            <a:schemeClr val="bg2">
              <a:lumMod val="40000"/>
              <a:lumOff val="60000"/>
            </a:schemeClr>
          </a:solidFill>
          <a:ln>
            <a:solidFill>
              <a:srgbClr val="002060"/>
            </a:solidFill>
          </a:ln>
        </p:spPr>
        <p:txBody>
          <a:bodyPr>
            <a:spAutoFit/>
          </a:bodyPr>
          <a:lstStyle/>
          <a:p>
            <a:pPr marR="0" algn="l" defTabSz="914400">
              <a:buClrTx/>
              <a:buSzTx/>
              <a:buFontTx/>
              <a:buNone/>
              <a:defRPr/>
            </a:pPr>
            <a:r>
              <a:rPr kumimoji="0" lang="en-US" sz="1600" kern="1200" cap="none" spc="0" normalizeH="0" baseline="0" noProof="0" dirty="0">
                <a:latin typeface="Times New Roman" panose="02020603050405020304" charset="0"/>
                <a:ea typeface="宋体" panose="02010600030101010101" pitchFamily="2" charset="-122"/>
                <a:cs typeface="+mn-cs"/>
              </a:rPr>
              <a:t>Select x0.vehicle_id ,x0.vehicle_name ,x0.vehicle_class</a:t>
            </a:r>
          </a:p>
          <a:p>
            <a:pPr marR="0" defTabSz="914400">
              <a:buClrTx/>
              <a:buSzTx/>
              <a:buFontTx/>
              <a:buNone/>
              <a:defRPr/>
            </a:pPr>
            <a:r>
              <a:rPr kumimoji="0" lang="en-US" sz="1600" kern="1200" cap="none" spc="0" normalizeH="0" baseline="0" noProof="0" dirty="0">
                <a:latin typeface="Times New Roman" panose="02020603050405020304" charset="0"/>
                <a:ea typeface="宋体" panose="02010600030101010101" pitchFamily="2" charset="-122"/>
                <a:cs typeface="+mn-cs"/>
              </a:rPr>
              <a:t>where (</a:t>
            </a:r>
            <a:r>
              <a:rPr kumimoji="0" lang="en-US" sz="1600" b="1" kern="1200" cap="none" spc="0" normalizeH="0" baseline="0" noProof="0" dirty="0">
                <a:latin typeface="Times New Roman" panose="02020603050405020304" charset="0"/>
                <a:ea typeface="宋体" panose="02010600030101010101" pitchFamily="2" charset="-122"/>
                <a:cs typeface="+mn-cs"/>
              </a:rPr>
              <a:t>(x0.vehicle_name </a:t>
            </a:r>
            <a:r>
              <a:rPr kumimoji="0" lang="en-US" sz="1600" b="1" kern="1200" cap="none" spc="0" normalizeH="0" baseline="0" noProof="0" dirty="0">
                <a:solidFill>
                  <a:srgbClr val="FF0000"/>
                </a:solidFill>
                <a:latin typeface="Times New Roman" panose="02020603050405020304" charset="0"/>
                <a:ea typeface="宋体" panose="02010600030101010101" pitchFamily="2" charset="-122"/>
                <a:cs typeface="+mn-cs"/>
              </a:rPr>
              <a:t>MATCHES '*ANY5020XJE*' </a:t>
            </a:r>
            <a:r>
              <a:rPr kumimoji="0" lang="en-US" sz="1600" b="1" kern="1200" cap="none" spc="0" normalizeH="0" baseline="0" noProof="0" dirty="0">
                <a:latin typeface="Times New Roman" panose="02020603050405020304" charset="0"/>
                <a:ea typeface="宋体" panose="02010600030101010101" pitchFamily="2" charset="-122"/>
                <a:cs typeface="+mn-cs"/>
              </a:rPr>
              <a:t>) </a:t>
            </a:r>
            <a:endParaRPr kumimoji="0" lang="zh-CN" altLang="en-US" sz="1600" kern="1200" cap="none" spc="0" normalizeH="0" baseline="0" noProof="0" dirty="0">
              <a:latin typeface="Times New Roman" panose="02020603050405020304" charset="0"/>
              <a:ea typeface="宋体" panose="02010600030101010101" pitchFamily="2" charset="-122"/>
              <a:cs typeface="+mn-cs"/>
            </a:endParaRPr>
          </a:p>
          <a:p>
            <a:pPr marR="0" defTabSz="914400">
              <a:buClrTx/>
              <a:buSzTx/>
              <a:buFontTx/>
              <a:buNone/>
              <a:defRPr/>
            </a:pPr>
            <a:r>
              <a:rPr kumimoji="0" lang="en-US" sz="1600" kern="1200" cap="none" spc="0" normalizeH="0" baseline="0" noProof="0" dirty="0">
                <a:latin typeface="Times New Roman" panose="02020603050405020304" charset="0"/>
                <a:ea typeface="宋体" panose="02010600030101010101" pitchFamily="2" charset="-122"/>
                <a:cs typeface="+mn-cs"/>
              </a:rPr>
              <a:t>AND ((x0.f_deleted != '1' ) OR (x0.f_deleted IS NULL ) ) )</a:t>
            </a:r>
            <a:endParaRPr kumimoji="0" lang="zh-CN" altLang="en-US" sz="1600" kern="1200" cap="none" spc="0" normalizeH="0" baseline="0" noProof="0" dirty="0">
              <a:latin typeface="Times New Roman" panose="02020603050405020304" charset="0"/>
              <a:ea typeface="宋体" panose="02010600030101010101" pitchFamily="2" charset="-122"/>
              <a:cs typeface="+mn-cs"/>
            </a:endParaRPr>
          </a:p>
        </p:txBody>
      </p:sp>
      <p:sp>
        <p:nvSpPr>
          <p:cNvPr id="6" name="TextBox 5"/>
          <p:cNvSpPr txBox="1"/>
          <p:nvPr/>
        </p:nvSpPr>
        <p:spPr>
          <a:xfrm>
            <a:off x="1337945" y="5306695"/>
            <a:ext cx="6096000" cy="583565"/>
          </a:xfrm>
          <a:prstGeom prst="rect">
            <a:avLst/>
          </a:prstGeom>
          <a:solidFill>
            <a:schemeClr val="bg2">
              <a:lumMod val="40000"/>
              <a:lumOff val="60000"/>
            </a:schemeClr>
          </a:solidFill>
          <a:ln>
            <a:solidFill>
              <a:srgbClr val="002060"/>
            </a:solidFill>
          </a:ln>
        </p:spPr>
        <p:txBody>
          <a:bodyPr>
            <a:spAutoFit/>
          </a:bodyPr>
          <a:lstStyle/>
          <a:p>
            <a:pPr marR="0" algn="l" defTabSz="914400">
              <a:buClrTx/>
              <a:buSzTx/>
              <a:buFontTx/>
              <a:buNone/>
              <a:defRPr/>
            </a:pPr>
            <a:r>
              <a:rPr kumimoji="0" lang="zh-CN" altLang="en-US" sz="1600" kern="1200" cap="none" spc="0" normalizeH="0" baseline="0" noProof="0" dirty="0">
                <a:latin typeface="Times New Roman" panose="02020603050405020304" charset="0"/>
                <a:ea typeface="宋体" panose="02010600030101010101" pitchFamily="2" charset="-122"/>
                <a:cs typeface="+mn-cs"/>
              </a:rPr>
              <a:t>低效： </a:t>
            </a:r>
            <a:r>
              <a:rPr kumimoji="0" lang="en-US" altLang="zh-CN" sz="1600" kern="1200" cap="none" spc="0" normalizeH="0" baseline="0" noProof="0" dirty="0">
                <a:latin typeface="Times New Roman" panose="02020603050405020304" charset="0"/>
                <a:ea typeface="宋体" panose="02010600030101010101" pitchFamily="2" charset="-122"/>
                <a:cs typeface="+mn-cs"/>
              </a:rPr>
              <a:t>SELECT … FROM  DEPT  WHERE </a:t>
            </a:r>
            <a:r>
              <a:rPr kumimoji="0" lang="en-US" altLang="zh-CN" sz="1600" kern="1200" cap="none" spc="0" normalizeH="0" baseline="0" noProof="0" dirty="0">
                <a:solidFill>
                  <a:srgbClr val="FF0000"/>
                </a:solidFill>
                <a:latin typeface="Times New Roman" panose="02020603050405020304" charset="0"/>
                <a:ea typeface="宋体" panose="02010600030101010101" pitchFamily="2" charset="-122"/>
                <a:cs typeface="+mn-cs"/>
              </a:rPr>
              <a:t>SAL * 12 &gt; 25000</a:t>
            </a:r>
            <a:r>
              <a:rPr kumimoji="0" lang="en-US" altLang="zh-CN" sz="1600" kern="1200" cap="none" spc="0" normalizeH="0" baseline="0" noProof="0" dirty="0">
                <a:latin typeface="Times New Roman" panose="02020603050405020304" charset="0"/>
                <a:ea typeface="宋体" panose="02010600030101010101" pitchFamily="2" charset="-122"/>
                <a:cs typeface="+mn-cs"/>
              </a:rPr>
              <a:t>; </a:t>
            </a:r>
          </a:p>
          <a:p>
            <a:pPr marR="0" algn="l" defTabSz="914400">
              <a:buClrTx/>
              <a:buSzTx/>
              <a:buFontTx/>
              <a:buNone/>
              <a:defRPr/>
            </a:pPr>
            <a:r>
              <a:rPr kumimoji="0" lang="zh-CN" altLang="en-US" sz="1600" kern="1200" cap="none" spc="0" normalizeH="0" baseline="0" noProof="0" dirty="0">
                <a:latin typeface="Times New Roman" panose="02020603050405020304" charset="0"/>
                <a:ea typeface="宋体" panose="02010600030101010101" pitchFamily="2" charset="-122"/>
                <a:cs typeface="+mn-cs"/>
              </a:rPr>
              <a:t>高效</a:t>
            </a:r>
            <a:r>
              <a:rPr kumimoji="0" lang="en-US" altLang="zh-CN" sz="1600" kern="1200" cap="none" spc="0" normalizeH="0" baseline="0" noProof="0" dirty="0">
                <a:latin typeface="Times New Roman" panose="02020603050405020304" charset="0"/>
                <a:ea typeface="宋体" panose="02010600030101010101" pitchFamily="2" charset="-122"/>
                <a:cs typeface="+mn-cs"/>
              </a:rPr>
              <a:t>:  SELECT … FROM DEPT WHERE </a:t>
            </a:r>
            <a:r>
              <a:rPr kumimoji="0" lang="en-US" altLang="zh-CN" sz="1600" kern="1200" cap="none" spc="0" normalizeH="0" baseline="0" noProof="0" dirty="0">
                <a:solidFill>
                  <a:srgbClr val="FF0000"/>
                </a:solidFill>
                <a:latin typeface="Times New Roman" panose="02020603050405020304" charset="0"/>
                <a:ea typeface="宋体" panose="02010600030101010101" pitchFamily="2" charset="-122"/>
                <a:cs typeface="+mn-cs"/>
              </a:rPr>
              <a:t>SAL &gt; 25000/12</a:t>
            </a:r>
            <a:r>
              <a:rPr kumimoji="0" lang="en-US" altLang="zh-CN" sz="1600" kern="1200" cap="none" spc="0" normalizeH="0" baseline="0" noProof="0" dirty="0">
                <a:latin typeface="Times New Roman" panose="02020603050405020304" charset="0"/>
                <a:ea typeface="宋体" panose="02010600030101010101" pitchFamily="2" charset="-122"/>
                <a:cs typeface="+mn-cs"/>
              </a:rPr>
              <a:t>;</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a:t>
            </a:r>
            <a:r>
              <a:rPr lang="zh-CN" altLang="en-US" dirty="0" smtClean="0">
                <a:cs typeface="微软雅黑" panose="020B0503020204020204" pitchFamily="34" charset="-122"/>
                <a:sym typeface="+mn-ea"/>
              </a:rPr>
              <a:t>计</a:t>
            </a:r>
            <a:r>
              <a:rPr lang="en-US" altLang="zh-CN" dirty="0" smtClean="0">
                <a:cs typeface="微软雅黑" panose="020B0503020204020204" pitchFamily="34" charset="-122"/>
                <a:sym typeface="+mn-ea"/>
              </a:rPr>
              <a:t>——</a:t>
            </a:r>
            <a:r>
              <a:rPr lang="zh-CN" altLang="en-US" sz="3200" dirty="0">
                <a:sym typeface="+mn-ea"/>
              </a:rPr>
              <a:t>合理利用索引</a:t>
            </a:r>
            <a:br>
              <a:rPr lang="zh-CN" altLang="en-US" sz="3200" dirty="0">
                <a:sym typeface="+mn-ea"/>
              </a:rPr>
            </a:b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a:xfrm>
            <a:off x="495300" y="1248508"/>
            <a:ext cx="10987405" cy="4888767"/>
          </a:xfrm>
        </p:spPr>
        <p:txBody>
          <a:bodyPr>
            <a:normAutofit fontScale="25000" lnSpcReduction="20000"/>
          </a:bodyPr>
          <a:lstStyle/>
          <a:p>
            <a:pPr eaLnBrk="1" hangingPunct="1">
              <a:lnSpc>
                <a:spcPct val="134000"/>
              </a:lnSpc>
            </a:pPr>
            <a:r>
              <a:rPr lang="zh-CN" altLang="en-US" sz="7200" b="1" dirty="0" smtClean="0">
                <a:sym typeface="+mn-ea"/>
              </a:rPr>
              <a:t>避</a:t>
            </a:r>
            <a:r>
              <a:rPr lang="zh-CN" altLang="en-US" sz="7200" b="1" dirty="0">
                <a:sym typeface="+mn-ea"/>
              </a:rPr>
              <a:t>免改变索引列的类型</a:t>
            </a:r>
            <a:r>
              <a:rPr lang="en-US" altLang="zh-CN" sz="7200" b="1" dirty="0">
                <a:sym typeface="+mn-ea"/>
              </a:rPr>
              <a:t>:</a:t>
            </a:r>
          </a:p>
          <a:p>
            <a:pPr marL="465455" lvl="1" indent="0" eaLnBrk="1" hangingPunct="1">
              <a:lnSpc>
                <a:spcPct val="134000"/>
              </a:lnSpc>
            </a:pPr>
            <a:r>
              <a:rPr lang="zh-CN" altLang="en-US" sz="6600" dirty="0">
                <a:sym typeface="+mn-ea"/>
              </a:rPr>
              <a:t>当比较不同数据类型的数据时</a:t>
            </a:r>
            <a:r>
              <a:rPr lang="en-US" altLang="zh-CN" sz="6600" dirty="0">
                <a:sym typeface="+mn-ea"/>
              </a:rPr>
              <a:t>, ORACLE</a:t>
            </a:r>
            <a:r>
              <a:rPr lang="zh-CN" altLang="en-US" sz="6600" dirty="0">
                <a:sym typeface="+mn-ea"/>
              </a:rPr>
              <a:t>自动对列进行简单的类型转换</a:t>
            </a:r>
            <a:r>
              <a:rPr lang="en-US" altLang="zh-CN" sz="7200" dirty="0">
                <a:sym typeface="+mn-ea"/>
              </a:rPr>
              <a:t>. </a:t>
            </a:r>
          </a:p>
          <a:p>
            <a:pPr marL="465455" lvl="1" indent="0" eaLnBrk="1" hangingPunct="1">
              <a:lnSpc>
                <a:spcPct val="134000"/>
              </a:lnSpc>
            </a:pPr>
            <a:r>
              <a:rPr lang="zh-CN" altLang="en-US" sz="6600" dirty="0">
                <a:sym typeface="+mn-ea"/>
              </a:rPr>
              <a:t>假设 </a:t>
            </a:r>
            <a:r>
              <a:rPr lang="en-US" altLang="zh-CN" sz="6600" dirty="0">
                <a:sym typeface="+mn-ea"/>
              </a:rPr>
              <a:t>EMPNO</a:t>
            </a:r>
            <a:r>
              <a:rPr lang="zh-CN" altLang="en-US" sz="6600" dirty="0">
                <a:sym typeface="+mn-ea"/>
              </a:rPr>
              <a:t>是一个数值类型的索引列</a:t>
            </a:r>
            <a:r>
              <a:rPr lang="en-US" altLang="zh-CN" sz="7200" dirty="0">
                <a:sym typeface="+mn-ea"/>
              </a:rPr>
              <a:t>. </a:t>
            </a:r>
          </a:p>
          <a:p>
            <a:pPr marL="465455" lvl="1" indent="0" eaLnBrk="1" hangingPunct="1">
              <a:lnSpc>
                <a:spcPct val="134000"/>
              </a:lnSpc>
            </a:pPr>
            <a:r>
              <a:rPr lang="en-US" altLang="zh-CN" sz="7200" dirty="0">
                <a:sym typeface="+mn-ea"/>
              </a:rPr>
              <a:t>SELECT …  FROM EMP  WHERE  EMPNO = ‘123' </a:t>
            </a:r>
          </a:p>
          <a:p>
            <a:pPr marL="465455" lvl="1" indent="0" eaLnBrk="1" hangingPunct="1">
              <a:lnSpc>
                <a:spcPct val="134000"/>
              </a:lnSpc>
            </a:pPr>
            <a:r>
              <a:rPr lang="zh-CN" altLang="en-US" sz="6600" dirty="0">
                <a:sym typeface="+mn-ea"/>
              </a:rPr>
              <a:t>实际上</a:t>
            </a:r>
            <a:r>
              <a:rPr lang="en-US" altLang="zh-CN" sz="6600" dirty="0">
                <a:sym typeface="+mn-ea"/>
              </a:rPr>
              <a:t>,</a:t>
            </a:r>
            <a:r>
              <a:rPr lang="zh-CN" altLang="en-US" sz="6600" dirty="0">
                <a:sym typeface="+mn-ea"/>
              </a:rPr>
              <a:t>经过</a:t>
            </a:r>
            <a:r>
              <a:rPr lang="en-US" altLang="zh-CN" sz="6600" dirty="0">
                <a:sym typeface="+mn-ea"/>
              </a:rPr>
              <a:t>ORACLE</a:t>
            </a:r>
            <a:r>
              <a:rPr lang="zh-CN" altLang="en-US" sz="6600" dirty="0">
                <a:sym typeface="+mn-ea"/>
              </a:rPr>
              <a:t>类型转换</a:t>
            </a:r>
            <a:r>
              <a:rPr lang="en-US" altLang="zh-CN" sz="6600" dirty="0">
                <a:sym typeface="+mn-ea"/>
              </a:rPr>
              <a:t>, </a:t>
            </a:r>
            <a:r>
              <a:rPr lang="zh-CN" altLang="en-US" sz="6600" dirty="0">
                <a:sym typeface="+mn-ea"/>
              </a:rPr>
              <a:t>语句转化为</a:t>
            </a:r>
            <a:r>
              <a:rPr lang="en-US" altLang="zh-CN" sz="7200" dirty="0">
                <a:sym typeface="+mn-ea"/>
              </a:rPr>
              <a:t>: </a:t>
            </a:r>
          </a:p>
          <a:p>
            <a:pPr marL="465455" lvl="1" indent="0" eaLnBrk="1" hangingPunct="1">
              <a:lnSpc>
                <a:spcPct val="134000"/>
              </a:lnSpc>
            </a:pPr>
            <a:r>
              <a:rPr lang="en-US" altLang="zh-CN" sz="7200" dirty="0">
                <a:sym typeface="+mn-ea"/>
              </a:rPr>
              <a:t>SELECT …  FROM EMP  WHERE  EMPNO = TO_NUMBER(‘123') </a:t>
            </a:r>
          </a:p>
          <a:p>
            <a:pPr marL="465455" lvl="1" indent="0" eaLnBrk="1" hangingPunct="1">
              <a:lnSpc>
                <a:spcPct val="134000"/>
              </a:lnSpc>
            </a:pPr>
            <a:r>
              <a:rPr lang="zh-CN" altLang="en-US" sz="6600" dirty="0">
                <a:sym typeface="+mn-ea"/>
              </a:rPr>
              <a:t>幸运的是</a:t>
            </a:r>
            <a:r>
              <a:rPr lang="en-US" altLang="zh-CN" sz="6600" dirty="0">
                <a:sym typeface="+mn-ea"/>
              </a:rPr>
              <a:t>,</a:t>
            </a:r>
            <a:r>
              <a:rPr lang="zh-CN" altLang="en-US" sz="6600" dirty="0">
                <a:sym typeface="+mn-ea"/>
              </a:rPr>
              <a:t>类型转换没有发生在索引列上</a:t>
            </a:r>
            <a:r>
              <a:rPr lang="en-US" altLang="zh-CN" sz="6600" dirty="0">
                <a:sym typeface="+mn-ea"/>
              </a:rPr>
              <a:t>,</a:t>
            </a:r>
            <a:r>
              <a:rPr lang="zh-CN" altLang="en-US" sz="6600" dirty="0">
                <a:sym typeface="+mn-ea"/>
              </a:rPr>
              <a:t>索引的用途没有被改变</a:t>
            </a:r>
            <a:r>
              <a:rPr lang="en-US" altLang="zh-CN" sz="7200" dirty="0">
                <a:sym typeface="+mn-ea"/>
              </a:rPr>
              <a:t>. </a:t>
            </a:r>
          </a:p>
          <a:p>
            <a:pPr marL="465455" lvl="1" indent="0" eaLnBrk="1" hangingPunct="1">
              <a:lnSpc>
                <a:spcPct val="134000"/>
              </a:lnSpc>
            </a:pPr>
            <a:r>
              <a:rPr lang="zh-CN" altLang="en-US" sz="6600" dirty="0">
                <a:sym typeface="+mn-ea"/>
              </a:rPr>
              <a:t>现在</a:t>
            </a:r>
            <a:r>
              <a:rPr lang="en-US" altLang="zh-CN" sz="6600" dirty="0">
                <a:sym typeface="+mn-ea"/>
              </a:rPr>
              <a:t>,</a:t>
            </a:r>
            <a:r>
              <a:rPr lang="zh-CN" altLang="en-US" sz="6600" dirty="0">
                <a:sym typeface="+mn-ea"/>
              </a:rPr>
              <a:t>假设</a:t>
            </a:r>
            <a:r>
              <a:rPr lang="en-US" altLang="zh-CN" sz="6600" dirty="0">
                <a:sym typeface="+mn-ea"/>
              </a:rPr>
              <a:t>EMP_TYPE</a:t>
            </a:r>
            <a:r>
              <a:rPr lang="zh-CN" altLang="en-US" sz="6600" dirty="0">
                <a:sym typeface="+mn-ea"/>
              </a:rPr>
              <a:t>是一个字符类型的索引列</a:t>
            </a:r>
            <a:r>
              <a:rPr lang="en-US" altLang="zh-CN" sz="7200" dirty="0">
                <a:sym typeface="+mn-ea"/>
              </a:rPr>
              <a:t>. </a:t>
            </a:r>
          </a:p>
          <a:p>
            <a:pPr marL="465455" lvl="1" indent="0" eaLnBrk="1" hangingPunct="1">
              <a:lnSpc>
                <a:spcPct val="134000"/>
              </a:lnSpc>
            </a:pPr>
            <a:r>
              <a:rPr lang="en-US" altLang="zh-CN" sz="7200" dirty="0">
                <a:sym typeface="+mn-ea"/>
              </a:rPr>
              <a:t>SELECT …  FROM EMP  WHERE EMP_TYPE = 123 </a:t>
            </a:r>
          </a:p>
          <a:p>
            <a:pPr marL="465455" lvl="1" indent="0" eaLnBrk="1" hangingPunct="1">
              <a:lnSpc>
                <a:spcPct val="134000"/>
              </a:lnSpc>
            </a:pPr>
            <a:r>
              <a:rPr lang="zh-CN" altLang="en-US" sz="6600" dirty="0">
                <a:sym typeface="+mn-ea"/>
              </a:rPr>
              <a:t>这个语句被</a:t>
            </a:r>
            <a:r>
              <a:rPr lang="en-US" altLang="zh-CN" sz="6600" dirty="0">
                <a:sym typeface="+mn-ea"/>
              </a:rPr>
              <a:t>ORACLE</a:t>
            </a:r>
            <a:r>
              <a:rPr lang="zh-CN" altLang="en-US" sz="6600" dirty="0">
                <a:sym typeface="+mn-ea"/>
              </a:rPr>
              <a:t>转换为</a:t>
            </a:r>
            <a:r>
              <a:rPr lang="en-US" altLang="zh-CN" sz="7200" dirty="0">
                <a:sym typeface="+mn-ea"/>
              </a:rPr>
              <a:t>: </a:t>
            </a:r>
          </a:p>
          <a:p>
            <a:pPr marL="465455" lvl="1" indent="0" eaLnBrk="1" hangingPunct="1">
              <a:lnSpc>
                <a:spcPct val="134000"/>
              </a:lnSpc>
            </a:pPr>
            <a:r>
              <a:rPr lang="en-US" altLang="zh-CN" sz="7200" dirty="0">
                <a:sym typeface="+mn-ea"/>
              </a:rPr>
              <a:t>SELECT …  FROM EMP  WHERE TO_NUMBER(EMP_TYPE)=123 </a:t>
            </a:r>
          </a:p>
          <a:p>
            <a:pPr marL="465455" lvl="1" indent="0" eaLnBrk="1" hangingPunct="1">
              <a:lnSpc>
                <a:spcPct val="134000"/>
              </a:lnSpc>
            </a:pPr>
            <a:r>
              <a:rPr lang="zh-CN" altLang="en-US" sz="6600" dirty="0">
                <a:sym typeface="+mn-ea"/>
              </a:rPr>
              <a:t>因为内部发生的类型转换</a:t>
            </a:r>
            <a:r>
              <a:rPr lang="en-US" altLang="zh-CN" sz="6600" dirty="0">
                <a:sym typeface="+mn-ea"/>
              </a:rPr>
              <a:t>, </a:t>
            </a:r>
            <a:r>
              <a:rPr lang="zh-CN" altLang="en-US" sz="6600" dirty="0">
                <a:sym typeface="+mn-ea"/>
              </a:rPr>
              <a:t>这个索引将不会被用到</a:t>
            </a:r>
            <a:r>
              <a:rPr lang="en-US" altLang="zh-CN" sz="6600" dirty="0">
                <a:sym typeface="+mn-ea"/>
              </a:rPr>
              <a:t>! </a:t>
            </a:r>
            <a:r>
              <a:rPr lang="zh-CN" altLang="en-US" sz="6600" dirty="0">
                <a:sym typeface="+mn-ea"/>
              </a:rPr>
              <a:t>为了避免</a:t>
            </a:r>
            <a:r>
              <a:rPr lang="en-US" altLang="zh-CN" sz="6600" dirty="0">
                <a:sym typeface="+mn-ea"/>
              </a:rPr>
              <a:t>ORACLE</a:t>
            </a:r>
            <a:r>
              <a:rPr lang="zh-CN" altLang="en-US" sz="6600" dirty="0">
                <a:sym typeface="+mn-ea"/>
              </a:rPr>
              <a:t>对你的</a:t>
            </a:r>
            <a:r>
              <a:rPr lang="en-US" altLang="zh-CN" sz="6600" dirty="0">
                <a:sym typeface="+mn-ea"/>
              </a:rPr>
              <a:t>SQL</a:t>
            </a:r>
            <a:r>
              <a:rPr lang="zh-CN" altLang="en-US" sz="6600" dirty="0">
                <a:sym typeface="+mn-ea"/>
              </a:rPr>
              <a:t>进行隐式的类型转换</a:t>
            </a:r>
            <a:r>
              <a:rPr lang="en-US" altLang="zh-CN" sz="6600" dirty="0">
                <a:sym typeface="+mn-ea"/>
              </a:rPr>
              <a:t>, </a:t>
            </a:r>
            <a:r>
              <a:rPr lang="zh-CN" altLang="en-US" sz="6600" dirty="0">
                <a:sym typeface="+mn-ea"/>
              </a:rPr>
              <a:t>最好把类型转换用显式表现出来</a:t>
            </a:r>
            <a:r>
              <a:rPr lang="en-US" altLang="zh-CN" sz="6600" dirty="0">
                <a:sym typeface="+mn-ea"/>
              </a:rPr>
              <a:t>. </a:t>
            </a:r>
            <a:r>
              <a:rPr lang="zh-CN" altLang="en-US" sz="6600" dirty="0">
                <a:sym typeface="+mn-ea"/>
              </a:rPr>
              <a:t>注意当字符和数值比较时</a:t>
            </a:r>
            <a:r>
              <a:rPr lang="en-US" altLang="zh-CN" sz="6600" dirty="0">
                <a:sym typeface="+mn-ea"/>
              </a:rPr>
              <a:t>, ORACLE</a:t>
            </a:r>
            <a:r>
              <a:rPr lang="zh-CN" altLang="en-US" sz="6600" dirty="0">
                <a:sym typeface="+mn-ea"/>
              </a:rPr>
              <a:t>会优先转换数值类型到字符类型</a:t>
            </a:r>
          </a:p>
          <a:p>
            <a:pPr eaLnBrk="1" hangingPunct="1"/>
            <a:endParaRPr lang="zh-CN" altLang="en-US" sz="6600" dirty="0">
              <a:cs typeface="Arial" panose="020B0604020202020204" pitchFamily="34" charset="0"/>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4" name="矩形 3"/>
          <p:cNvSpPr/>
          <p:nvPr/>
        </p:nvSpPr>
        <p:spPr bwMode="auto">
          <a:xfrm>
            <a:off x="3339148" y="1960880"/>
            <a:ext cx="722312" cy="66294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矩形 4"/>
          <p:cNvSpPr/>
          <p:nvPr/>
        </p:nvSpPr>
        <p:spPr bwMode="auto">
          <a:xfrm>
            <a:off x="4202748" y="1960880"/>
            <a:ext cx="4570412" cy="66294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5"/>
          <p:cNvSpPr/>
          <p:nvPr/>
        </p:nvSpPr>
        <p:spPr bwMode="auto">
          <a:xfrm>
            <a:off x="3339148" y="2578100"/>
            <a:ext cx="7223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矩形 6"/>
          <p:cNvSpPr/>
          <p:nvPr/>
        </p:nvSpPr>
        <p:spPr bwMode="auto">
          <a:xfrm>
            <a:off x="4202748" y="2578100"/>
            <a:ext cx="45704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文本框 3"/>
          <p:cNvSpPr txBox="1">
            <a:spLocks noChangeArrowheads="1"/>
          </p:cNvSpPr>
          <p:nvPr/>
        </p:nvSpPr>
        <p:spPr bwMode="auto">
          <a:xfrm>
            <a:off x="3470385" y="207324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一</a:t>
            </a:r>
          </a:p>
        </p:txBody>
      </p:sp>
      <p:sp>
        <p:nvSpPr>
          <p:cNvPr id="9" name="矩形 8"/>
          <p:cNvSpPr/>
          <p:nvPr/>
        </p:nvSpPr>
        <p:spPr bwMode="auto">
          <a:xfrm>
            <a:off x="3339148" y="2854960"/>
            <a:ext cx="722312" cy="66421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9"/>
          <p:cNvSpPr/>
          <p:nvPr/>
        </p:nvSpPr>
        <p:spPr bwMode="auto">
          <a:xfrm>
            <a:off x="4202748" y="2854960"/>
            <a:ext cx="4570412" cy="66421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10"/>
          <p:cNvSpPr/>
          <p:nvPr/>
        </p:nvSpPr>
        <p:spPr bwMode="auto">
          <a:xfrm>
            <a:off x="3339148" y="3473450"/>
            <a:ext cx="7223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矩形 11"/>
          <p:cNvSpPr/>
          <p:nvPr/>
        </p:nvSpPr>
        <p:spPr bwMode="auto">
          <a:xfrm>
            <a:off x="4202748" y="3473450"/>
            <a:ext cx="45704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文本框 48"/>
          <p:cNvSpPr txBox="1">
            <a:spLocks noChangeArrowheads="1"/>
          </p:cNvSpPr>
          <p:nvPr/>
        </p:nvSpPr>
        <p:spPr bwMode="auto">
          <a:xfrm>
            <a:off x="3470385" y="296859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二</a:t>
            </a:r>
          </a:p>
        </p:txBody>
      </p:sp>
      <p:sp>
        <p:nvSpPr>
          <p:cNvPr id="14" name="矩形 13"/>
          <p:cNvSpPr/>
          <p:nvPr/>
        </p:nvSpPr>
        <p:spPr bwMode="auto">
          <a:xfrm>
            <a:off x="3339148" y="3749040"/>
            <a:ext cx="722312" cy="66548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5" name="矩形 14"/>
          <p:cNvSpPr/>
          <p:nvPr/>
        </p:nvSpPr>
        <p:spPr bwMode="auto">
          <a:xfrm>
            <a:off x="4202748" y="3749040"/>
            <a:ext cx="4570412" cy="66548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矩形 15"/>
          <p:cNvSpPr/>
          <p:nvPr/>
        </p:nvSpPr>
        <p:spPr bwMode="auto">
          <a:xfrm>
            <a:off x="3339148" y="4368800"/>
            <a:ext cx="72231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矩形 16"/>
          <p:cNvSpPr/>
          <p:nvPr/>
        </p:nvSpPr>
        <p:spPr bwMode="auto">
          <a:xfrm>
            <a:off x="4202748" y="4368800"/>
            <a:ext cx="457041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8" name="文本框 54"/>
          <p:cNvSpPr txBox="1">
            <a:spLocks noChangeArrowheads="1"/>
          </p:cNvSpPr>
          <p:nvPr/>
        </p:nvSpPr>
        <p:spPr bwMode="auto">
          <a:xfrm>
            <a:off x="3470385" y="3863945"/>
            <a:ext cx="441146" cy="400110"/>
          </a:xfrm>
          <a:prstGeom prst="rect">
            <a:avLst/>
          </a:prstGeom>
          <a:noFill/>
          <a:ln w="9525">
            <a:noFill/>
            <a:miter lim="800000"/>
          </a:ln>
        </p:spPr>
        <p:txBody>
          <a:bodyPr wrap="non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三</a:t>
            </a:r>
          </a:p>
        </p:txBody>
      </p:sp>
      <p:sp>
        <p:nvSpPr>
          <p:cNvPr id="19" name="矩形 18"/>
          <p:cNvSpPr/>
          <p:nvPr/>
        </p:nvSpPr>
        <p:spPr bwMode="auto">
          <a:xfrm>
            <a:off x="3339148" y="4643120"/>
            <a:ext cx="722312" cy="65659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bwMode="auto">
          <a:xfrm>
            <a:off x="4202748" y="4643120"/>
            <a:ext cx="4570412" cy="65659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bwMode="auto">
          <a:xfrm>
            <a:off x="3339148" y="525399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bwMode="auto">
          <a:xfrm>
            <a:off x="4202748" y="525399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文本框 60"/>
          <p:cNvSpPr txBox="1">
            <a:spLocks noChangeArrowheads="1"/>
          </p:cNvSpPr>
          <p:nvPr/>
        </p:nvSpPr>
        <p:spPr bwMode="auto">
          <a:xfrm>
            <a:off x="3470385" y="474913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四</a:t>
            </a:r>
          </a:p>
        </p:txBody>
      </p:sp>
      <p:sp>
        <p:nvSpPr>
          <p:cNvPr id="24" name="文本框 55"/>
          <p:cNvSpPr txBox="1">
            <a:spLocks noChangeArrowheads="1"/>
          </p:cNvSpPr>
          <p:nvPr/>
        </p:nvSpPr>
        <p:spPr bwMode="auto">
          <a:xfrm>
            <a:off x="4378960" y="208039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需求分析</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5" name="文本框 55"/>
          <p:cNvSpPr txBox="1">
            <a:spLocks noChangeArrowheads="1"/>
          </p:cNvSpPr>
          <p:nvPr/>
        </p:nvSpPr>
        <p:spPr bwMode="auto">
          <a:xfrm>
            <a:off x="4378960" y="296558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系统设计</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6" name="文本框 55"/>
          <p:cNvSpPr txBox="1">
            <a:spLocks noChangeArrowheads="1"/>
          </p:cNvSpPr>
          <p:nvPr/>
        </p:nvSpPr>
        <p:spPr bwMode="auto">
          <a:xfrm>
            <a:off x="4378960" y="3871208"/>
            <a:ext cx="4236720" cy="706755"/>
          </a:xfrm>
          <a:prstGeom prst="rect">
            <a:avLst/>
          </a:prstGeom>
          <a:noFill/>
          <a:ln w="9525">
            <a:noFill/>
            <a:miter lim="800000"/>
          </a:ln>
        </p:spPr>
        <p:txBody>
          <a:bodyPr wrap="square">
            <a:spAutoFit/>
          </a:bodyPr>
          <a:lstStyle/>
          <a:p>
            <a:pPr algn="ctr"/>
            <a:r>
              <a:rPr lang="en-US" altLang="zh-CN" sz="2000" spc="200" dirty="0">
                <a:solidFill>
                  <a:schemeClr val="bg1"/>
                </a:solidFill>
                <a:latin typeface="微软雅黑" panose="020B0503020204020204" pitchFamily="34" charset="-122"/>
                <a:ea typeface="微软雅黑" panose="020B0503020204020204" pitchFamily="34" charset="-122"/>
                <a:sym typeface="+mn-ea"/>
              </a:rPr>
              <a:t>SQL</a:t>
            </a:r>
            <a:r>
              <a:rPr lang="zh-CN" altLang="en-US" sz="2000" spc="200" dirty="0">
                <a:solidFill>
                  <a:schemeClr val="bg1"/>
                </a:solidFill>
                <a:latin typeface="微软雅黑" panose="020B0503020204020204" pitchFamily="34" charset="-122"/>
                <a:ea typeface="微软雅黑" panose="020B0503020204020204" pitchFamily="34" charset="-122"/>
                <a:sym typeface="+mn-ea"/>
              </a:rPr>
              <a:t>优化</a:t>
            </a:r>
            <a:endParaRPr lang="zh-CN" altLang="en-US" sz="2000" spc="200" dirty="0">
              <a:solidFill>
                <a:schemeClr val="bg1"/>
              </a:solidFill>
              <a:latin typeface="微软雅黑" panose="020B0503020204020204" pitchFamily="34" charset="-122"/>
              <a:ea typeface="微软雅黑" panose="020B0503020204020204" pitchFamily="34" charset="-122"/>
            </a:endParaRPr>
          </a:p>
          <a:p>
            <a:pPr algn="ct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7" name="文本框 55"/>
          <p:cNvSpPr txBox="1">
            <a:spLocks noChangeArrowheads="1"/>
          </p:cNvSpPr>
          <p:nvPr/>
        </p:nvSpPr>
        <p:spPr bwMode="auto">
          <a:xfrm>
            <a:off x="4378960" y="4746238"/>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性能部署</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cs typeface="微软雅黑" panose="020B0503020204020204" pitchFamily="34" charset="-122"/>
                <a:sym typeface="+mn-ea"/>
              </a:rPr>
              <a:t>SQL</a:t>
            </a:r>
            <a:r>
              <a:rPr lang="zh-CN" altLang="en-US" dirty="0">
                <a:cs typeface="微软雅黑" panose="020B0503020204020204" pitchFamily="34" charset="-122"/>
                <a:sym typeface="+mn-ea"/>
              </a:rPr>
              <a:t>优化</a:t>
            </a:r>
          </a:p>
        </p:txBody>
      </p:sp>
      <p:sp>
        <p:nvSpPr>
          <p:cNvPr id="2" name="文本框 1"/>
          <p:cNvSpPr txBox="1"/>
          <p:nvPr/>
        </p:nvSpPr>
        <p:spPr>
          <a:xfrm>
            <a:off x="407670" y="1202690"/>
            <a:ext cx="11075670" cy="5826125"/>
          </a:xfrm>
          <a:prstGeom prst="rect">
            <a:avLst/>
          </a:prstGeom>
          <a:noFill/>
        </p:spPr>
        <p:txBody>
          <a:bodyPr wrap="square" rtlCol="0" anchor="t">
            <a:spAutoFit/>
          </a:bodyPr>
          <a:lstStyle/>
          <a:p>
            <a:pPr marL="228600" marR="0" lvl="0" indent="-228600" algn="l" rtl="0" eaLnBrk="1" fontAlgn="base" latinLnBrk="0" hangingPunct="1">
              <a:lnSpc>
                <a:spcPct val="100000"/>
              </a:lnSpc>
              <a:spcBef>
                <a:spcPts val="1000"/>
              </a:spcBef>
              <a:buFontTx/>
              <a:buBlip>
                <a:blip r:embed="rId3"/>
              </a:buBlip>
            </a:pPr>
            <a:r>
              <a:rPr lang="en-US" altLang="zh-CN" sz="2000" kern="0" noProof="0" dirty="0" smtClean="0">
                <a:ln>
                  <a:noFill/>
                </a:ln>
                <a:solidFill>
                  <a:schemeClr val="tx1"/>
                </a:solidFill>
                <a:effectLst/>
                <a:uLnTx/>
                <a:uFillTx/>
                <a:latin typeface="微软雅黑" panose="020B0503020204020204" pitchFamily="34" charset="-122"/>
                <a:ea typeface="微软雅黑" panose="020B0503020204020204" pitchFamily="34" charset="-122"/>
                <a:sym typeface="+mn-ea"/>
              </a:rPr>
              <a:t>S</a:t>
            </a: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QL技巧</a:t>
            </a:r>
            <a:endParaRPr kumimoji="0" lang="zh-CN" altLang="en-US" sz="200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尽可能少的访问数据库,一次update 多个字段，多个查询合并成一个。</a:t>
            </a:r>
            <a:endParaRPr kumimoji="0" lang="zh-CN" altLang="en-US" sz="20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使用DECODE函数来减少处理时间- 使用DECODE函数可以避免重复扫描相同记录或重复连接相同的表；</a:t>
            </a:r>
            <a:endParaRPr kumimoji="0" lang="zh-CN" altLang="en-US" sz="20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尽量多使用COMMIT 只要有可能,在程序中尽量多使用COMMIT, 这样程序的性能得到提高,需求也会因为COMMIT所释放的资源而减少: COMMIT所释放的资源:</a:t>
            </a:r>
            <a:endParaRPr kumimoji="0" lang="zh-CN" altLang="en-US" sz="20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计算记录条数和一般的观点相反, count(*) 比count(1)稍快 , 当然如果可以通过索引检索,对索引列的计数仍旧是最快的. 例如 COUNT(EMPNO)</a:t>
            </a:r>
            <a:endParaRPr kumimoji="0" lang="zh-CN" altLang="en-US" sz="20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用Where子句替换HAVING子句,避免使用HAVING子句, HAVING 只会在检索出所有记录之后才对结果集进行过滤. 这个处理需要排序,总计等操作. 如果能通过WHERE子句限制记录的数目,那就能减少这方面的开销.</a:t>
            </a:r>
            <a:endParaRPr kumimoji="0" lang="zh-CN" altLang="en-US" sz="20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用NOT EXISTS替代NOT IN 在子查询中,</a:t>
            </a:r>
            <a:endParaRPr kumimoji="0" lang="zh-CN" altLang="en-US" sz="20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marR="0" lvl="0" indent="-342900" algn="l" rtl="0" eaLnBrk="1" fontAlgn="base" latinLnBrk="0" hangingPunct="1">
              <a:lnSpc>
                <a:spcPct val="100000"/>
              </a:lnSpc>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NOT IN子句将执行一个内部的排序和合并. 无论在哪种情况下,NOT IN都是最低效的 (因为它对子查询中的表执行了一个全表遍历). 为了避免使用NOT IN ,我们可以把它改写成外连接(Outer Joins)或NOT EXISTS.</a:t>
            </a:r>
            <a:endParaRPr kumimoji="0" lang="zh-CN" altLang="en-US" sz="18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228600" marR="0" lvl="0" indent="-228600" algn="l" rtl="0" eaLnBrk="1" fontAlgn="base" latinLnBrk="0" hangingPunct="1">
              <a:lnSpc>
                <a:spcPct val="100000"/>
              </a:lnSpc>
              <a:spcBef>
                <a:spcPts val="1000"/>
              </a:spcBef>
              <a:buFontTx/>
              <a:buBlip>
                <a:blip r:embed="rId3"/>
              </a:buBlip>
            </a:pPr>
            <a:endParaRPr kumimoji="0" lang="zh-CN" altLang="en-US" sz="1600" b="0" i="0" u="none" strike="noStrike" cap="none" spc="100" normalizeH="0" baseline="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228600" marR="0" lvl="0" indent="-228600" algn="l" defTabSz="914400" rtl="0" eaLnBrk="1" fontAlgn="base" latinLnBrk="0" hangingPunct="1">
              <a:lnSpc>
                <a:spcPct val="100000"/>
              </a:lnSpc>
              <a:spcBef>
                <a:spcPct val="0"/>
              </a:spcBef>
              <a:spcAft>
                <a:spcPct val="0"/>
              </a:spcAft>
              <a:buClr>
                <a:srgbClr val="00A3A1"/>
              </a:buClr>
              <a:buSzTx/>
              <a:buFont typeface="Wingdings" panose="05000000000000000000" pitchFamily="2" charset="2"/>
              <a:buChar char="§"/>
              <a:tabLst>
                <a:tab pos="228600" algn="l"/>
                <a:tab pos="742950" algn="l"/>
                <a:tab pos="1141095" algn="l"/>
                <a:tab pos="1600200" algn="l"/>
                <a:tab pos="2057400" algn="l"/>
              </a:tabLst>
              <a:defRPr/>
            </a:pPr>
            <a:endParaRPr kumimoji="0" lang="en-US" altLang="zh-CN"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目录</a:t>
            </a:r>
            <a:endParaRPr lang="zh-CN" altLang="en-US" dirty="0"/>
          </a:p>
        </p:txBody>
      </p:sp>
      <p:sp>
        <p:nvSpPr>
          <p:cNvPr id="4" name="矩形 3"/>
          <p:cNvSpPr/>
          <p:nvPr/>
        </p:nvSpPr>
        <p:spPr bwMode="auto">
          <a:xfrm>
            <a:off x="3339148" y="1960880"/>
            <a:ext cx="722312" cy="66294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矩形 4"/>
          <p:cNvSpPr/>
          <p:nvPr/>
        </p:nvSpPr>
        <p:spPr bwMode="auto">
          <a:xfrm>
            <a:off x="4202748" y="1960880"/>
            <a:ext cx="4570412" cy="66294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5"/>
          <p:cNvSpPr/>
          <p:nvPr/>
        </p:nvSpPr>
        <p:spPr bwMode="auto">
          <a:xfrm>
            <a:off x="3339148" y="2578100"/>
            <a:ext cx="722312" cy="45719"/>
          </a:xfrm>
          <a:prstGeom prst="rect">
            <a:avLst/>
          </a:prstGeom>
          <a:solidFill>
            <a:srgbClr val="20202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矩形 6"/>
          <p:cNvSpPr/>
          <p:nvPr/>
        </p:nvSpPr>
        <p:spPr bwMode="auto">
          <a:xfrm>
            <a:off x="4202748" y="2578100"/>
            <a:ext cx="4570412" cy="45719"/>
          </a:xfrm>
          <a:prstGeom prst="rect">
            <a:avLst/>
          </a:prstGeom>
          <a:solidFill>
            <a:srgbClr val="20202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文本框 3"/>
          <p:cNvSpPr txBox="1">
            <a:spLocks noChangeArrowheads="1"/>
          </p:cNvSpPr>
          <p:nvPr/>
        </p:nvSpPr>
        <p:spPr bwMode="auto">
          <a:xfrm>
            <a:off x="3470385" y="207324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一</a:t>
            </a:r>
          </a:p>
        </p:txBody>
      </p:sp>
      <p:sp>
        <p:nvSpPr>
          <p:cNvPr id="9" name="矩形 8"/>
          <p:cNvSpPr/>
          <p:nvPr/>
        </p:nvSpPr>
        <p:spPr bwMode="auto">
          <a:xfrm>
            <a:off x="3339148" y="2854960"/>
            <a:ext cx="722312" cy="66421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9"/>
          <p:cNvSpPr/>
          <p:nvPr/>
        </p:nvSpPr>
        <p:spPr bwMode="auto">
          <a:xfrm>
            <a:off x="4202748" y="2854960"/>
            <a:ext cx="4570412" cy="66421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10"/>
          <p:cNvSpPr/>
          <p:nvPr/>
        </p:nvSpPr>
        <p:spPr bwMode="auto">
          <a:xfrm>
            <a:off x="3339148" y="347345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矩形 11"/>
          <p:cNvSpPr/>
          <p:nvPr/>
        </p:nvSpPr>
        <p:spPr bwMode="auto">
          <a:xfrm>
            <a:off x="4202748" y="347345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文本框 48"/>
          <p:cNvSpPr txBox="1">
            <a:spLocks noChangeArrowheads="1"/>
          </p:cNvSpPr>
          <p:nvPr/>
        </p:nvSpPr>
        <p:spPr bwMode="auto">
          <a:xfrm>
            <a:off x="3470385" y="296859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二</a:t>
            </a:r>
          </a:p>
        </p:txBody>
      </p:sp>
      <p:sp>
        <p:nvSpPr>
          <p:cNvPr id="14" name="矩形 13"/>
          <p:cNvSpPr/>
          <p:nvPr/>
        </p:nvSpPr>
        <p:spPr bwMode="auto">
          <a:xfrm>
            <a:off x="3339148" y="3749040"/>
            <a:ext cx="722312" cy="66548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5" name="矩形 14"/>
          <p:cNvSpPr/>
          <p:nvPr/>
        </p:nvSpPr>
        <p:spPr bwMode="auto">
          <a:xfrm>
            <a:off x="4202748" y="3749040"/>
            <a:ext cx="4570412" cy="66548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矩形 15"/>
          <p:cNvSpPr/>
          <p:nvPr/>
        </p:nvSpPr>
        <p:spPr bwMode="auto">
          <a:xfrm>
            <a:off x="3339148" y="436880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矩形 16"/>
          <p:cNvSpPr/>
          <p:nvPr/>
        </p:nvSpPr>
        <p:spPr bwMode="auto">
          <a:xfrm>
            <a:off x="4202748" y="436880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8" name="文本框 54"/>
          <p:cNvSpPr txBox="1">
            <a:spLocks noChangeArrowheads="1"/>
          </p:cNvSpPr>
          <p:nvPr/>
        </p:nvSpPr>
        <p:spPr bwMode="auto">
          <a:xfrm>
            <a:off x="3470385" y="3863945"/>
            <a:ext cx="441146" cy="400110"/>
          </a:xfrm>
          <a:prstGeom prst="rect">
            <a:avLst/>
          </a:prstGeom>
          <a:noFill/>
          <a:ln w="9525">
            <a:noFill/>
            <a:miter lim="800000"/>
          </a:ln>
        </p:spPr>
        <p:txBody>
          <a:bodyPr wrap="non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三</a:t>
            </a:r>
          </a:p>
        </p:txBody>
      </p:sp>
      <p:sp>
        <p:nvSpPr>
          <p:cNvPr id="19" name="矩形 18"/>
          <p:cNvSpPr/>
          <p:nvPr/>
        </p:nvSpPr>
        <p:spPr bwMode="auto">
          <a:xfrm>
            <a:off x="3339148" y="4643120"/>
            <a:ext cx="722312" cy="65659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bwMode="auto">
          <a:xfrm>
            <a:off x="4202748" y="4643120"/>
            <a:ext cx="4570412" cy="65659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bwMode="auto">
          <a:xfrm>
            <a:off x="3339148" y="525399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bwMode="auto">
          <a:xfrm>
            <a:off x="4202748" y="525399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文本框 60"/>
          <p:cNvSpPr txBox="1">
            <a:spLocks noChangeArrowheads="1"/>
          </p:cNvSpPr>
          <p:nvPr/>
        </p:nvSpPr>
        <p:spPr bwMode="auto">
          <a:xfrm>
            <a:off x="3470385" y="474913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四</a:t>
            </a:r>
          </a:p>
        </p:txBody>
      </p:sp>
      <p:sp>
        <p:nvSpPr>
          <p:cNvPr id="24" name="文本框 55"/>
          <p:cNvSpPr txBox="1">
            <a:spLocks noChangeArrowheads="1"/>
          </p:cNvSpPr>
          <p:nvPr/>
        </p:nvSpPr>
        <p:spPr bwMode="auto">
          <a:xfrm>
            <a:off x="4378960" y="208039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rPr>
              <a:t>需求分析</a:t>
            </a:r>
          </a:p>
        </p:txBody>
      </p:sp>
      <p:sp>
        <p:nvSpPr>
          <p:cNvPr id="25" name="文本框 55"/>
          <p:cNvSpPr txBox="1">
            <a:spLocks noChangeArrowheads="1"/>
          </p:cNvSpPr>
          <p:nvPr/>
        </p:nvSpPr>
        <p:spPr bwMode="auto">
          <a:xfrm>
            <a:off x="4378960" y="296558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rPr>
              <a:t>系统设计</a:t>
            </a:r>
          </a:p>
        </p:txBody>
      </p:sp>
      <p:sp>
        <p:nvSpPr>
          <p:cNvPr id="26" name="文本框 55"/>
          <p:cNvSpPr txBox="1">
            <a:spLocks noChangeArrowheads="1"/>
          </p:cNvSpPr>
          <p:nvPr/>
        </p:nvSpPr>
        <p:spPr bwMode="auto">
          <a:xfrm>
            <a:off x="4378960" y="3871208"/>
            <a:ext cx="4236720" cy="398780"/>
          </a:xfrm>
          <a:prstGeom prst="rect">
            <a:avLst/>
          </a:prstGeom>
          <a:noFill/>
          <a:ln w="9525">
            <a:noFill/>
            <a:miter lim="800000"/>
          </a:ln>
        </p:spPr>
        <p:txBody>
          <a:bodyPr wrap="square">
            <a:spAutoFit/>
          </a:bodyPr>
          <a:lstStyle/>
          <a:p>
            <a:pPr algn="ctr"/>
            <a:r>
              <a:rPr lang="en-US" altLang="zh-CN" sz="2000" spc="200" dirty="0">
                <a:solidFill>
                  <a:schemeClr val="bg1"/>
                </a:solidFill>
                <a:latin typeface="微软雅黑" panose="020B0503020204020204" pitchFamily="34" charset="-122"/>
                <a:ea typeface="微软雅黑" panose="020B0503020204020204" pitchFamily="34" charset="-122"/>
              </a:rPr>
              <a:t>SQL</a:t>
            </a:r>
            <a:r>
              <a:rPr lang="zh-CN" altLang="en-US" sz="2000" spc="200" dirty="0">
                <a:solidFill>
                  <a:schemeClr val="bg1"/>
                </a:solidFill>
                <a:latin typeface="微软雅黑" panose="020B0503020204020204" pitchFamily="34" charset="-122"/>
                <a:ea typeface="微软雅黑" panose="020B0503020204020204" pitchFamily="34" charset="-122"/>
              </a:rPr>
              <a:t>优化</a:t>
            </a:r>
          </a:p>
        </p:txBody>
      </p:sp>
      <p:sp>
        <p:nvSpPr>
          <p:cNvPr id="27" name="文本框 55"/>
          <p:cNvSpPr txBox="1">
            <a:spLocks noChangeArrowheads="1"/>
          </p:cNvSpPr>
          <p:nvPr/>
        </p:nvSpPr>
        <p:spPr bwMode="auto">
          <a:xfrm>
            <a:off x="4378960" y="4746238"/>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rPr>
              <a:t>性能部署</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cs typeface="微软雅黑" panose="020B0503020204020204" pitchFamily="34" charset="-122"/>
                <a:sym typeface="+mn-ea"/>
              </a:rPr>
              <a:t>SQL</a:t>
            </a:r>
            <a:r>
              <a:rPr lang="zh-CN" altLang="en-US" dirty="0">
                <a:cs typeface="微软雅黑" panose="020B0503020204020204" pitchFamily="34" charset="-122"/>
                <a:sym typeface="+mn-ea"/>
              </a:rPr>
              <a:t>优化</a:t>
            </a:r>
            <a:endParaRPr lang="en-US" altLang="zh-CN" dirty="0">
              <a:cs typeface="微软雅黑" panose="020B0503020204020204" pitchFamily="34" charset="-122"/>
              <a:sym typeface="+mn-ea"/>
            </a:endParaRPr>
          </a:p>
        </p:txBody>
      </p:sp>
      <p:sp>
        <p:nvSpPr>
          <p:cNvPr id="2" name="文本框 1"/>
          <p:cNvSpPr txBox="1"/>
          <p:nvPr/>
        </p:nvSpPr>
        <p:spPr>
          <a:xfrm>
            <a:off x="484505" y="1019810"/>
            <a:ext cx="11223625" cy="5789295"/>
          </a:xfrm>
          <a:prstGeom prst="rect">
            <a:avLst/>
          </a:prstGeom>
          <a:noFill/>
        </p:spPr>
        <p:txBody>
          <a:bodyPr wrap="square" rtlCol="0" anchor="t">
            <a:spAutoFit/>
          </a:bodyPr>
          <a:lstStyle/>
          <a:p>
            <a:pPr marL="228600" indent="-228600" algn="l" eaLnBrk="1" hangingPunct="1">
              <a:lnSpc>
                <a:spcPct val="100000"/>
              </a:lnSpc>
              <a:spcBef>
                <a:spcPts val="1000"/>
              </a:spcBef>
              <a:buFontTx/>
              <a:buBlip>
                <a:blip r:embed="rId3"/>
              </a:buBlip>
            </a:pP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SQL技巧</a:t>
            </a:r>
          </a:p>
          <a:p>
            <a:pPr marL="285750"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EXISTS替代IN -在许多基于基础表的查询中,为了满足一个条件,往往需要对另一个表进行联接.在这种情况下, 使用EXISTS(或NOT EXISTS)通常将提高查询的效率.</a:t>
            </a:r>
          </a:p>
          <a:p>
            <a:pPr marL="285750"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用EXISTS替换DISTINCT -当提交一个包含一对多表信息(比如部门表和雇员表)的查询时,避免在SELECT子句中使用DISTINCT. 一般可以考虑用EXIST替换 </a:t>
            </a:r>
          </a:p>
          <a:p>
            <a:pPr marL="285750" lvl="1"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低效: SELECT DISTINCT DEPT_NO,DEPT_NAME FROM DEPT D,EMP E WHERE D.DEPT_NO = E.DEPT_NO </a:t>
            </a:r>
          </a:p>
          <a:p>
            <a:pPr marL="285750" lvl="1"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高效: SELECT DEPT_NO,DEPT_NAME FROM DEPT D WHERE EXISTS ( SELECT ‘X’ FROM EMP E WHERE E.DEPT_NO = D.DEPT_NO); </a:t>
            </a:r>
          </a:p>
          <a:p>
            <a:pPr marL="285750" lvl="1"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EXISTS 使查询更为迅速,因为RDBMS核心模块将在子查询的条件一旦满足后,立刻返回结果.</a:t>
            </a:r>
          </a:p>
          <a:p>
            <a:pPr marL="285750"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UNION ALL 代替 UNION  在明确结果集不会有重复的情况下</a:t>
            </a:r>
          </a:p>
          <a:p>
            <a:pPr marL="285750"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创建必要的临时表(一个大表的一小部分) - 大表之间的关联速度非常慢，即使利用了索引，效果也不理想。最好的办法是先将大表的数据把需要的一小部分数据插入临时表，在临时表上建索引，然后关联，速度会快许多。直接关联在开发时往往由于表中数据不多而不会暴露问题，等表中数据大量增加后就会非常慢。</a:t>
            </a:r>
          </a:p>
          <a:p>
            <a:pPr marL="285750"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避免FUNCTION - 用表关联能得到的信息，就不要通过function去得到，SQL中使用function会占用额外的资源。</a:t>
            </a:r>
          </a:p>
          <a:p>
            <a:pPr marL="285750" indent="-285750" algn="l" eaLnBrk="1" hangingPunct="1">
              <a:lnSpc>
                <a:spcPct val="90000"/>
              </a:lnSpc>
              <a:spcBef>
                <a:spcPts val="1000"/>
              </a:spcBef>
              <a:buFont typeface="Arial" panose="020B0604020202020204" pitchFamily="34" charset="0"/>
              <a:buChar char="•"/>
            </a:pPr>
            <a:r>
              <a:rPr lang="zh-CN" altLang="en-US" sz="1700" spc="100">
                <a:solidFill>
                  <a:schemeClr val="bg2">
                    <a:lumMod val="25000"/>
                  </a:schemeClr>
                </a:solidFill>
                <a:latin typeface="微软雅黑" panose="020B0503020204020204" pitchFamily="34" charset="-122"/>
                <a:ea typeface="微软雅黑" panose="020B0503020204020204" pitchFamily="34" charset="-122"/>
                <a:sym typeface="+mn-ea"/>
              </a:rPr>
              <a:t>小任务多次提交 - 大数据处理任务中，多次提交，尽量采用小任务，避免单个事务消耗过多系统资源 (BEGIN WORK; … COMMIT WORK;)</a:t>
            </a:r>
          </a:p>
          <a:p>
            <a:pPr marL="285750" indent="-285750" algn="l" eaLnBrk="1" hangingPunct="1">
              <a:lnSpc>
                <a:spcPct val="90000"/>
              </a:lnSpc>
            </a:pPr>
            <a:endParaRPr kumimoji="0" lang="en-US" altLang="zh-CN" sz="1700" b="0" i="0" u="none" strike="noStrike" kern="0" cap="none" spc="0" normalizeH="0" baseline="0" noProof="0" dirty="0" smtClean="0">
              <a:ln>
                <a:noFill/>
              </a:ln>
              <a:solidFill>
                <a:schemeClr val="tx1"/>
              </a:solidFill>
              <a:effectLst/>
              <a:uLnTx/>
              <a:uFillTx/>
              <a:latin typeface="+mn-lt"/>
              <a:ea typeface="宋体" panose="02010600030101010101" pitchFamily="2" charset="-122"/>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cs typeface="微软雅黑" panose="020B0503020204020204" pitchFamily="34" charset="-122"/>
                <a:sym typeface="+mn-ea"/>
              </a:rPr>
              <a:t>SQL</a:t>
            </a:r>
            <a:r>
              <a:rPr lang="zh-CN" altLang="en-US" dirty="0">
                <a:cs typeface="微软雅黑" panose="020B0503020204020204" pitchFamily="34" charset="-122"/>
                <a:sym typeface="+mn-ea"/>
              </a:rPr>
              <a:t>优化</a:t>
            </a:r>
            <a:endParaRPr lang="en-US" altLang="zh-CN" dirty="0">
              <a:cs typeface="微软雅黑" panose="020B0503020204020204" pitchFamily="34" charset="-122"/>
              <a:sym typeface="+mn-ea"/>
            </a:endParaRPr>
          </a:p>
        </p:txBody>
      </p:sp>
      <p:sp>
        <p:nvSpPr>
          <p:cNvPr id="2" name="文本框 1"/>
          <p:cNvSpPr txBox="1"/>
          <p:nvPr/>
        </p:nvSpPr>
        <p:spPr>
          <a:xfrm>
            <a:off x="1085850" y="1189355"/>
            <a:ext cx="7840345" cy="4687570"/>
          </a:xfrm>
          <a:prstGeom prst="rect">
            <a:avLst/>
          </a:prstGeom>
          <a:noFill/>
        </p:spPr>
        <p:txBody>
          <a:bodyPr wrap="square" rtlCol="0" anchor="t">
            <a:spAutoFit/>
          </a:bodyPr>
          <a:lstStyle/>
          <a:p>
            <a:pPr marL="228600" indent="-228600" algn="l" eaLnBrk="1" hangingPunct="1">
              <a:spcBef>
                <a:spcPts val="1000"/>
              </a:spcBef>
              <a:buFontTx/>
              <a:buBlip>
                <a:blip r:embed="rId3"/>
              </a:buBlip>
            </a:pPr>
            <a:r>
              <a:rPr lang="zh-CN" altLang="en-US" sz="2000" spc="100" dirty="0">
                <a:solidFill>
                  <a:schemeClr val="bg2">
                    <a:lumMod val="25000"/>
                  </a:schemeClr>
                </a:solidFill>
                <a:latin typeface="微软雅黑" panose="020B0503020204020204" pitchFamily="34" charset="-122"/>
                <a:ea typeface="微软雅黑" panose="020B0503020204020204" pitchFamily="34" charset="-122"/>
                <a:sym typeface="+mn-ea"/>
              </a:rPr>
              <a:t>创建必要的临时表with no log</a:t>
            </a:r>
          </a:p>
          <a:p>
            <a:pPr marL="0" indent="0" algn="l" eaLnBrk="1" hangingPunct="1">
              <a:spcBef>
                <a:spcPts val="1000"/>
              </a:spcBef>
              <a:buFontTx/>
              <a:buNone/>
            </a:pPr>
            <a:r>
              <a:rPr lang="zh-CN" altLang="en-US" sz="2400" spc="100" dirty="0">
                <a:solidFill>
                  <a:schemeClr val="bg2">
                    <a:lumMod val="25000"/>
                  </a:schemeClr>
                </a:solidFill>
                <a:latin typeface="微软雅黑" panose="020B0503020204020204" pitchFamily="34" charset="-122"/>
                <a:ea typeface="微软雅黑" panose="020B0503020204020204" pitchFamily="34" charset="-122"/>
                <a:sym typeface="+mn-ea"/>
              </a:rPr>
              <a:t>    </a:t>
            </a:r>
            <a:r>
              <a:rPr lang="zh-CN" altLang="en-US" sz="1800" spc="100" dirty="0">
                <a:solidFill>
                  <a:schemeClr val="bg2">
                    <a:lumMod val="25000"/>
                  </a:schemeClr>
                </a:solidFill>
                <a:latin typeface="微软雅黑" panose="020B0503020204020204" pitchFamily="34" charset="-122"/>
                <a:ea typeface="微软雅黑" panose="020B0503020204020204" pitchFamily="34" charset="-122"/>
                <a:sym typeface="+mn-ea"/>
              </a:rPr>
              <a:t>把表的一个子集进行排序并创建临时表，有时能加速查询。它有助于避免多重排序操作，而且在其他方面还能简化优化器的工作。 </a:t>
            </a:r>
            <a:endParaRPr lang="zh-CN" altLang="en-US" sz="1800" spc="100" dirty="0">
              <a:solidFill>
                <a:schemeClr val="bg2">
                  <a:lumMod val="25000"/>
                </a:schemeClr>
              </a:solidFill>
              <a:latin typeface="微软雅黑" panose="020B0503020204020204" pitchFamily="34" charset="-122"/>
              <a:ea typeface="微软雅黑" panose="020B0503020204020204" pitchFamily="34" charset="-122"/>
            </a:endParaRPr>
          </a:p>
          <a:p>
            <a:pPr marL="0" indent="0" algn="l" eaLnBrk="1" hangingPunct="1">
              <a:spcBef>
                <a:spcPts val="1000"/>
              </a:spcBef>
              <a:buFontTx/>
              <a:buNone/>
            </a:pPr>
            <a:r>
              <a:rPr lang="zh-CN" altLang="en-US" sz="1800" spc="100" dirty="0">
                <a:solidFill>
                  <a:schemeClr val="bg2">
                    <a:lumMod val="25000"/>
                  </a:schemeClr>
                </a:solidFill>
                <a:latin typeface="微软雅黑" panose="020B0503020204020204" pitchFamily="34" charset="-122"/>
                <a:ea typeface="微软雅黑" panose="020B0503020204020204" pitchFamily="34" charset="-122"/>
                <a:sym typeface="+mn-ea"/>
              </a:rPr>
              <a:t>    但要注意：临时表创建后不会反映主表的修改。在主表中数据频繁修改的情况下，注意不要丢失数据。 </a:t>
            </a:r>
            <a:endParaRPr lang="zh-CN" altLang="en-US" sz="1800" spc="100" dirty="0">
              <a:solidFill>
                <a:schemeClr val="bg2">
                  <a:lumMod val="25000"/>
                </a:schemeClr>
              </a:solidFill>
              <a:latin typeface="微软雅黑" panose="020B0503020204020204" pitchFamily="34" charset="-122"/>
              <a:ea typeface="微软雅黑" panose="020B0503020204020204" pitchFamily="34" charset="-122"/>
            </a:endParaRPr>
          </a:p>
          <a:p>
            <a:pPr marL="0" indent="0" algn="l" eaLnBrk="1" hangingPunct="1">
              <a:spcBef>
                <a:spcPts val="1000"/>
              </a:spcBef>
              <a:buFontTx/>
              <a:buNone/>
            </a:pPr>
            <a:r>
              <a:rPr lang="zh-CN" altLang="en-US" sz="1800" spc="100" dirty="0">
                <a:solidFill>
                  <a:schemeClr val="bg2">
                    <a:lumMod val="25000"/>
                  </a:schemeClr>
                </a:solidFill>
                <a:latin typeface="微软雅黑" panose="020B0503020204020204" pitchFamily="34" charset="-122"/>
                <a:ea typeface="微软雅黑" panose="020B0503020204020204" pitchFamily="34" charset="-122"/>
                <a:sym typeface="+mn-ea"/>
              </a:rPr>
              <a:t>    Select * from tab into temp tmp_tab with no log;</a:t>
            </a:r>
            <a:endParaRPr lang="zh-CN" altLang="en-US" sz="1800" spc="100" dirty="0">
              <a:solidFill>
                <a:schemeClr val="bg2">
                  <a:lumMod val="25000"/>
                </a:schemeClr>
              </a:solidFill>
              <a:latin typeface="微软雅黑" panose="020B0503020204020204" pitchFamily="34" charset="-122"/>
              <a:ea typeface="微软雅黑" panose="020B0503020204020204" pitchFamily="34" charset="-122"/>
            </a:endParaRPr>
          </a:p>
          <a:p>
            <a:pPr marL="0" indent="0" algn="l" eaLnBrk="1" hangingPunct="1">
              <a:spcBef>
                <a:spcPts val="1000"/>
              </a:spcBef>
              <a:buFontTx/>
              <a:buNone/>
            </a:pPr>
            <a:r>
              <a:rPr lang="zh-CN" altLang="en-US" sz="1800" spc="100" dirty="0">
                <a:solidFill>
                  <a:schemeClr val="bg2">
                    <a:lumMod val="25000"/>
                  </a:schemeClr>
                </a:solidFill>
                <a:latin typeface="微软雅黑" panose="020B0503020204020204" pitchFamily="34" charset="-122"/>
                <a:ea typeface="微软雅黑" panose="020B0503020204020204" pitchFamily="34" charset="-122"/>
                <a:sym typeface="+mn-ea"/>
              </a:rPr>
              <a:t>    Create temp table tmp_tab(c1 integer) with no log;</a:t>
            </a:r>
            <a:endParaRPr lang="zh-CN" altLang="en-US" sz="1800" spc="100" dirty="0">
              <a:solidFill>
                <a:schemeClr val="bg2">
                  <a:lumMod val="25000"/>
                </a:schemeClr>
              </a:solidFill>
              <a:latin typeface="微软雅黑" panose="020B0503020204020204" pitchFamily="34" charset="-122"/>
              <a:ea typeface="微软雅黑" panose="020B0503020204020204" pitchFamily="34" charset="-122"/>
            </a:endParaRPr>
          </a:p>
          <a:p>
            <a:pPr marL="228600" indent="-228600" algn="l" eaLnBrk="1" hangingPunct="1">
              <a:spcBef>
                <a:spcPts val="1000"/>
              </a:spcBef>
              <a:buFontTx/>
              <a:buBlip>
                <a:blip r:embed="rId3"/>
              </a:buBlip>
            </a:pPr>
            <a:endParaRPr lang="zh-CN" altLang="en-US" sz="1800" spc="100" dirty="0">
              <a:solidFill>
                <a:schemeClr val="bg2">
                  <a:lumMod val="25000"/>
                </a:schemeClr>
              </a:solidFill>
              <a:latin typeface="微软雅黑" panose="020B0503020204020204" pitchFamily="34" charset="-122"/>
              <a:ea typeface="微软雅黑" panose="020B0503020204020204" pitchFamily="34" charset="-122"/>
            </a:endParaRPr>
          </a:p>
          <a:p>
            <a:pPr marL="228600" indent="-228600" algn="l" eaLnBrk="1" hangingPunct="1">
              <a:spcBef>
                <a:spcPts val="1000"/>
              </a:spcBef>
              <a:buFontTx/>
              <a:buBlip>
                <a:blip r:embed="rId3"/>
              </a:buBlip>
            </a:pPr>
            <a:r>
              <a:rPr lang="zh-CN" altLang="en-US" sz="2000" spc="100" dirty="0">
                <a:solidFill>
                  <a:schemeClr val="bg2">
                    <a:lumMod val="25000"/>
                  </a:schemeClr>
                </a:solidFill>
                <a:latin typeface="微软雅黑" panose="020B0503020204020204" pitchFamily="34" charset="-122"/>
                <a:ea typeface="微软雅黑" panose="020B0503020204020204" pitchFamily="34" charset="-122"/>
                <a:sym typeface="+mn-ea"/>
              </a:rPr>
              <a:t>参考文章：</a:t>
            </a:r>
            <a:endParaRPr lang="zh-CN" altLang="en-US" sz="2000" spc="100" dirty="0">
              <a:solidFill>
                <a:schemeClr val="bg2">
                  <a:lumMod val="25000"/>
                </a:schemeClr>
              </a:solidFill>
              <a:latin typeface="微软雅黑" panose="020B0503020204020204" pitchFamily="34" charset="-122"/>
              <a:ea typeface="微软雅黑" panose="020B0503020204020204" pitchFamily="34" charset="-122"/>
            </a:endParaRPr>
          </a:p>
          <a:p>
            <a:pPr marL="0" lvl="1" indent="0" algn="l" eaLnBrk="1" hangingPunct="1">
              <a:spcBef>
                <a:spcPts val="1000"/>
              </a:spcBef>
              <a:buFontTx/>
              <a:buNone/>
            </a:pPr>
            <a:r>
              <a:rPr lang="zh-CN" altLang="en-US" sz="1800" spc="100" dirty="0">
                <a:solidFill>
                  <a:schemeClr val="bg2">
                    <a:lumMod val="25000"/>
                  </a:schemeClr>
                </a:solidFill>
                <a:latin typeface="微软雅黑" panose="020B0503020204020204" pitchFamily="34" charset="-122"/>
                <a:ea typeface="微软雅黑" panose="020B0503020204020204" pitchFamily="34" charset="-122"/>
                <a:sym typeface="+mn-ea"/>
                <a:hlinkClick r:id="rId4"/>
              </a:rPr>
              <a:t>http://www.cniug.org/ibm-informix-article/466-informixids115.html</a:t>
            </a:r>
          </a:p>
          <a:p>
            <a:pPr marL="228600" indent="-228600" algn="l" eaLnBrk="1" hangingPunct="1">
              <a:spcBef>
                <a:spcPts val="1000"/>
              </a:spcBef>
              <a:buFontTx/>
              <a:buBlip>
                <a:blip r:embed="rId3"/>
              </a:buBlip>
            </a:pPr>
            <a:endParaRPr kumimoji="0" lang="zh-CN" altLang="en-US" sz="2400" b="0" i="0" u="none" strike="noStrike" cap="none" spc="100" normalizeH="0" baseline="0" dirty="0">
              <a:solidFill>
                <a:schemeClr val="bg2">
                  <a:lumMod val="25000"/>
                </a:schemeClr>
              </a:solidFill>
              <a:latin typeface="微软雅黑" panose="020B0503020204020204" pitchFamily="34" charset="-122"/>
              <a:ea typeface="微软雅黑" panose="020B0503020204020204" pitchFamily="34" charset="-122"/>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cs typeface="微软雅黑" panose="020B0503020204020204" pitchFamily="34" charset="-122"/>
                <a:sym typeface="+mn-ea"/>
              </a:rPr>
              <a:t>SQL</a:t>
            </a:r>
            <a:r>
              <a:rPr lang="zh-CN" altLang="en-US" dirty="0">
                <a:cs typeface="微软雅黑" panose="020B0503020204020204" pitchFamily="34" charset="-122"/>
                <a:sym typeface="+mn-ea"/>
              </a:rPr>
              <a:t>优化</a:t>
            </a:r>
            <a:endParaRPr lang="zh-CN" altLang="en-US" dirty="0" smtClean="0">
              <a:latin typeface="Arial" panose="020B0604020202020204" pitchFamily="34" charset="0"/>
              <a:cs typeface="宋体" panose="02010600030101010101" pitchFamily="2" charset="-122"/>
            </a:endParaRPr>
          </a:p>
        </p:txBody>
      </p:sp>
      <p:sp>
        <p:nvSpPr>
          <p:cNvPr id="4" name="文本框 3"/>
          <p:cNvSpPr txBox="1"/>
          <p:nvPr/>
        </p:nvSpPr>
        <p:spPr>
          <a:xfrm>
            <a:off x="1405890" y="1213485"/>
            <a:ext cx="8357870" cy="3533140"/>
          </a:xfrm>
          <a:prstGeom prst="rect">
            <a:avLst/>
          </a:prstGeom>
          <a:noFill/>
        </p:spPr>
        <p:txBody>
          <a:bodyPr wrap="square" rtlCol="0" anchor="t">
            <a:spAutoFit/>
          </a:bodyPr>
          <a:lstStyle/>
          <a:p>
            <a:pPr marL="228600" indent="-228600" algn="l" eaLnBrk="1" hangingPunct="1">
              <a:spcBef>
                <a:spcPts val="1000"/>
              </a:spcBef>
              <a:buFontTx/>
              <a:buBlip>
                <a:blip r:embed="rId3"/>
              </a:buBlip>
            </a:pPr>
            <a:r>
              <a:rPr lang="zh-CN" altLang="en-US" sz="2400" spc="100">
                <a:solidFill>
                  <a:schemeClr val="bg2">
                    <a:lumMod val="25000"/>
                  </a:schemeClr>
                </a:solidFill>
                <a:latin typeface="微软雅黑" panose="020B0503020204020204" pitchFamily="34" charset="-122"/>
                <a:ea typeface="微软雅黑" panose="020B0503020204020204" pitchFamily="34" charset="-122"/>
                <a:sym typeface="+mn-ea"/>
              </a:rPr>
              <a:t>View, PDQ, Stored Procedure, and Trigger</a:t>
            </a:r>
            <a:endParaRPr lang="zh-CN" altLang="en-US" sz="2400" spc="100">
              <a:solidFill>
                <a:schemeClr val="bg2">
                  <a:lumMod val="25000"/>
                </a:schemeClr>
              </a:solidFill>
              <a:latin typeface="微软雅黑" panose="020B0503020204020204" pitchFamily="34" charset="-122"/>
              <a:ea typeface="微软雅黑" panose="020B0503020204020204" pitchFamily="34" charset="-122"/>
              <a:cs typeface="+mn-cs"/>
            </a:endParaRPr>
          </a:p>
          <a:p>
            <a:pPr marL="800100" lvl="1" indent="-342900" algn="l" eaLnBrk="1" hangingPunct="1">
              <a:spcBef>
                <a:spcPts val="1000"/>
              </a:spcBef>
              <a:buFont typeface="Arial" panose="020B0604020202020204" pitchFamily="34" charset="0"/>
              <a:buChar char="•"/>
            </a:pP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避免使用复杂的试图(view)，复杂的试图将降低性能，同时为SQL的优化带来一些繁杂</a:t>
            </a:r>
            <a:endParaRPr lang="zh-CN" altLang="en-US" sz="24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800100" lvl="1" indent="-342900" algn="l" eaLnBrk="1" hangingPunct="1">
              <a:spcBef>
                <a:spcPts val="1000"/>
              </a:spcBef>
              <a:buFont typeface="Arial" panose="020B0604020202020204" pitchFamily="34" charset="0"/>
              <a:buChar char="•"/>
            </a:pP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充分利用PDQ</a:t>
            </a:r>
            <a:endParaRPr lang="zh-CN" altLang="en-US" sz="24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800100" lvl="1" indent="-342900" algn="l" eaLnBrk="1" hangingPunct="1">
              <a:spcBef>
                <a:spcPts val="1000"/>
              </a:spcBef>
              <a:buFont typeface="Arial" panose="020B0604020202020204" pitchFamily="34" charset="0"/>
              <a:buChar char="•"/>
            </a:pP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对于大量数据处理，且执行次数较多的处理模块，考虑采用SPL来实现。</a:t>
            </a:r>
            <a:endParaRPr lang="zh-CN" altLang="en-US" sz="24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800100" lvl="1" indent="-342900" algn="l" eaLnBrk="1" hangingPunct="1">
              <a:spcBef>
                <a:spcPts val="1000"/>
              </a:spcBef>
              <a:buFont typeface="Arial" panose="020B0604020202020204" pitchFamily="34" charset="0"/>
              <a:buChar char="•"/>
            </a:pP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避免采用动态存储过程</a:t>
            </a:r>
            <a:endParaRPr lang="zh-CN" altLang="en-US" sz="24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800100" lvl="1" indent="-342900" algn="l" eaLnBrk="1" hangingPunct="1">
              <a:spcBef>
                <a:spcPts val="1000"/>
              </a:spcBef>
              <a:buFont typeface="Arial" panose="020B0604020202020204" pitchFamily="34" charset="0"/>
              <a:buChar char="•"/>
            </a:pPr>
            <a:r>
              <a:rPr lang="zh-CN" altLang="en-US" sz="2000" spc="100">
                <a:solidFill>
                  <a:schemeClr val="bg2">
                    <a:lumMod val="25000"/>
                  </a:schemeClr>
                </a:solidFill>
                <a:latin typeface="微软雅黑" panose="020B0503020204020204" pitchFamily="34" charset="-122"/>
                <a:ea typeface="微软雅黑" panose="020B0503020204020204" pitchFamily="34" charset="-122"/>
                <a:sym typeface="+mn-ea"/>
              </a:rPr>
              <a:t>尽量少使用trigger</a:t>
            </a:r>
            <a:endParaRPr lang="zh-CN" altLang="en-US" sz="2000" spc="100" dirty="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lvl="1">
              <a:tabLst>
                <a:tab pos="228600" algn="l"/>
                <a:tab pos="742950" algn="l"/>
                <a:tab pos="1141095" algn="l"/>
                <a:tab pos="1600200" algn="l"/>
                <a:tab pos="2057400" algn="l"/>
              </a:tabLst>
            </a:pPr>
            <a:endParaRPr lang="zh-CN" altLang="en-US" sz="1800">
              <a:latin typeface="微软雅黑" panose="020B0503020204020204" pitchFamily="34" charset="-122"/>
              <a:ea typeface="微软雅黑" panose="020B0503020204020204" pitchFamily="34" charset="-12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4" name="矩形 3"/>
          <p:cNvSpPr/>
          <p:nvPr/>
        </p:nvSpPr>
        <p:spPr bwMode="auto">
          <a:xfrm>
            <a:off x="3339148" y="1960880"/>
            <a:ext cx="722312" cy="66294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矩形 4"/>
          <p:cNvSpPr/>
          <p:nvPr/>
        </p:nvSpPr>
        <p:spPr bwMode="auto">
          <a:xfrm>
            <a:off x="4202748" y="1960880"/>
            <a:ext cx="4570412" cy="66294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5"/>
          <p:cNvSpPr/>
          <p:nvPr/>
        </p:nvSpPr>
        <p:spPr bwMode="auto">
          <a:xfrm>
            <a:off x="3339148" y="2578100"/>
            <a:ext cx="7223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矩形 6"/>
          <p:cNvSpPr/>
          <p:nvPr/>
        </p:nvSpPr>
        <p:spPr bwMode="auto">
          <a:xfrm>
            <a:off x="4202748" y="2578100"/>
            <a:ext cx="45704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文本框 3"/>
          <p:cNvSpPr txBox="1">
            <a:spLocks noChangeArrowheads="1"/>
          </p:cNvSpPr>
          <p:nvPr/>
        </p:nvSpPr>
        <p:spPr bwMode="auto">
          <a:xfrm>
            <a:off x="3470385" y="207324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一</a:t>
            </a:r>
          </a:p>
        </p:txBody>
      </p:sp>
      <p:sp>
        <p:nvSpPr>
          <p:cNvPr id="9" name="矩形 8"/>
          <p:cNvSpPr/>
          <p:nvPr/>
        </p:nvSpPr>
        <p:spPr bwMode="auto">
          <a:xfrm>
            <a:off x="3339148" y="2854960"/>
            <a:ext cx="722312" cy="66421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9"/>
          <p:cNvSpPr/>
          <p:nvPr/>
        </p:nvSpPr>
        <p:spPr bwMode="auto">
          <a:xfrm>
            <a:off x="4202748" y="2854960"/>
            <a:ext cx="4570412" cy="66421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10"/>
          <p:cNvSpPr/>
          <p:nvPr/>
        </p:nvSpPr>
        <p:spPr bwMode="auto">
          <a:xfrm>
            <a:off x="3339148" y="3473450"/>
            <a:ext cx="7223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矩形 11"/>
          <p:cNvSpPr/>
          <p:nvPr/>
        </p:nvSpPr>
        <p:spPr bwMode="auto">
          <a:xfrm>
            <a:off x="4202748" y="3473450"/>
            <a:ext cx="4570412" cy="4571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文本框 48"/>
          <p:cNvSpPr txBox="1">
            <a:spLocks noChangeArrowheads="1"/>
          </p:cNvSpPr>
          <p:nvPr/>
        </p:nvSpPr>
        <p:spPr bwMode="auto">
          <a:xfrm>
            <a:off x="3470385" y="296859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二</a:t>
            </a:r>
          </a:p>
        </p:txBody>
      </p:sp>
      <p:sp>
        <p:nvSpPr>
          <p:cNvPr id="14" name="矩形 13"/>
          <p:cNvSpPr/>
          <p:nvPr/>
        </p:nvSpPr>
        <p:spPr bwMode="auto">
          <a:xfrm>
            <a:off x="3339148" y="3749040"/>
            <a:ext cx="722312" cy="66548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5" name="矩形 14"/>
          <p:cNvSpPr/>
          <p:nvPr/>
        </p:nvSpPr>
        <p:spPr bwMode="auto">
          <a:xfrm>
            <a:off x="4202748" y="3749040"/>
            <a:ext cx="4570412" cy="66548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矩形 15"/>
          <p:cNvSpPr/>
          <p:nvPr/>
        </p:nvSpPr>
        <p:spPr bwMode="auto">
          <a:xfrm>
            <a:off x="3339148" y="436880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矩形 16"/>
          <p:cNvSpPr/>
          <p:nvPr/>
        </p:nvSpPr>
        <p:spPr bwMode="auto">
          <a:xfrm>
            <a:off x="4202748" y="436880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8" name="文本框 54"/>
          <p:cNvSpPr txBox="1">
            <a:spLocks noChangeArrowheads="1"/>
          </p:cNvSpPr>
          <p:nvPr/>
        </p:nvSpPr>
        <p:spPr bwMode="auto">
          <a:xfrm>
            <a:off x="3470385" y="3863945"/>
            <a:ext cx="441146" cy="400110"/>
          </a:xfrm>
          <a:prstGeom prst="rect">
            <a:avLst/>
          </a:prstGeom>
          <a:noFill/>
          <a:ln w="9525">
            <a:noFill/>
            <a:miter lim="800000"/>
          </a:ln>
        </p:spPr>
        <p:txBody>
          <a:bodyPr wrap="non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三</a:t>
            </a:r>
          </a:p>
        </p:txBody>
      </p:sp>
      <p:sp>
        <p:nvSpPr>
          <p:cNvPr id="19" name="矩形 18"/>
          <p:cNvSpPr/>
          <p:nvPr/>
        </p:nvSpPr>
        <p:spPr bwMode="auto">
          <a:xfrm>
            <a:off x="3339148" y="4643120"/>
            <a:ext cx="722312" cy="65659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bwMode="auto">
          <a:xfrm>
            <a:off x="4202748" y="4643120"/>
            <a:ext cx="4570412" cy="65659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bwMode="auto">
          <a:xfrm>
            <a:off x="3339148" y="5253990"/>
            <a:ext cx="72231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bwMode="auto">
          <a:xfrm>
            <a:off x="4202748" y="5253990"/>
            <a:ext cx="4570412"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文本框 60"/>
          <p:cNvSpPr txBox="1">
            <a:spLocks noChangeArrowheads="1"/>
          </p:cNvSpPr>
          <p:nvPr/>
        </p:nvSpPr>
        <p:spPr bwMode="auto">
          <a:xfrm>
            <a:off x="3470385" y="474913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四</a:t>
            </a:r>
          </a:p>
        </p:txBody>
      </p:sp>
      <p:sp>
        <p:nvSpPr>
          <p:cNvPr id="24" name="文本框 55"/>
          <p:cNvSpPr txBox="1">
            <a:spLocks noChangeArrowheads="1"/>
          </p:cNvSpPr>
          <p:nvPr/>
        </p:nvSpPr>
        <p:spPr bwMode="auto">
          <a:xfrm>
            <a:off x="4378960" y="2080394"/>
            <a:ext cx="4236720" cy="706755"/>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需求分析</a:t>
            </a:r>
            <a:endParaRPr lang="zh-CN" altLang="en-US" sz="2000" spc="200" dirty="0">
              <a:solidFill>
                <a:schemeClr val="bg1"/>
              </a:solidFill>
              <a:latin typeface="微软雅黑" panose="020B0503020204020204" pitchFamily="34" charset="-122"/>
              <a:ea typeface="微软雅黑" panose="020B0503020204020204" pitchFamily="34" charset="-122"/>
            </a:endParaRPr>
          </a:p>
          <a:p>
            <a:pPr algn="ct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5" name="文本框 55"/>
          <p:cNvSpPr txBox="1">
            <a:spLocks noChangeArrowheads="1"/>
          </p:cNvSpPr>
          <p:nvPr/>
        </p:nvSpPr>
        <p:spPr bwMode="auto">
          <a:xfrm>
            <a:off x="4378960" y="296558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系统设计</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6" name="文本框 55"/>
          <p:cNvSpPr txBox="1">
            <a:spLocks noChangeArrowheads="1"/>
          </p:cNvSpPr>
          <p:nvPr/>
        </p:nvSpPr>
        <p:spPr bwMode="auto">
          <a:xfrm>
            <a:off x="4378960" y="3871208"/>
            <a:ext cx="4236720" cy="398780"/>
          </a:xfrm>
          <a:prstGeom prst="rect">
            <a:avLst/>
          </a:prstGeom>
          <a:noFill/>
          <a:ln w="9525">
            <a:noFill/>
            <a:miter lim="800000"/>
          </a:ln>
        </p:spPr>
        <p:txBody>
          <a:bodyPr wrap="square">
            <a:spAutoFit/>
          </a:bodyPr>
          <a:lstStyle/>
          <a:p>
            <a:pPr algn="ctr"/>
            <a:r>
              <a:rPr lang="en-US" altLang="zh-CN" sz="2000" spc="200" dirty="0">
                <a:solidFill>
                  <a:schemeClr val="bg1"/>
                </a:solidFill>
                <a:latin typeface="微软雅黑" panose="020B0503020204020204" pitchFamily="34" charset="-122"/>
                <a:ea typeface="微软雅黑" panose="020B0503020204020204" pitchFamily="34" charset="-122"/>
                <a:sym typeface="+mn-ea"/>
              </a:rPr>
              <a:t>SQL</a:t>
            </a:r>
            <a:r>
              <a:rPr lang="zh-CN" altLang="en-US" sz="2000" spc="200" dirty="0">
                <a:solidFill>
                  <a:schemeClr val="bg1"/>
                </a:solidFill>
                <a:latin typeface="微软雅黑" panose="020B0503020204020204" pitchFamily="34" charset="-122"/>
                <a:ea typeface="微软雅黑" panose="020B0503020204020204" pitchFamily="34" charset="-122"/>
                <a:sym typeface="+mn-ea"/>
              </a:rPr>
              <a:t>优化</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7" name="文本框 55"/>
          <p:cNvSpPr txBox="1">
            <a:spLocks noChangeArrowheads="1"/>
          </p:cNvSpPr>
          <p:nvPr/>
        </p:nvSpPr>
        <p:spPr bwMode="auto">
          <a:xfrm>
            <a:off x="4378960" y="4746238"/>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性能部署</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smtClean="0">
                <a:latin typeface="Arial" panose="020B0604020202020204" pitchFamily="34" charset="0"/>
                <a:cs typeface="宋体" panose="02010600030101010101" pitchFamily="2" charset="-122"/>
              </a:rPr>
              <a:t>性能部署</a:t>
            </a:r>
          </a:p>
        </p:txBody>
      </p:sp>
      <p:sp>
        <p:nvSpPr>
          <p:cNvPr id="2" name="文本占位符 1"/>
          <p:cNvSpPr>
            <a:spLocks noGrp="1"/>
          </p:cNvSpPr>
          <p:nvPr>
            <p:ph type="body" sz="quarter" idx="10"/>
          </p:nvPr>
        </p:nvSpPr>
        <p:spPr/>
        <p:txBody>
          <a:bodyPr/>
          <a:lstStyle/>
          <a:p>
            <a:pPr eaLnBrk="1" hangingPunct="1">
              <a:spcBef>
                <a:spcPct val="50000"/>
              </a:spcBef>
              <a:spcAft>
                <a:spcPct val="50000"/>
              </a:spcAft>
            </a:pPr>
            <a:r>
              <a:rPr lang="zh-CN" altLang="en-US" b="1" dirty="0">
                <a:ea typeface="宋体" panose="02010600030101010101" pitchFamily="2" charset="-122"/>
                <a:sym typeface="+mn-ea"/>
              </a:rPr>
              <a:t>存储优化</a:t>
            </a:r>
            <a:endParaRPr lang="zh-CN" altLang="en-US" b="1" dirty="0">
              <a:ea typeface="宋体" panose="02010600030101010101" pitchFamily="2" charset="-122"/>
            </a:endParaRPr>
          </a:p>
          <a:p>
            <a:pPr eaLnBrk="1" hangingPunct="1">
              <a:spcBef>
                <a:spcPct val="50000"/>
              </a:spcBef>
              <a:spcAft>
                <a:spcPct val="50000"/>
              </a:spcAft>
            </a:pPr>
            <a:r>
              <a:rPr lang="zh-CN" altLang="en-US" b="1" dirty="0">
                <a:ea typeface="宋体" panose="02010600030101010101" pitchFamily="2" charset="-122"/>
                <a:sym typeface="+mn-ea"/>
              </a:rPr>
              <a:t>参数设置</a:t>
            </a:r>
            <a:endParaRPr lang="zh-CN" altLang="en-US" b="1" dirty="0">
              <a:ea typeface="宋体" panose="02010600030101010101" pitchFamily="2" charset="-122"/>
            </a:endParaRPr>
          </a:p>
          <a:p>
            <a:pPr eaLnBrk="1" hangingPunct="1">
              <a:spcBef>
                <a:spcPct val="50000"/>
              </a:spcBef>
              <a:spcAft>
                <a:spcPct val="50000"/>
              </a:spcAft>
            </a:pPr>
            <a:r>
              <a:rPr lang="zh-CN" altLang="en-US" b="1" dirty="0">
                <a:ea typeface="宋体" panose="02010600030101010101" pitchFamily="2" charset="-122"/>
                <a:sym typeface="+mn-ea"/>
              </a:rPr>
              <a:t>系统监控与性能优化</a:t>
            </a:r>
            <a:endParaRPr lang="en-US" altLang="zh-CN" b="1" dirty="0">
              <a:ea typeface="宋体" panose="02010600030101010101" pitchFamily="2" charset="-122"/>
            </a:endParaRPr>
          </a:p>
          <a:p>
            <a:pPr eaLnBrk="1" hangingPunct="1">
              <a:spcBef>
                <a:spcPct val="50000"/>
              </a:spcBef>
              <a:spcAft>
                <a:spcPct val="50000"/>
              </a:spcAft>
            </a:pPr>
            <a:r>
              <a:rPr lang="zh-CN" altLang="en-US" b="1" dirty="0">
                <a:ea typeface="宋体" panose="02010600030101010101" pitchFamily="2" charset="-122"/>
                <a:sym typeface="+mn-ea"/>
              </a:rPr>
              <a:t>系统测试</a:t>
            </a:r>
            <a:endParaRPr lang="en-US" altLang="zh-CN" b="1" dirty="0">
              <a:ea typeface="宋体" panose="02010600030101010101" pitchFamily="2" charset="-122"/>
            </a:endParaRPr>
          </a:p>
          <a:p>
            <a:pPr eaLnBrk="1" hangingPunct="1">
              <a:spcBef>
                <a:spcPct val="50000"/>
              </a:spcBef>
              <a:spcAft>
                <a:spcPct val="50000"/>
              </a:spcAft>
            </a:pPr>
            <a:r>
              <a:rPr lang="zh-CN" altLang="en-US" b="1" dirty="0">
                <a:ea typeface="宋体" panose="02010600030101010101" pitchFamily="2" charset="-122"/>
                <a:sym typeface="+mn-ea"/>
              </a:rPr>
              <a:t>压力测试 </a:t>
            </a:r>
            <a:r>
              <a:rPr lang="en-US" altLang="zh-CN" b="1" dirty="0">
                <a:ea typeface="宋体" panose="02010600030101010101" pitchFamily="2" charset="-122"/>
                <a:sym typeface="+mn-ea"/>
              </a:rPr>
              <a:t>- </a:t>
            </a:r>
            <a:r>
              <a:rPr lang="zh-CN" altLang="en-US" b="1" dirty="0">
                <a:ea typeface="宋体" panose="02010600030101010101" pitchFamily="2" charset="-122"/>
                <a:sym typeface="+mn-ea"/>
              </a:rPr>
              <a:t>数据处理性能关键模块，需要进行适当压力测试，以便能更早获知性能是否满足要求</a:t>
            </a:r>
            <a:endParaRPr lang="zh-CN" altLang="en-US" b="1" dirty="0">
              <a:ea typeface="宋体" panose="02010600030101010101" pitchFamily="2" charset="-122"/>
            </a:endParaRPr>
          </a:p>
          <a:p>
            <a:endParaRPr lang="zh-CN"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smtClean="0">
                <a:latin typeface="Arial" panose="020B0604020202020204" pitchFamily="34" charset="0"/>
                <a:cs typeface="宋体" panose="02010600030101010101" pitchFamily="2" charset="-122"/>
              </a:rPr>
              <a:t>存储优化</a:t>
            </a:r>
          </a:p>
        </p:txBody>
      </p:sp>
      <p:sp>
        <p:nvSpPr>
          <p:cNvPr id="4" name="文本框 3"/>
          <p:cNvSpPr txBox="1"/>
          <p:nvPr/>
        </p:nvSpPr>
        <p:spPr>
          <a:xfrm>
            <a:off x="415290" y="1182370"/>
            <a:ext cx="8357870" cy="5195570"/>
          </a:xfrm>
          <a:prstGeom prst="rect">
            <a:avLst/>
          </a:prstGeom>
          <a:noFill/>
        </p:spPr>
        <p:txBody>
          <a:bodyPr wrap="square" rtlCol="0" anchor="t">
            <a:spAutoFit/>
          </a:bodyPr>
          <a:lstStyle/>
          <a:p>
            <a:pPr marL="228600" indent="-228600" algn="l">
              <a:spcBef>
                <a:spcPts val="1000"/>
              </a:spcBef>
              <a:buFontTx/>
              <a:buBlip>
                <a:blip r:embed="rId3"/>
              </a:buBlip>
            </a:pPr>
            <a:r>
              <a:rPr lang="zh-CN" altLang="en-US" sz="2400" spc="100">
                <a:solidFill>
                  <a:schemeClr val="bg2">
                    <a:lumMod val="25000"/>
                  </a:schemeClr>
                </a:solidFill>
                <a:latin typeface="微软雅黑" panose="020B0503020204020204" pitchFamily="34" charset="-122"/>
                <a:ea typeface="微软雅黑" panose="020B0503020204020204" pitchFamily="34" charset="-122"/>
                <a:sym typeface="+mn-ea"/>
              </a:rPr>
              <a:t>RAID/KIO</a:t>
            </a:r>
            <a:endParaRPr lang="zh-CN" altLang="en-US" sz="2400" spc="100">
              <a:solidFill>
                <a:schemeClr val="bg2">
                  <a:lumMod val="25000"/>
                </a:schemeClr>
              </a:solidFill>
              <a:latin typeface="微软雅黑" panose="020B0503020204020204" pitchFamily="34" charset="-122"/>
              <a:ea typeface="微软雅黑" panose="020B0503020204020204" pitchFamily="34" charset="-122"/>
              <a:cs typeface="+mn-cs"/>
            </a:endParaRPr>
          </a:p>
          <a:p>
            <a:pPr marL="342900" lvl="1"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RAID 0+1</a:t>
            </a: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RAID 5</a:t>
            </a: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KIO ,AIO,DIRECT I/O</a:t>
            </a:r>
          </a:p>
          <a:p>
            <a:pPr marL="342900" lvl="1" indent="-342900" algn="l">
              <a:spcBef>
                <a:spcPts val="1000"/>
              </a:spcBef>
              <a:buFont typeface="Arial" panose="020B0604020202020204" pitchFamily="34" charset="0"/>
              <a:buChar char="•"/>
            </a:pP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Rootdbs/物理日志/逻辑日志表空间</a:t>
            </a: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Rootdbs中不能含有其他任何应用相关的数据</a:t>
            </a: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创建独立的物理日志表空间，一般为逻辑日志大小的1/3即可</a:t>
            </a: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lvl="1" indent="-342900" algn="l">
              <a:spcBef>
                <a:spcPts val="1000"/>
              </a:spcBef>
              <a:buFont typeface="Arial" panose="020B0604020202020204" pitchFamily="34" charset="0"/>
              <a:buChar char="•"/>
            </a:pPr>
            <a:r>
              <a:rPr lang="zh-CN" altLang="en-US" sz="1800" spc="100">
                <a:solidFill>
                  <a:schemeClr val="bg2">
                    <a:lumMod val="25000"/>
                  </a:schemeClr>
                </a:solidFill>
                <a:latin typeface="微软雅黑" panose="020B0503020204020204" pitchFamily="34" charset="-122"/>
                <a:ea typeface="微软雅黑" panose="020B0503020204020204" pitchFamily="34" charset="-122"/>
                <a:sym typeface="+mn-ea"/>
              </a:rPr>
              <a:t>创建独立的逻辑日志表空间，一般每个逻辑日志文件50-100M，一般要20个以上（根据系统处理量情况）</a:t>
            </a: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a:p>
            <a:pPr marL="342900" indent="-342900" algn="l">
              <a:spcBef>
                <a:spcPts val="1000"/>
              </a:spcBef>
              <a:buFont typeface="Arial" panose="020B0604020202020204" pitchFamily="34" charset="0"/>
              <a:buChar char="•"/>
            </a:pPr>
            <a:endParaRPr lang="zh-CN" altLang="en-US" sz="1800" spc="100">
              <a:solidFill>
                <a:schemeClr val="bg2">
                  <a:lumMod val="25000"/>
                </a:schemeClr>
              </a:solidFill>
              <a:latin typeface="微软雅黑" panose="020B0503020204020204" pitchFamily="34" charset="-122"/>
              <a:ea typeface="微软雅黑" panose="020B0503020204020204" pitchFamily="34" charset="-122"/>
              <a:cs typeface="+mn-cs"/>
              <a:sym typeface="+mn-ea"/>
            </a:endParaRPr>
          </a:p>
        </p:txBody>
      </p:sp>
      <p:sp>
        <p:nvSpPr>
          <p:cNvPr id="11" name="TextBox 10"/>
          <p:cNvSpPr txBox="1"/>
          <p:nvPr/>
        </p:nvSpPr>
        <p:spPr>
          <a:xfrm>
            <a:off x="796290" y="3013710"/>
            <a:ext cx="7543800" cy="829945"/>
          </a:xfrm>
          <a:prstGeom prst="rect">
            <a:avLst/>
          </a:prstGeom>
          <a:solidFill>
            <a:schemeClr val="bg2">
              <a:lumMod val="40000"/>
              <a:lumOff val="60000"/>
            </a:schemeClr>
          </a:solidFill>
          <a:ln>
            <a:solidFill>
              <a:srgbClr val="002060"/>
            </a:solidFill>
          </a:ln>
        </p:spPr>
        <p:txBody>
          <a:bodyPr>
            <a:spAutoFit/>
          </a:bodyPr>
          <a:lstStyle/>
          <a:p>
            <a:pPr marR="0" algn="l" defTabSz="914400">
              <a:buClrTx/>
              <a:buSzTx/>
              <a:buFontTx/>
              <a:buNone/>
              <a:defRPr/>
            </a:pPr>
            <a:r>
              <a:rPr kumimoji="0" lang="pt-BR" sz="1600" kern="1200" cap="none" spc="0" normalizeH="0" baseline="0" noProof="0" dirty="0">
                <a:latin typeface="+mn-ea"/>
                <a:ea typeface="+mn-ea"/>
                <a:cs typeface="+mn-cs"/>
              </a:rPr>
              <a:t>VPCLASS aio,num=2</a:t>
            </a:r>
          </a:p>
          <a:p>
            <a:pPr marR="0" algn="l" defTabSz="914400">
              <a:buClrTx/>
              <a:buSzTx/>
              <a:buFontTx/>
              <a:buNone/>
              <a:defRPr/>
            </a:pPr>
            <a:r>
              <a:rPr kumimoji="0" lang="pt-BR" sz="1600" kern="1200" cap="none" spc="0" normalizeH="0" baseline="0" noProof="0" dirty="0">
                <a:latin typeface="+mn-ea"/>
                <a:ea typeface="+mn-ea"/>
                <a:cs typeface="+mn-cs"/>
              </a:rPr>
              <a:t>AUTO_AIOVPS     0               </a:t>
            </a:r>
          </a:p>
          <a:p>
            <a:pPr marR="0" algn="l" defTabSz="914400">
              <a:buClrTx/>
              <a:buSzTx/>
              <a:buFontTx/>
              <a:buNone/>
              <a:defRPr/>
            </a:pPr>
            <a:r>
              <a:rPr kumimoji="0" lang="pt-BR" sz="1600" kern="1200" cap="none" spc="0" normalizeH="0" baseline="0" noProof="0" dirty="0">
                <a:latin typeface="+mn-ea"/>
                <a:ea typeface="+mn-ea"/>
                <a:cs typeface="+mn-cs"/>
              </a:rPr>
              <a:t>DIRECT_IO 0</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smtClean="0">
                <a:latin typeface="Arial" panose="020B0604020202020204" pitchFamily="34" charset="0"/>
                <a:cs typeface="宋体" panose="02010600030101010101" pitchFamily="2" charset="-122"/>
              </a:rPr>
              <a:t>临时表空间</a:t>
            </a:r>
          </a:p>
        </p:txBody>
      </p:sp>
      <p:sp>
        <p:nvSpPr>
          <p:cNvPr id="3" name="文本占位符 2"/>
          <p:cNvSpPr>
            <a:spLocks noGrp="1"/>
          </p:cNvSpPr>
          <p:nvPr>
            <p:ph type="body" sz="quarter" idx="10"/>
          </p:nvPr>
        </p:nvSpPr>
        <p:spPr/>
        <p:txBody>
          <a:bodyPr/>
          <a:lstStyle/>
          <a:p>
            <a:pPr marL="285750" indent="-285750">
              <a:buClr>
                <a:srgbClr val="FD0000"/>
              </a:buClr>
              <a:buFont typeface="Arial" panose="020B0604020202020204" pitchFamily="34" charset="0"/>
              <a:buChar char="•"/>
              <a:tabLst>
                <a:tab pos="228600" algn="l"/>
                <a:tab pos="742950" algn="l"/>
                <a:tab pos="1141095" algn="l"/>
                <a:tab pos="1600200" algn="l"/>
                <a:tab pos="2057400" algn="l"/>
              </a:tabLst>
            </a:pPr>
            <a:r>
              <a:rPr lang="zh-CN" altLang="en-US" dirty="0">
                <a:ea typeface="宋体" panose="02010600030101010101" pitchFamily="2" charset="-122"/>
                <a:sym typeface="+mn-ea"/>
              </a:rPr>
              <a:t>临时表空间</a:t>
            </a:r>
            <a:endParaRPr lang="zh-CN" altLang="en-US" dirty="0">
              <a:latin typeface="+mn-lt"/>
              <a:ea typeface="宋体" panose="02010600030101010101" pitchFamily="2" charset="-122"/>
              <a:cs typeface="+mn-cs"/>
            </a:endParaRPr>
          </a:p>
          <a:p>
            <a:pPr marL="285750" indent="-285750">
              <a:buClr>
                <a:srgbClr val="FD0000"/>
              </a:buClr>
              <a:buFont typeface="Arial" panose="020B0604020202020204" pitchFamily="34" charset="0"/>
              <a:buChar char="•"/>
              <a:tabLst>
                <a:tab pos="228600" algn="l"/>
                <a:tab pos="742950" algn="l"/>
                <a:tab pos="1141095" algn="l"/>
                <a:tab pos="1600200" algn="l"/>
                <a:tab pos="2057400" algn="l"/>
              </a:tabLst>
            </a:pPr>
            <a:r>
              <a:rPr lang="zh-CN" altLang="en-US" dirty="0">
                <a:ea typeface="宋体" panose="02010600030101010101" pitchFamily="2" charset="-122"/>
                <a:sym typeface="+mn-ea"/>
              </a:rPr>
              <a:t>建立</a:t>
            </a:r>
            <a:r>
              <a:rPr lang="en-US" altLang="zh-CN" dirty="0">
                <a:ea typeface="宋体" panose="02010600030101010101" pitchFamily="2" charset="-122"/>
                <a:sym typeface="+mn-ea"/>
              </a:rPr>
              <a:t>4</a:t>
            </a:r>
            <a:r>
              <a:rPr lang="zh-CN" altLang="en-US" dirty="0">
                <a:ea typeface="宋体" panose="02010600030101010101" pitchFamily="2" charset="-122"/>
                <a:sym typeface="+mn-ea"/>
              </a:rPr>
              <a:t>个或者更多的</a:t>
            </a:r>
            <a:r>
              <a:rPr lang="en-US" altLang="zh-CN" dirty="0">
                <a:ea typeface="宋体" panose="02010600030101010101" pitchFamily="2" charset="-122"/>
                <a:sym typeface="+mn-ea"/>
              </a:rPr>
              <a:t>tempspace</a:t>
            </a:r>
            <a:endParaRPr lang="en-US" altLang="zh-CN" dirty="0">
              <a:latin typeface="+mn-lt"/>
              <a:ea typeface="宋体" panose="02010600030101010101" pitchFamily="2" charset="-122"/>
              <a:cs typeface="+mn-cs"/>
            </a:endParaRPr>
          </a:p>
          <a:p>
            <a:pPr marL="285750" indent="-285750">
              <a:buClr>
                <a:srgbClr val="FD0000"/>
              </a:buClr>
              <a:buFont typeface="Arial" panose="020B0604020202020204" pitchFamily="34" charset="0"/>
              <a:buChar char="•"/>
              <a:tabLst>
                <a:tab pos="228600" algn="l"/>
                <a:tab pos="742950" algn="l"/>
                <a:tab pos="1141095" algn="l"/>
                <a:tab pos="1600200" algn="l"/>
                <a:tab pos="2057400" algn="l"/>
              </a:tabLst>
            </a:pPr>
            <a:r>
              <a:rPr lang="zh-CN" altLang="en-US" dirty="0">
                <a:ea typeface="宋体" panose="02010600030101010101" pitchFamily="2" charset="-122"/>
                <a:sym typeface="+mn-ea"/>
              </a:rPr>
              <a:t>足够的临时表空间，一般每个</a:t>
            </a:r>
            <a:r>
              <a:rPr lang="en-US" altLang="zh-CN" dirty="0">
                <a:ea typeface="宋体" panose="02010600030101010101" pitchFamily="2" charset="-122"/>
                <a:sym typeface="+mn-ea"/>
              </a:rPr>
              <a:t>2G</a:t>
            </a:r>
            <a:endParaRPr lang="en-US" altLang="zh-CN" dirty="0">
              <a:latin typeface="+mn-lt"/>
              <a:ea typeface="宋体" panose="02010600030101010101" pitchFamily="2" charset="-122"/>
              <a:cs typeface="+mn-cs"/>
            </a:endParaRPr>
          </a:p>
          <a:p>
            <a:pPr>
              <a:tabLst>
                <a:tab pos="228600" algn="l"/>
                <a:tab pos="742950" algn="l"/>
                <a:tab pos="1141095" algn="l"/>
                <a:tab pos="1600200" algn="l"/>
                <a:tab pos="2057400" algn="l"/>
              </a:tabLst>
            </a:pPr>
            <a:endParaRPr lang="zh-CN" altLang="en-US"/>
          </a:p>
          <a:p>
            <a:pPr algn="l">
              <a:buBlip>
                <a:blip r:embed="rId3"/>
              </a:buBlip>
            </a:pPr>
            <a:endParaRPr lang="zh-CN" altLang="en-US"/>
          </a:p>
        </p:txBody>
      </p:sp>
      <p:sp>
        <p:nvSpPr>
          <p:cNvPr id="2" name="TextBox 3"/>
          <p:cNvSpPr txBox="1"/>
          <p:nvPr/>
        </p:nvSpPr>
        <p:spPr>
          <a:xfrm>
            <a:off x="933450" y="2845435"/>
            <a:ext cx="7543800" cy="3291840"/>
          </a:xfrm>
          <a:prstGeom prst="rect">
            <a:avLst/>
          </a:prstGeom>
          <a:solidFill>
            <a:schemeClr val="bg2">
              <a:lumMod val="40000"/>
              <a:lumOff val="60000"/>
            </a:schemeClr>
          </a:solidFill>
          <a:ln>
            <a:solidFill>
              <a:srgbClr val="002060"/>
            </a:solidFill>
          </a:ln>
        </p:spPr>
        <p:txBody>
          <a:bodyPr wrap="square">
            <a:spAutoFit/>
          </a:bodyPr>
          <a:lstStyle/>
          <a:p>
            <a:pPr marR="0" algn="l" defTabSz="914400">
              <a:buClrTx/>
              <a:buSzTx/>
              <a:buFontTx/>
              <a:buNone/>
              <a:defRPr/>
            </a:pPr>
            <a:r>
              <a:rPr kumimoji="0" lang="en-US" sz="1600" kern="1200" cap="none" spc="0" normalizeH="0" baseline="0" noProof="0" dirty="0">
                <a:latin typeface="+mn-ea"/>
                <a:ea typeface="+mn-ea"/>
                <a:cs typeface="+mn-cs"/>
              </a:rPr>
              <a:t>###################################################################</a:t>
            </a:r>
          </a:p>
          <a:p>
            <a:pPr marR="0" algn="l" defTabSz="914400">
              <a:buClrTx/>
              <a:buSzTx/>
              <a:buFontTx/>
              <a:buNone/>
              <a:defRPr/>
            </a:pPr>
            <a:r>
              <a:rPr kumimoji="0" lang="en-US" sz="1600" kern="1200" cap="none" spc="0" normalizeH="0" baseline="0" noProof="0" dirty="0">
                <a:latin typeface="+mn-ea"/>
                <a:ea typeface="+mn-ea"/>
                <a:cs typeface="+mn-cs"/>
              </a:rPr>
              <a:t># DBSPACETEMP  - The list of </a:t>
            </a:r>
            <a:r>
              <a:rPr kumimoji="0" lang="en-US" sz="1600" kern="1200" cap="none" spc="0" normalizeH="0" baseline="0" noProof="0" dirty="0" err="1">
                <a:latin typeface="+mn-ea"/>
                <a:ea typeface="+mn-ea"/>
                <a:cs typeface="+mn-cs"/>
              </a:rPr>
              <a:t>dbspaces</a:t>
            </a:r>
            <a:r>
              <a:rPr kumimoji="0" lang="en-US" sz="1600" kern="1200" cap="none" spc="0" normalizeH="0" baseline="0" noProof="0" dirty="0">
                <a:latin typeface="+mn-ea"/>
                <a:ea typeface="+mn-ea"/>
                <a:cs typeface="+mn-cs"/>
              </a:rPr>
              <a:t> used to store temporary</a:t>
            </a:r>
          </a:p>
          <a:p>
            <a:pPr marR="0" algn="l" defTabSz="914400">
              <a:buClrTx/>
              <a:buSzTx/>
              <a:buFontTx/>
              <a:buNone/>
              <a:defRPr/>
            </a:pPr>
            <a:r>
              <a:rPr kumimoji="0" lang="en-US" sz="1600" kern="1200" cap="none" spc="0" normalizeH="0" baseline="0" noProof="0" dirty="0">
                <a:latin typeface="+mn-ea"/>
                <a:ea typeface="+mn-ea"/>
                <a:cs typeface="+mn-cs"/>
              </a:rPr>
              <a:t>#                tables and other objects. Specify a colon</a:t>
            </a:r>
          </a:p>
          <a:p>
            <a:pPr marR="0" algn="l" defTabSz="914400">
              <a:buClrTx/>
              <a:buSzTx/>
              <a:buFontTx/>
              <a:buNone/>
              <a:defRPr/>
            </a:pPr>
            <a:r>
              <a:rPr kumimoji="0" lang="en-US" sz="1600" kern="1200" cap="none" spc="0" normalizeH="0" baseline="0" noProof="0" dirty="0">
                <a:latin typeface="+mn-ea"/>
                <a:ea typeface="+mn-ea"/>
                <a:cs typeface="+mn-cs"/>
              </a:rPr>
              <a:t>#                separated list of </a:t>
            </a:r>
            <a:r>
              <a:rPr kumimoji="0" lang="en-US" sz="1600" kern="1200" cap="none" spc="0" normalizeH="0" baseline="0" noProof="0" dirty="0" err="1">
                <a:latin typeface="+mn-ea"/>
                <a:ea typeface="+mn-ea"/>
                <a:cs typeface="+mn-cs"/>
              </a:rPr>
              <a:t>dbspaces</a:t>
            </a:r>
            <a:r>
              <a:rPr kumimoji="0" lang="en-US" sz="1600" kern="1200" cap="none" spc="0" normalizeH="0" baseline="0" noProof="0" dirty="0">
                <a:latin typeface="+mn-ea"/>
                <a:ea typeface="+mn-ea"/>
                <a:cs typeface="+mn-cs"/>
              </a:rPr>
              <a:t> that exist when the</a:t>
            </a:r>
          </a:p>
          <a:p>
            <a:pPr marR="0" algn="l" defTabSz="914400">
              <a:buClrTx/>
              <a:buSzTx/>
              <a:buFontTx/>
              <a:buNone/>
              <a:defRPr/>
            </a:pPr>
            <a:r>
              <a:rPr kumimoji="0" lang="en-US" sz="1600" kern="1200" cap="none" spc="0" normalizeH="0" baseline="0" noProof="0" dirty="0">
                <a:latin typeface="+mn-ea"/>
                <a:ea typeface="+mn-ea"/>
                <a:cs typeface="+mn-cs"/>
              </a:rPr>
              <a:t>#                server is started. If no </a:t>
            </a:r>
            <a:r>
              <a:rPr kumimoji="0" lang="en-US" sz="1600" kern="1200" cap="none" spc="0" normalizeH="0" baseline="0" noProof="0" dirty="0" err="1">
                <a:latin typeface="+mn-ea"/>
                <a:ea typeface="+mn-ea"/>
                <a:cs typeface="+mn-cs"/>
              </a:rPr>
              <a:t>dbspaces</a:t>
            </a:r>
            <a:r>
              <a:rPr kumimoji="0" lang="en-US" sz="1600" kern="1200" cap="none" spc="0" normalizeH="0" baseline="0" noProof="0" dirty="0">
                <a:latin typeface="+mn-ea"/>
                <a:ea typeface="+mn-ea"/>
                <a:cs typeface="+mn-cs"/>
              </a:rPr>
              <a:t> are specified, </a:t>
            </a:r>
          </a:p>
          <a:p>
            <a:pPr marR="0" algn="l" defTabSz="914400">
              <a:buClrTx/>
              <a:buSzTx/>
              <a:buFontTx/>
              <a:buNone/>
              <a:defRPr/>
            </a:pPr>
            <a:r>
              <a:rPr kumimoji="0" lang="en-US" sz="1600" kern="1200" cap="none" spc="0" normalizeH="0" baseline="0" noProof="0" dirty="0">
                <a:latin typeface="+mn-ea"/>
                <a:ea typeface="+mn-ea"/>
                <a:cs typeface="+mn-cs"/>
              </a:rPr>
              <a:t>#                or if all specified </a:t>
            </a:r>
            <a:r>
              <a:rPr kumimoji="0" lang="en-US" sz="1600" kern="1200" cap="none" spc="0" normalizeH="0" baseline="0" noProof="0" dirty="0" err="1">
                <a:latin typeface="+mn-ea"/>
                <a:ea typeface="+mn-ea"/>
                <a:cs typeface="+mn-cs"/>
              </a:rPr>
              <a:t>dbspaces</a:t>
            </a:r>
            <a:r>
              <a:rPr kumimoji="0" lang="en-US" sz="1600" kern="1200" cap="none" spc="0" normalizeH="0" baseline="0" noProof="0" dirty="0">
                <a:latin typeface="+mn-ea"/>
                <a:ea typeface="+mn-ea"/>
                <a:cs typeface="+mn-cs"/>
              </a:rPr>
              <a:t>  are not valid, </a:t>
            </a:r>
          </a:p>
          <a:p>
            <a:pPr marR="0" algn="l" defTabSz="914400">
              <a:buClrTx/>
              <a:buSzTx/>
              <a:buFontTx/>
              <a:buNone/>
              <a:defRPr/>
            </a:pPr>
            <a:r>
              <a:rPr kumimoji="0" lang="en-US" sz="1600" kern="1200" cap="none" spc="0" normalizeH="0" baseline="0" noProof="0" dirty="0">
                <a:latin typeface="+mn-ea"/>
                <a:ea typeface="+mn-ea"/>
                <a:cs typeface="+mn-cs"/>
              </a:rPr>
              <a:t>#                temporary files are created in the /</a:t>
            </a:r>
            <a:r>
              <a:rPr kumimoji="0" lang="en-US" sz="1600" kern="1200" cap="none" spc="0" normalizeH="0" baseline="0" noProof="0" dirty="0" err="1">
                <a:latin typeface="+mn-ea"/>
                <a:ea typeface="+mn-ea"/>
                <a:cs typeface="+mn-cs"/>
              </a:rPr>
              <a:t>tmp</a:t>
            </a:r>
            <a:r>
              <a:rPr kumimoji="0" lang="en-US" sz="1600" kern="1200" cap="none" spc="0" normalizeH="0" baseline="0" noProof="0" dirty="0">
                <a:latin typeface="+mn-ea"/>
                <a:ea typeface="+mn-ea"/>
                <a:cs typeface="+mn-cs"/>
              </a:rPr>
              <a:t> directory</a:t>
            </a:r>
          </a:p>
          <a:p>
            <a:pPr marR="0" algn="l" defTabSz="914400">
              <a:buClrTx/>
              <a:buSzTx/>
              <a:buFontTx/>
              <a:buNone/>
              <a:defRPr/>
            </a:pPr>
            <a:r>
              <a:rPr kumimoji="0" lang="en-US" sz="1600" kern="1200" cap="none" spc="0" normalizeH="0" baseline="0" noProof="0" dirty="0">
                <a:latin typeface="+mn-ea"/>
                <a:ea typeface="+mn-ea"/>
                <a:cs typeface="+mn-cs"/>
              </a:rPr>
              <a:t>#                instead.</a:t>
            </a:r>
          </a:p>
          <a:p>
            <a:pPr marR="0" algn="l" defTabSz="914400">
              <a:buClrTx/>
              <a:buSzTx/>
              <a:buFontTx/>
              <a:buNone/>
              <a:defRPr/>
            </a:pPr>
            <a:r>
              <a:rPr kumimoji="0" lang="en-US" sz="1600" kern="1200" cap="none" spc="0" normalizeH="0" baseline="0" noProof="0" dirty="0">
                <a:latin typeface="+mn-ea"/>
                <a:ea typeface="+mn-ea"/>
                <a:cs typeface="+mn-cs"/>
              </a:rPr>
              <a:t>###################################################################</a:t>
            </a:r>
          </a:p>
          <a:p>
            <a:pPr marR="0" algn="l" defTabSz="914400">
              <a:buClrTx/>
              <a:buSzTx/>
              <a:buFontTx/>
              <a:buNone/>
              <a:defRPr/>
            </a:pPr>
            <a:endParaRPr kumimoji="0" lang="en-US" sz="1600" kern="1200" cap="none" spc="0" normalizeH="0" baseline="0" noProof="0" dirty="0">
              <a:latin typeface="+mn-ea"/>
              <a:ea typeface="+mn-ea"/>
              <a:cs typeface="+mn-cs"/>
            </a:endParaRPr>
          </a:p>
          <a:p>
            <a:pPr marR="0" algn="l" defTabSz="914400">
              <a:buClrTx/>
              <a:buSzTx/>
              <a:buFontTx/>
              <a:buNone/>
              <a:defRPr/>
            </a:pPr>
            <a:r>
              <a:rPr kumimoji="0" lang="en-US" sz="1600" kern="1200" cap="none" spc="0" normalizeH="0" baseline="0" noProof="0" dirty="0">
                <a:latin typeface="+mn-ea"/>
                <a:ea typeface="+mn-ea"/>
                <a:cs typeface="+mn-cs"/>
              </a:rPr>
              <a:t>DBSPACETEMP tmpdbs1,tmpdbs2,tmpdbs3,tmpdbs4</a:t>
            </a:r>
            <a:endParaRPr kumimoji="0" lang="zh-CN" altLang="en-US" sz="1600" kern="1200" cap="none" spc="0" normalizeH="0" baseline="0" noProof="0" dirty="0">
              <a:latin typeface="+mn-ea"/>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zh-CN" dirty="0" err="1" smtClean="0"/>
              <a:t>参数优化</a:t>
            </a:r>
            <a:r>
              <a:rPr lang="en-US" altLang="zh-CN" dirty="0" err="1" smtClean="0"/>
              <a:t>I/O</a:t>
            </a:r>
          </a:p>
        </p:txBody>
      </p:sp>
      <p:sp>
        <p:nvSpPr>
          <p:cNvPr id="32771" name="内容占位符 4"/>
          <p:cNvSpPr>
            <a:spLocks noGrp="1"/>
          </p:cNvSpPr>
          <p:nvPr>
            <p:ph type="body" sz="quarter" idx="10"/>
          </p:nvPr>
        </p:nvSpPr>
        <p:spPr/>
        <p:txBody>
          <a:bodyPr vert="horz" wrap="square" lIns="91429" tIns="45714" rIns="91429" bIns="45714" anchor="t"/>
          <a:lstStyle/>
          <a:p>
            <a:pPr>
              <a:tabLst>
                <a:tab pos="228600" algn="l"/>
                <a:tab pos="742950" algn="l"/>
                <a:tab pos="1141095" algn="l"/>
                <a:tab pos="1600200" algn="l"/>
                <a:tab pos="2057400" algn="l"/>
              </a:tabLst>
            </a:pPr>
            <a:r>
              <a:rPr lang="zh-CN" altLang="en-US" sz="1800" dirty="0">
                <a:cs typeface="+mn-cs"/>
              </a:rPr>
              <a:t> </a:t>
            </a:r>
            <a:r>
              <a:rPr lang="en-US" altLang="zh-CN" sz="1800" dirty="0">
                <a:cs typeface="+mn-cs"/>
              </a:rPr>
              <a:t>CKPTINTVL</a:t>
            </a:r>
            <a:r>
              <a:rPr lang="zh-CN" altLang="en-US" sz="1800" dirty="0">
                <a:cs typeface="+mn-cs"/>
              </a:rPr>
              <a:t>：该参数指定检查点（</a:t>
            </a:r>
            <a:r>
              <a:rPr lang="en-US" altLang="zh-CN" sz="1800" dirty="0">
                <a:cs typeface="+mn-cs"/>
              </a:rPr>
              <a:t>CheckPoint</a:t>
            </a:r>
            <a:r>
              <a:rPr lang="zh-CN" altLang="en-US" sz="1800" dirty="0">
                <a:cs typeface="+mn-cs"/>
              </a:rPr>
              <a:t>）之间的时间间隔。 </a:t>
            </a:r>
          </a:p>
          <a:p>
            <a:pPr>
              <a:tabLst>
                <a:tab pos="228600" algn="l"/>
                <a:tab pos="742950" algn="l"/>
                <a:tab pos="1141095" algn="l"/>
                <a:tab pos="1600200" algn="l"/>
                <a:tab pos="2057400" algn="l"/>
              </a:tabLst>
            </a:pPr>
            <a:r>
              <a:rPr lang="zh-CN" altLang="en-US" sz="1800" dirty="0">
                <a:cs typeface="+mn-cs"/>
              </a:rPr>
              <a:t> </a:t>
            </a:r>
            <a:r>
              <a:rPr lang="en-US" altLang="zh-CN" sz="1800" dirty="0">
                <a:cs typeface="+mn-cs"/>
              </a:rPr>
              <a:t>LRUS</a:t>
            </a:r>
            <a:r>
              <a:rPr lang="zh-CN" altLang="en-US" sz="1800" dirty="0">
                <a:cs typeface="+mn-cs"/>
              </a:rPr>
              <a:t>：该参数指示共享内存缓冲池中设置的最近最少使用队列数目。配置较多的</a:t>
            </a:r>
            <a:r>
              <a:rPr lang="en-US" altLang="zh-CN" sz="1800" dirty="0">
                <a:cs typeface="+mn-cs"/>
              </a:rPr>
              <a:t>LRU</a:t>
            </a:r>
            <a:r>
              <a:rPr lang="zh-CN" altLang="en-US" sz="1800" dirty="0">
                <a:cs typeface="+mn-cs"/>
              </a:rPr>
              <a:t>队列将允许有更多的页清除器操作，并减少每个</a:t>
            </a:r>
            <a:r>
              <a:rPr lang="en-US" altLang="zh-CN" sz="1800" dirty="0">
                <a:cs typeface="+mn-cs"/>
              </a:rPr>
              <a:t>LRU</a:t>
            </a:r>
            <a:r>
              <a:rPr lang="zh-CN" altLang="en-US" sz="1800" dirty="0">
                <a:cs typeface="+mn-cs"/>
              </a:rPr>
              <a:t>队列的大小。对于单</a:t>
            </a:r>
            <a:r>
              <a:rPr lang="en-US" altLang="zh-CN" sz="1800" dirty="0">
                <a:cs typeface="+mn-cs"/>
              </a:rPr>
              <a:t>CPU</a:t>
            </a:r>
            <a:r>
              <a:rPr lang="zh-CN" altLang="en-US" sz="1800" dirty="0">
                <a:cs typeface="+mn-cs"/>
              </a:rPr>
              <a:t>系统，</a:t>
            </a:r>
            <a:r>
              <a:rPr lang="en-US" altLang="zh-CN" sz="1800" dirty="0">
                <a:cs typeface="+mn-cs"/>
              </a:rPr>
              <a:t>GBase 8s</a:t>
            </a:r>
            <a:r>
              <a:rPr lang="zh-CN" altLang="en-US" sz="1800" dirty="0">
                <a:cs typeface="+mn-cs"/>
              </a:rPr>
              <a:t>建议设置</a:t>
            </a:r>
            <a:r>
              <a:rPr lang="en-US" altLang="zh-CN" sz="1800" dirty="0">
                <a:cs typeface="+mn-cs"/>
              </a:rPr>
              <a:t>LRUS</a:t>
            </a:r>
            <a:r>
              <a:rPr lang="zh-CN" altLang="en-US" sz="1800" dirty="0">
                <a:cs typeface="+mn-cs"/>
              </a:rPr>
              <a:t>参数为最小值</a:t>
            </a:r>
            <a:r>
              <a:rPr lang="en-US" altLang="zh-CN" sz="1800" dirty="0">
                <a:cs typeface="+mn-cs"/>
              </a:rPr>
              <a:t>4</a:t>
            </a:r>
            <a:r>
              <a:rPr lang="zh-CN" altLang="en-US" sz="1800" dirty="0">
                <a:cs typeface="+mn-cs"/>
              </a:rPr>
              <a:t>。对于多</a:t>
            </a:r>
            <a:r>
              <a:rPr lang="en-US" altLang="zh-CN" sz="1800" dirty="0">
                <a:cs typeface="+mn-cs"/>
              </a:rPr>
              <a:t>CPU</a:t>
            </a:r>
            <a:r>
              <a:rPr lang="zh-CN" altLang="en-US" sz="1800" dirty="0">
                <a:cs typeface="+mn-cs"/>
              </a:rPr>
              <a:t>系统，</a:t>
            </a:r>
            <a:r>
              <a:rPr lang="en-US" altLang="zh-CN" sz="1800" dirty="0">
                <a:sym typeface="+mn-ea"/>
              </a:rPr>
              <a:t>GBase 8s</a:t>
            </a:r>
            <a:r>
              <a:rPr lang="zh-CN" altLang="en-US" sz="1800" dirty="0">
                <a:cs typeface="+mn-cs"/>
              </a:rPr>
              <a:t>建议设置</a:t>
            </a:r>
            <a:r>
              <a:rPr lang="en-US" altLang="zh-CN" sz="1800" dirty="0">
                <a:cs typeface="+mn-cs"/>
              </a:rPr>
              <a:t>LRUS</a:t>
            </a:r>
            <a:r>
              <a:rPr lang="zh-CN" altLang="en-US" sz="1800" dirty="0">
                <a:cs typeface="+mn-cs"/>
              </a:rPr>
              <a:t>为最小值</a:t>
            </a:r>
            <a:r>
              <a:rPr lang="en-US" altLang="zh-CN" sz="1800" dirty="0">
                <a:cs typeface="+mn-cs"/>
              </a:rPr>
              <a:t>4</a:t>
            </a:r>
            <a:r>
              <a:rPr lang="zh-CN" altLang="en-US" sz="1800" dirty="0">
                <a:cs typeface="+mn-cs"/>
              </a:rPr>
              <a:t>和</a:t>
            </a:r>
            <a:r>
              <a:rPr lang="en-US" altLang="zh-CN" sz="1800" dirty="0">
                <a:cs typeface="+mn-cs"/>
              </a:rPr>
              <a:t>NUMCPUVPS</a:t>
            </a:r>
            <a:r>
              <a:rPr lang="zh-CN" altLang="en-US" sz="1800" dirty="0">
                <a:cs typeface="+mn-cs"/>
              </a:rPr>
              <a:t>的取值之中较大的一个。 </a:t>
            </a:r>
          </a:p>
          <a:p>
            <a:pPr>
              <a:tabLst>
                <a:tab pos="228600" algn="l"/>
                <a:tab pos="742950" algn="l"/>
                <a:tab pos="1141095" algn="l"/>
                <a:tab pos="1600200" algn="l"/>
                <a:tab pos="2057400" algn="l"/>
              </a:tabLst>
            </a:pPr>
            <a:r>
              <a:rPr lang="zh-CN" altLang="en-US" sz="1800" dirty="0">
                <a:cs typeface="+mn-cs"/>
              </a:rPr>
              <a:t> </a:t>
            </a:r>
            <a:r>
              <a:rPr lang="en-US" altLang="zh-CN" sz="1800" dirty="0">
                <a:cs typeface="+mn-cs"/>
              </a:rPr>
              <a:t>CLEANERS</a:t>
            </a:r>
            <a:r>
              <a:rPr lang="zh-CN" altLang="en-US" sz="1800" dirty="0">
                <a:cs typeface="+mn-cs"/>
              </a:rPr>
              <a:t>：该参数指定执行的页清除线索的数目。与磁盘个数的关系： </a:t>
            </a:r>
          </a:p>
          <a:p>
            <a:pPr lvl="1">
              <a:tabLst>
                <a:tab pos="228600" algn="l"/>
                <a:tab pos="742950" algn="l"/>
                <a:tab pos="1141095" algn="l"/>
                <a:tab pos="1600200" algn="l"/>
                <a:tab pos="2057400" algn="l"/>
              </a:tabLst>
            </a:pPr>
            <a:r>
              <a:rPr lang="zh-CN" altLang="en-US" sz="1600" dirty="0">
                <a:cs typeface="+mn-cs"/>
              </a:rPr>
              <a:t>当磁盘个数 ＜２０            </a:t>
            </a:r>
            <a:r>
              <a:rPr lang="en-US" altLang="zh-CN" sz="1600" dirty="0">
                <a:cs typeface="+mn-cs"/>
              </a:rPr>
              <a:t>CLEANERS</a:t>
            </a:r>
            <a:r>
              <a:rPr lang="zh-CN" altLang="en-US" sz="1600" dirty="0">
                <a:cs typeface="+mn-cs"/>
              </a:rPr>
              <a:t>为磁盘的个数 </a:t>
            </a:r>
          </a:p>
          <a:p>
            <a:pPr lvl="1">
              <a:tabLst>
                <a:tab pos="228600" algn="l"/>
                <a:tab pos="742950" algn="l"/>
                <a:tab pos="1141095" algn="l"/>
                <a:tab pos="1600200" algn="l"/>
                <a:tab pos="2057400" algn="l"/>
              </a:tabLst>
            </a:pPr>
            <a:r>
              <a:rPr lang="zh-CN" altLang="en-US" sz="1600" dirty="0">
                <a:cs typeface="+mn-cs"/>
              </a:rPr>
              <a:t>当磁盘个数 ２０－１００ </a:t>
            </a:r>
            <a:r>
              <a:rPr lang="en-US" altLang="zh-CN" sz="1600" dirty="0">
                <a:cs typeface="+mn-cs"/>
              </a:rPr>
              <a:t>CLEANERS</a:t>
            </a:r>
            <a:r>
              <a:rPr lang="zh-CN" altLang="en-US" sz="1600" dirty="0">
                <a:cs typeface="+mn-cs"/>
              </a:rPr>
              <a:t>为磁盘的个数／２ </a:t>
            </a:r>
          </a:p>
          <a:p>
            <a:pPr lvl="1">
              <a:tabLst>
                <a:tab pos="228600" algn="l"/>
                <a:tab pos="742950" algn="l"/>
                <a:tab pos="1141095" algn="l"/>
                <a:tab pos="1600200" algn="l"/>
                <a:tab pos="2057400" algn="l"/>
              </a:tabLst>
            </a:pPr>
            <a:r>
              <a:rPr lang="zh-CN" altLang="en-US" sz="1600" dirty="0">
                <a:cs typeface="+mn-cs"/>
              </a:rPr>
              <a:t>当磁盘个数 ＞１００        </a:t>
            </a:r>
            <a:r>
              <a:rPr lang="en-US" altLang="zh-CN" sz="1600" dirty="0">
                <a:cs typeface="+mn-cs"/>
              </a:rPr>
              <a:t>CLEANERS</a:t>
            </a:r>
            <a:r>
              <a:rPr lang="zh-CN" altLang="en-US" sz="1600" dirty="0">
                <a:cs typeface="+mn-cs"/>
              </a:rPr>
              <a:t>为磁盘的个数／４（不超过</a:t>
            </a:r>
            <a:r>
              <a:rPr lang="en-US" altLang="zh-CN" sz="1600" dirty="0">
                <a:cs typeface="+mn-cs"/>
              </a:rPr>
              <a:t>128</a:t>
            </a:r>
            <a:r>
              <a:rPr lang="zh-CN" altLang="en-US" sz="1600" dirty="0">
                <a:cs typeface="+mn-cs"/>
              </a:rPr>
              <a:t>） </a:t>
            </a:r>
          </a:p>
          <a:p>
            <a:pPr>
              <a:tabLst>
                <a:tab pos="228600" algn="l"/>
                <a:tab pos="742950" algn="l"/>
                <a:tab pos="1141095" algn="l"/>
                <a:tab pos="1600200" algn="l"/>
                <a:tab pos="2057400" algn="l"/>
              </a:tabLst>
            </a:pPr>
            <a:endParaRPr lang="zh-CN" altLang="en-US" sz="1800" dirty="0">
              <a:cs typeface="+mn-cs"/>
            </a:endParaRPr>
          </a:p>
          <a:p>
            <a:pPr>
              <a:tabLst>
                <a:tab pos="228600" algn="l"/>
                <a:tab pos="742950" algn="l"/>
                <a:tab pos="1141095" algn="l"/>
                <a:tab pos="1600200" algn="l"/>
                <a:tab pos="2057400" algn="l"/>
              </a:tabLst>
            </a:pPr>
            <a:endParaRPr lang="zh-CN" altLang="en-US" sz="1800" dirty="0">
              <a:latin typeface="+mn-lt"/>
              <a:ea typeface="宋体" panose="02010600030101010101" pitchFamily="2" charset="-122"/>
              <a:cs typeface="+mn-cs"/>
            </a:endParaRPr>
          </a:p>
        </p:txBody>
      </p:sp>
      <p:sp>
        <p:nvSpPr>
          <p:cNvPr id="9" name="TextBox 6"/>
          <p:cNvSpPr txBox="1"/>
          <p:nvPr/>
        </p:nvSpPr>
        <p:spPr>
          <a:xfrm>
            <a:off x="755650" y="4215765"/>
            <a:ext cx="7543800" cy="1568450"/>
          </a:xfrm>
          <a:prstGeom prst="rect">
            <a:avLst/>
          </a:prstGeom>
          <a:solidFill>
            <a:schemeClr val="bg2">
              <a:lumMod val="40000"/>
              <a:lumOff val="60000"/>
            </a:schemeClr>
          </a:solidFill>
          <a:ln>
            <a:solidFill>
              <a:srgbClr val="002060"/>
            </a:solidFill>
          </a:ln>
        </p:spPr>
        <p:txBody>
          <a:bodyPr wrap="square">
            <a:spAutoFit/>
          </a:bodyPr>
          <a:lstStyle/>
          <a:p>
            <a:pPr marR="0" algn="l" defTabSz="914400">
              <a:buClrTx/>
              <a:buSzTx/>
              <a:buFontTx/>
              <a:buNone/>
              <a:defRPr/>
            </a:pPr>
            <a:r>
              <a:rPr kumimoji="0" lang="en-US" sz="1600" kern="1200" cap="none" spc="0" normalizeH="0" baseline="0" noProof="0" dirty="0">
                <a:latin typeface="+mn-ea"/>
                <a:ea typeface="+mn-ea"/>
                <a:cs typeface="+mn-cs"/>
              </a:rPr>
              <a:t>CLEANERS 50</a:t>
            </a:r>
          </a:p>
          <a:p>
            <a:pPr marR="0" algn="l" defTabSz="914400">
              <a:buClrTx/>
              <a:buSzTx/>
              <a:buFontTx/>
              <a:buNone/>
              <a:defRPr/>
            </a:pPr>
            <a:r>
              <a:rPr kumimoji="0" lang="en-US" sz="1600" kern="1200" cap="none" spc="0" normalizeH="0" baseline="0" noProof="0" dirty="0">
                <a:latin typeface="+mn-ea"/>
                <a:ea typeface="+mn-ea"/>
                <a:cs typeface="+mn-cs"/>
              </a:rPr>
              <a:t>CKPTINTVL 360</a:t>
            </a:r>
          </a:p>
          <a:p>
            <a:pPr marR="0" algn="l" defTabSz="914400">
              <a:buClrTx/>
              <a:buSzTx/>
              <a:buFontTx/>
              <a:buNone/>
              <a:defRPr/>
            </a:pPr>
            <a:r>
              <a:rPr kumimoji="0" lang="en-US" sz="1600" kern="1200" cap="none" spc="0" normalizeH="0" baseline="0" noProof="0" dirty="0">
                <a:latin typeface="+mn-ea"/>
                <a:ea typeface="+mn-ea"/>
                <a:cs typeface="+mn-cs"/>
              </a:rPr>
              <a:t>BUFFERPOOL size=8K,buffers=3000000,</a:t>
            </a:r>
            <a:r>
              <a:rPr kumimoji="0" lang="en-US" sz="1600" kern="1200" cap="none" spc="0" normalizeH="0" baseline="0" noProof="0" dirty="0">
                <a:solidFill>
                  <a:srgbClr val="FF0000"/>
                </a:solidFill>
                <a:latin typeface="+mn-ea"/>
                <a:ea typeface="+mn-ea"/>
                <a:cs typeface="+mn-cs"/>
              </a:rPr>
              <a:t>lrus</a:t>
            </a:r>
            <a:r>
              <a:rPr kumimoji="0" lang="en-US" sz="1600" kern="1200" cap="none" spc="0" normalizeH="0" baseline="0" noProof="0" dirty="0">
                <a:latin typeface="+mn-ea"/>
                <a:ea typeface="+mn-ea"/>
                <a:cs typeface="+mn-cs"/>
              </a:rPr>
              <a:t>=512,lru_min_dirty=10.000000,lru_max_dirty=20.000000</a:t>
            </a:r>
          </a:p>
          <a:p>
            <a:pPr marR="0" algn="l" defTabSz="914400">
              <a:buClrTx/>
              <a:buSzTx/>
              <a:buFontTx/>
              <a:buNone/>
              <a:defRPr/>
            </a:pPr>
            <a:r>
              <a:rPr kumimoji="0" lang="en-US" sz="1600" kern="1200" cap="none" spc="0" normalizeH="0" baseline="0" noProof="0" dirty="0">
                <a:latin typeface="+mn-ea"/>
                <a:ea typeface="+mn-ea"/>
                <a:cs typeface="+mn-cs"/>
              </a:rPr>
              <a:t>AUTO_LRU_TUNING 1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zh-CN" dirty="0" err="1" smtClean="0"/>
              <a:t>参数优化</a:t>
            </a:r>
            <a:r>
              <a:rPr lang="en-US" altLang="zh-CN" dirty="0" err="1" smtClean="0"/>
              <a:t>CPU</a:t>
            </a:r>
          </a:p>
        </p:txBody>
      </p:sp>
      <p:sp>
        <p:nvSpPr>
          <p:cNvPr id="32771" name="内容占位符 4"/>
          <p:cNvSpPr>
            <a:spLocks noGrp="1"/>
          </p:cNvSpPr>
          <p:nvPr>
            <p:ph type="body" sz="quarter" idx="10"/>
          </p:nvPr>
        </p:nvSpPr>
        <p:spPr/>
        <p:txBody>
          <a:bodyPr vert="horz" wrap="square" lIns="91429" tIns="45714" rIns="91429" bIns="45714" anchor="t"/>
          <a:lstStyle/>
          <a:p>
            <a:pPr>
              <a:tabLst>
                <a:tab pos="228600" algn="l"/>
                <a:tab pos="742950" algn="l"/>
                <a:tab pos="1141095" algn="l"/>
                <a:tab pos="1600200" algn="l"/>
                <a:tab pos="2057400" algn="l"/>
              </a:tabLst>
            </a:pPr>
            <a:r>
              <a:rPr lang="en-US" altLang="zh-CN" sz="1800" dirty="0">
                <a:sym typeface="+mn-ea"/>
              </a:rPr>
              <a:t>NUMCPUVPS (10.00 before) </a:t>
            </a:r>
            <a:endParaRPr lang="en-US" altLang="zh-CN" sz="1800" dirty="0">
              <a:cs typeface="+mn-cs"/>
            </a:endParaRPr>
          </a:p>
          <a:p>
            <a:pPr>
              <a:tabLst>
                <a:tab pos="228600" algn="l"/>
                <a:tab pos="742950" algn="l"/>
                <a:tab pos="1141095" algn="l"/>
                <a:tab pos="1600200" algn="l"/>
                <a:tab pos="2057400" algn="l"/>
              </a:tabLst>
            </a:pPr>
            <a:r>
              <a:rPr lang="en-US" altLang="zh-CN" sz="1800" dirty="0">
                <a:sym typeface="+mn-ea"/>
              </a:rPr>
              <a:t>VPCLASS  (</a:t>
            </a:r>
            <a:r>
              <a:rPr lang="zh-CN" altLang="en-US" sz="1800" dirty="0">
                <a:sym typeface="+mn-ea"/>
              </a:rPr>
              <a:t>新式</a:t>
            </a:r>
            <a:r>
              <a:rPr lang="en-US" altLang="zh-CN" sz="1800" dirty="0">
                <a:sym typeface="+mn-ea"/>
              </a:rPr>
              <a:t>)</a:t>
            </a:r>
            <a:endParaRPr lang="en-US" altLang="zh-CN" sz="1800" dirty="0">
              <a:cs typeface="+mn-cs"/>
            </a:endParaRPr>
          </a:p>
          <a:p>
            <a:pPr>
              <a:tabLst>
                <a:tab pos="228600" algn="l"/>
                <a:tab pos="742950" algn="l"/>
                <a:tab pos="1141095" algn="l"/>
                <a:tab pos="1600200" algn="l"/>
                <a:tab pos="2057400" algn="l"/>
              </a:tabLst>
            </a:pPr>
            <a:endParaRPr lang="en-US" altLang="zh-CN" sz="1800" dirty="0">
              <a:cs typeface="+mn-cs"/>
            </a:endParaRPr>
          </a:p>
          <a:p>
            <a:pPr>
              <a:tabLst>
                <a:tab pos="228600" algn="l"/>
                <a:tab pos="742950" algn="l"/>
                <a:tab pos="1141095" algn="l"/>
                <a:tab pos="1600200" algn="l"/>
                <a:tab pos="2057400" algn="l"/>
              </a:tabLst>
            </a:pPr>
            <a:r>
              <a:rPr lang="zh-CN" altLang="en-US" sz="1800" dirty="0">
                <a:sym typeface="+mn-ea"/>
              </a:rPr>
              <a:t>将</a:t>
            </a:r>
            <a:r>
              <a:rPr lang="en-US" altLang="zh-CN" sz="1800" dirty="0">
                <a:sym typeface="+mn-ea"/>
              </a:rPr>
              <a:t>NUMCPUVPS</a:t>
            </a:r>
            <a:r>
              <a:rPr lang="zh-CN" altLang="en-US" sz="1800" dirty="0">
                <a:sym typeface="+mn-ea"/>
              </a:rPr>
              <a:t>设置为小于或等于系统中可利用的</a:t>
            </a:r>
            <a:r>
              <a:rPr lang="en-US" altLang="zh-CN" sz="1800" dirty="0">
                <a:sym typeface="+mn-ea"/>
              </a:rPr>
              <a:t>CPU</a:t>
            </a:r>
            <a:r>
              <a:rPr lang="zh-CN" altLang="en-US" sz="1800" dirty="0">
                <a:sym typeface="+mn-ea"/>
              </a:rPr>
              <a:t>数，建议不要将</a:t>
            </a:r>
            <a:r>
              <a:rPr lang="en-US" altLang="zh-CN" sz="1800" dirty="0">
                <a:sym typeface="+mn-ea"/>
              </a:rPr>
              <a:t>CPU VP</a:t>
            </a:r>
            <a:r>
              <a:rPr lang="zh-CN" altLang="en-US" sz="1800" dirty="0">
                <a:sym typeface="+mn-ea"/>
              </a:rPr>
              <a:t>数设置成大于可用</a:t>
            </a:r>
            <a:r>
              <a:rPr lang="en-US" altLang="zh-CN" sz="1800" dirty="0">
                <a:sym typeface="+mn-ea"/>
              </a:rPr>
              <a:t>CPU</a:t>
            </a:r>
            <a:r>
              <a:rPr lang="zh-CN" altLang="en-US" sz="1800" dirty="0">
                <a:sym typeface="+mn-ea"/>
              </a:rPr>
              <a:t>数目。通常对于联机事务处理（</a:t>
            </a:r>
            <a:r>
              <a:rPr lang="en-US" altLang="zh-CN" sz="1800" dirty="0">
                <a:sym typeface="+mn-ea"/>
              </a:rPr>
              <a:t>OLTP</a:t>
            </a:r>
            <a:r>
              <a:rPr lang="zh-CN" altLang="en-US" sz="1800" dirty="0">
                <a:sym typeface="+mn-ea"/>
              </a:rPr>
              <a:t>）应用：</a:t>
            </a:r>
            <a:r>
              <a:rPr lang="en-US" altLang="zh-CN" sz="1800" dirty="0">
                <a:sym typeface="+mn-ea"/>
              </a:rPr>
              <a:t>NUMCPUVPS</a:t>
            </a:r>
            <a:r>
              <a:rPr lang="zh-CN" altLang="en-US" sz="1800" dirty="0">
                <a:sym typeface="+mn-ea"/>
              </a:rPr>
              <a:t>＝实际</a:t>
            </a:r>
            <a:r>
              <a:rPr lang="en-US" altLang="zh-CN" sz="1800" dirty="0">
                <a:sym typeface="+mn-ea"/>
              </a:rPr>
              <a:t>CPU</a:t>
            </a:r>
            <a:r>
              <a:rPr lang="zh-CN" altLang="en-US" sz="1800" dirty="0">
                <a:sym typeface="+mn-ea"/>
              </a:rPr>
              <a:t>数量－</a:t>
            </a:r>
            <a:r>
              <a:rPr lang="en-US" altLang="zh-CN" sz="1800" dirty="0">
                <a:sym typeface="+mn-ea"/>
              </a:rPr>
              <a:t>1</a:t>
            </a:r>
            <a:r>
              <a:rPr lang="zh-CN" altLang="en-US" sz="1800" dirty="0">
                <a:sym typeface="+mn-ea"/>
              </a:rPr>
              <a:t>（对于单ＣＰＵ系统，该参数应为１）；</a:t>
            </a:r>
            <a:endParaRPr lang="zh-CN" altLang="en-US" sz="1800" dirty="0">
              <a:cs typeface="+mn-cs"/>
            </a:endParaRPr>
          </a:p>
          <a:p>
            <a:pPr>
              <a:tabLst>
                <a:tab pos="228600" algn="l"/>
                <a:tab pos="742950" algn="l"/>
                <a:tab pos="1141095" algn="l"/>
                <a:tab pos="1600200" algn="l"/>
                <a:tab pos="2057400" algn="l"/>
              </a:tabLst>
            </a:pPr>
            <a:r>
              <a:rPr lang="zh-CN" altLang="en-US" sz="1800" dirty="0">
                <a:sym typeface="+mn-ea"/>
              </a:rPr>
              <a:t>对于联机分析处理（</a:t>
            </a:r>
            <a:r>
              <a:rPr lang="en-US" altLang="zh-CN" sz="1800" dirty="0">
                <a:sym typeface="+mn-ea"/>
              </a:rPr>
              <a:t>OLAP</a:t>
            </a:r>
            <a:r>
              <a:rPr lang="zh-CN" altLang="en-US" sz="1800" dirty="0">
                <a:sym typeface="+mn-ea"/>
              </a:rPr>
              <a:t>）应用：</a:t>
            </a:r>
            <a:r>
              <a:rPr lang="en-US" altLang="zh-CN" sz="1800" dirty="0">
                <a:sym typeface="+mn-ea"/>
              </a:rPr>
              <a:t>NUMCPUVPS</a:t>
            </a:r>
            <a:r>
              <a:rPr lang="zh-CN" altLang="en-US" sz="1800" dirty="0">
                <a:sym typeface="+mn-ea"/>
              </a:rPr>
              <a:t>＝实际</a:t>
            </a:r>
            <a:r>
              <a:rPr lang="en-US" altLang="zh-CN" sz="1800" dirty="0">
                <a:sym typeface="+mn-ea"/>
              </a:rPr>
              <a:t>CPU</a:t>
            </a:r>
            <a:r>
              <a:rPr lang="zh-CN" altLang="en-US" sz="1800" dirty="0">
                <a:sym typeface="+mn-ea"/>
              </a:rPr>
              <a:t>数量。   </a:t>
            </a:r>
            <a:endParaRPr lang="zh-CN" altLang="en-US" sz="1800" dirty="0">
              <a:cs typeface="+mn-cs"/>
            </a:endParaRPr>
          </a:p>
          <a:p>
            <a:pPr>
              <a:tabLst>
                <a:tab pos="228600" algn="l"/>
                <a:tab pos="742950" algn="l"/>
                <a:tab pos="1141095" algn="l"/>
                <a:tab pos="1600200" algn="l"/>
                <a:tab pos="2057400" algn="l"/>
              </a:tabLst>
            </a:pPr>
            <a:r>
              <a:rPr lang="zh-CN" altLang="en-US" sz="1800" dirty="0">
                <a:sym typeface="+mn-ea"/>
              </a:rPr>
              <a:t>增加</a:t>
            </a:r>
            <a:r>
              <a:rPr lang="en-US" altLang="zh-CN" sz="1800" dirty="0">
                <a:sym typeface="+mn-ea"/>
              </a:rPr>
              <a:t>CPU VP</a:t>
            </a:r>
            <a:r>
              <a:rPr lang="zh-CN" altLang="en-US" sz="1800" dirty="0">
                <a:sym typeface="+mn-ea"/>
              </a:rPr>
              <a:t>的数目而不增加</a:t>
            </a:r>
            <a:r>
              <a:rPr lang="en-US" altLang="zh-CN" sz="1800" dirty="0">
                <a:sym typeface="+mn-ea"/>
              </a:rPr>
              <a:t>CPU</a:t>
            </a:r>
            <a:r>
              <a:rPr lang="zh-CN" altLang="en-US" sz="1800" dirty="0">
                <a:sym typeface="+mn-ea"/>
              </a:rPr>
              <a:t>资源只会使问题更严重，产生更多的</a:t>
            </a:r>
            <a:r>
              <a:rPr lang="en-US" altLang="zh-CN" sz="1800" dirty="0">
                <a:sym typeface="+mn-ea"/>
              </a:rPr>
              <a:t>CPU</a:t>
            </a:r>
            <a:r>
              <a:rPr lang="zh-CN" altLang="en-US" sz="1800" dirty="0">
                <a:sym typeface="+mn-ea"/>
              </a:rPr>
              <a:t>周期竞争，这样操作系统要有更多的工作来做均衡，争夺</a:t>
            </a:r>
            <a:r>
              <a:rPr lang="en-US" altLang="zh-CN" sz="1800" dirty="0">
                <a:sym typeface="+mn-ea"/>
              </a:rPr>
              <a:t>CPU</a:t>
            </a:r>
            <a:r>
              <a:rPr lang="zh-CN" altLang="en-US" sz="1800" dirty="0">
                <a:sym typeface="+mn-ea"/>
              </a:rPr>
              <a:t>时间的</a:t>
            </a:r>
            <a:r>
              <a:rPr lang="en-US" altLang="zh-CN" sz="1800" dirty="0">
                <a:sym typeface="+mn-ea"/>
              </a:rPr>
              <a:t>CPU VP</a:t>
            </a:r>
            <a:r>
              <a:rPr lang="zh-CN" altLang="en-US" sz="1800" dirty="0">
                <a:sym typeface="+mn-ea"/>
              </a:rPr>
              <a:t>使其负担增加。结果，上下文切换增加，这不仅消耗时间而且要使用更多的</a:t>
            </a:r>
            <a:r>
              <a:rPr lang="en-US" altLang="zh-CN" sz="1800" dirty="0">
                <a:sym typeface="+mn-ea"/>
              </a:rPr>
              <a:t>CPU</a:t>
            </a:r>
            <a:r>
              <a:rPr lang="zh-CN" altLang="en-US" sz="1800" dirty="0">
                <a:sym typeface="+mn-ea"/>
              </a:rPr>
              <a:t>。 </a:t>
            </a:r>
            <a:endParaRPr lang="zh-CN" altLang="en-US" sz="1800" dirty="0">
              <a:cs typeface="+mn-cs"/>
            </a:endParaRPr>
          </a:p>
          <a:p>
            <a:pPr>
              <a:tabLst>
                <a:tab pos="228600" algn="l"/>
                <a:tab pos="742950" algn="l"/>
                <a:tab pos="1141095" algn="l"/>
                <a:tab pos="1600200" algn="l"/>
                <a:tab pos="2057400" algn="l"/>
              </a:tabLst>
            </a:pPr>
            <a:endParaRPr lang="zh-CN" altLang="en-US" sz="1800" dirty="0">
              <a:cs typeface="+mn-cs"/>
            </a:endParaRPr>
          </a:p>
          <a:p>
            <a:pPr>
              <a:tabLst>
                <a:tab pos="228600" algn="l"/>
                <a:tab pos="742950" algn="l"/>
                <a:tab pos="1141095" algn="l"/>
                <a:tab pos="1600200" algn="l"/>
                <a:tab pos="2057400" algn="l"/>
              </a:tabLst>
            </a:pPr>
            <a:endParaRPr lang="zh-CN" altLang="en-US" sz="1800" dirty="0">
              <a:cs typeface="+mn-cs"/>
            </a:endParaRPr>
          </a:p>
        </p:txBody>
      </p:sp>
      <p:sp>
        <p:nvSpPr>
          <p:cNvPr id="7" name="TextBox 6"/>
          <p:cNvSpPr txBox="1"/>
          <p:nvPr/>
        </p:nvSpPr>
        <p:spPr>
          <a:xfrm>
            <a:off x="861695" y="4815205"/>
            <a:ext cx="7543800" cy="1322070"/>
          </a:xfrm>
          <a:prstGeom prst="rect">
            <a:avLst/>
          </a:prstGeom>
          <a:solidFill>
            <a:schemeClr val="bg2">
              <a:lumMod val="40000"/>
              <a:lumOff val="60000"/>
            </a:schemeClr>
          </a:solidFill>
          <a:ln>
            <a:solidFill>
              <a:srgbClr val="002060"/>
            </a:solidFill>
          </a:ln>
        </p:spPr>
        <p:txBody>
          <a:bodyPr>
            <a:spAutoFit/>
          </a:bodyPr>
          <a:lstStyle/>
          <a:p>
            <a:pPr marR="0" algn="l" defTabSz="914400">
              <a:buClrTx/>
              <a:buSzTx/>
              <a:buFontTx/>
              <a:buNone/>
              <a:defRPr/>
            </a:pPr>
            <a:r>
              <a:rPr kumimoji="0" lang="en-US" sz="1600" kern="1200" cap="none" spc="0" normalizeH="0" baseline="0" noProof="0" dirty="0">
                <a:latin typeface="+mn-ea"/>
                <a:ea typeface="+mn-ea"/>
                <a:cs typeface="+mn-cs"/>
              </a:rPr>
              <a:t>MULTIPROCESSOR 1</a:t>
            </a:r>
          </a:p>
          <a:p>
            <a:pPr marR="0" algn="l" defTabSz="914400">
              <a:buClrTx/>
              <a:buSzTx/>
              <a:buFontTx/>
              <a:buNone/>
              <a:defRPr/>
            </a:pPr>
            <a:r>
              <a:rPr kumimoji="0" lang="en-US" sz="1600" kern="1200" cap="none" spc="0" normalizeH="0" baseline="0" noProof="0" dirty="0">
                <a:latin typeface="+mn-ea"/>
                <a:ea typeface="+mn-ea"/>
                <a:cs typeface="+mn-cs"/>
              </a:rPr>
              <a:t>VPCLASS </a:t>
            </a:r>
            <a:r>
              <a:rPr kumimoji="0" lang="en-US" sz="1600" kern="1200" cap="none" spc="0" normalizeH="0" baseline="0" noProof="0" dirty="0" err="1">
                <a:latin typeface="+mn-ea"/>
                <a:ea typeface="+mn-ea"/>
                <a:cs typeface="+mn-cs"/>
              </a:rPr>
              <a:t>cpu,num</a:t>
            </a:r>
            <a:r>
              <a:rPr kumimoji="0" lang="en-US" sz="1600" kern="1200" cap="none" spc="0" normalizeH="0" baseline="0" noProof="0" dirty="0">
                <a:latin typeface="+mn-ea"/>
                <a:ea typeface="+mn-ea"/>
                <a:cs typeface="+mn-cs"/>
              </a:rPr>
              <a:t>=64</a:t>
            </a:r>
          </a:p>
          <a:p>
            <a:pPr marR="0" algn="l" defTabSz="914400">
              <a:buClrTx/>
              <a:buSzTx/>
              <a:buFontTx/>
              <a:buNone/>
              <a:defRPr/>
            </a:pPr>
            <a:r>
              <a:rPr kumimoji="0" lang="en-US" sz="1600" kern="1200" cap="none" spc="0" normalizeH="0" baseline="0" noProof="0" dirty="0">
                <a:latin typeface="+mn-ea"/>
                <a:ea typeface="+mn-ea"/>
                <a:cs typeface="+mn-cs"/>
              </a:rPr>
              <a:t>#VP_MEMORY_CACHE_KB 6400</a:t>
            </a:r>
          </a:p>
          <a:p>
            <a:pPr marR="0" algn="l" defTabSz="914400">
              <a:buClrTx/>
              <a:buSzTx/>
              <a:buFontTx/>
              <a:buNone/>
              <a:defRPr/>
            </a:pPr>
            <a:r>
              <a:rPr kumimoji="0" lang="en-US" sz="1600" kern="1200" cap="none" spc="0" normalizeH="0" baseline="0" noProof="0" dirty="0">
                <a:latin typeface="+mn-ea"/>
                <a:ea typeface="+mn-ea"/>
                <a:cs typeface="+mn-cs"/>
              </a:rPr>
              <a:t>VP_MEMORY_CACHE_KB 64000</a:t>
            </a:r>
          </a:p>
          <a:p>
            <a:pPr marR="0" algn="l" defTabSz="914400">
              <a:buClrTx/>
              <a:buSzTx/>
              <a:buFontTx/>
              <a:buNone/>
              <a:defRPr/>
            </a:pPr>
            <a:r>
              <a:rPr kumimoji="0" lang="en-US" sz="1600" kern="1200" cap="none" spc="0" normalizeH="0" baseline="0" noProof="0" dirty="0">
                <a:latin typeface="+mn-ea"/>
                <a:ea typeface="+mn-ea"/>
                <a:cs typeface="+mn-cs"/>
              </a:rPr>
              <a:t>SINGLE_CPU_VP 0</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zh-CN" dirty="0" err="1" smtClean="0"/>
              <a:t>参数优化</a:t>
            </a:r>
            <a:r>
              <a:rPr lang="en-US" altLang="zh-CN" dirty="0" err="1" smtClean="0"/>
              <a:t>-</a:t>
            </a:r>
            <a:r>
              <a:rPr lang="zh-CN" altLang="en-US" dirty="0" err="1" smtClean="0"/>
              <a:t>内存</a:t>
            </a:r>
          </a:p>
        </p:txBody>
      </p:sp>
      <p:sp>
        <p:nvSpPr>
          <p:cNvPr id="32771" name="内容占位符 4"/>
          <p:cNvSpPr>
            <a:spLocks noGrp="1"/>
          </p:cNvSpPr>
          <p:nvPr>
            <p:ph type="body" sz="quarter" idx="10"/>
          </p:nvPr>
        </p:nvSpPr>
        <p:spPr/>
        <p:txBody>
          <a:bodyPr vert="horz" wrap="square" lIns="91429" tIns="45714" rIns="91429" bIns="45714" anchor="t"/>
          <a:lstStyle/>
          <a:p>
            <a:pPr>
              <a:tabLst>
                <a:tab pos="228600" algn="l"/>
                <a:tab pos="742950" algn="l"/>
                <a:tab pos="1141095" algn="l"/>
                <a:tab pos="1600200" algn="l"/>
                <a:tab pos="2057400" algn="l"/>
              </a:tabLst>
            </a:pPr>
            <a:r>
              <a:rPr lang="en-US" altLang="zh-CN" sz="1800" dirty="0">
                <a:sym typeface="+mn-ea"/>
              </a:rPr>
              <a:t>SHMVIRSIZE</a:t>
            </a:r>
            <a:r>
              <a:rPr lang="zh-CN" altLang="en-US" sz="1800" dirty="0">
                <a:sym typeface="+mn-ea"/>
              </a:rPr>
              <a:t>：该参数规定了初始分配给</a:t>
            </a:r>
            <a:r>
              <a:rPr lang="en-US" altLang="zh-CN" sz="1800" dirty="0">
                <a:sym typeface="+mn-ea"/>
              </a:rPr>
              <a:t>ONLINE</a:t>
            </a:r>
            <a:r>
              <a:rPr lang="zh-CN" altLang="en-US" sz="1800" dirty="0">
                <a:sym typeface="+mn-ea"/>
              </a:rPr>
              <a:t>的共享内存的虚拟区的大小。共享存储器的虚拟区存储与会话、请求有关的数据及其它信息。虽然</a:t>
            </a:r>
            <a:r>
              <a:rPr lang="en-US" altLang="zh-CN" sz="1800" dirty="0">
                <a:sym typeface="+mn-ea"/>
              </a:rPr>
              <a:t>ONLINE</a:t>
            </a:r>
            <a:r>
              <a:rPr lang="zh-CN" altLang="en-US" sz="1800" dirty="0">
                <a:sym typeface="+mn-ea"/>
              </a:rPr>
              <a:t>按处理大型查询或高峰负荷的需要增加共享内存给虚拟区。 </a:t>
            </a:r>
            <a:endParaRPr lang="zh-CN" altLang="en-US" sz="1800" dirty="0">
              <a:cs typeface="+mn-cs"/>
              <a:sym typeface="+mn-ea"/>
            </a:endParaRPr>
          </a:p>
          <a:p>
            <a:pPr>
              <a:tabLst>
                <a:tab pos="228600" algn="l"/>
                <a:tab pos="742950" algn="l"/>
                <a:tab pos="1141095" algn="l"/>
                <a:tab pos="1600200" algn="l"/>
                <a:tab pos="2057400" algn="l"/>
              </a:tabLst>
            </a:pPr>
            <a:r>
              <a:rPr lang="en-US" altLang="zh-CN" sz="1800" dirty="0">
                <a:sym typeface="+mn-ea"/>
              </a:rPr>
              <a:t>SHMADD</a:t>
            </a:r>
            <a:r>
              <a:rPr lang="zh-CN" altLang="en-US" sz="1800" dirty="0">
                <a:sym typeface="+mn-ea"/>
              </a:rPr>
              <a:t>：该参数规定</a:t>
            </a:r>
            <a:r>
              <a:rPr lang="en-US" altLang="zh-CN" sz="1800" dirty="0">
                <a:sym typeface="+mn-ea"/>
              </a:rPr>
              <a:t>ONLINE</a:t>
            </a:r>
            <a:r>
              <a:rPr lang="zh-CN" altLang="en-US" sz="1800" dirty="0">
                <a:sym typeface="+mn-ea"/>
              </a:rPr>
              <a:t>自动加到虚拟区的共享内存增量的大小。</a:t>
            </a:r>
            <a:endParaRPr lang="zh-CN" altLang="en-US" sz="1800" dirty="0">
              <a:cs typeface="+mn-cs"/>
              <a:sym typeface="+mn-ea"/>
            </a:endParaRPr>
          </a:p>
          <a:p>
            <a:pPr>
              <a:tabLst>
                <a:tab pos="228600" algn="l"/>
                <a:tab pos="742950" algn="l"/>
                <a:tab pos="1141095" algn="l"/>
                <a:tab pos="1600200" algn="l"/>
                <a:tab pos="2057400" algn="l"/>
              </a:tabLst>
            </a:pPr>
            <a:r>
              <a:rPr lang="en-US" altLang="zh-CN" sz="1800" dirty="0">
                <a:sym typeface="+mn-ea"/>
              </a:rPr>
              <a:t>BUFFERS</a:t>
            </a:r>
            <a:r>
              <a:rPr lang="zh-CN" altLang="en-US" sz="1800" dirty="0">
                <a:sym typeface="+mn-ea"/>
              </a:rPr>
              <a:t>：该参数可以用于</a:t>
            </a:r>
            <a:r>
              <a:rPr lang="en-US" altLang="zh-CN" sz="1800" dirty="0">
                <a:sym typeface="+mn-ea"/>
              </a:rPr>
              <a:t>ONLINE</a:t>
            </a:r>
            <a:r>
              <a:rPr lang="zh-CN" altLang="en-US" sz="1800" dirty="0">
                <a:sym typeface="+mn-ea"/>
              </a:rPr>
              <a:t>的数据缓冲区数。调整</a:t>
            </a:r>
            <a:r>
              <a:rPr lang="en-US" altLang="zh-CN" sz="1800" dirty="0">
                <a:sym typeface="+mn-ea"/>
              </a:rPr>
              <a:t>buffers,</a:t>
            </a:r>
            <a:r>
              <a:rPr lang="zh-CN" altLang="en-US" sz="1800" dirty="0">
                <a:sym typeface="+mn-ea"/>
              </a:rPr>
              <a:t>观察系统的</a:t>
            </a:r>
            <a:r>
              <a:rPr lang="en-US" altLang="zh-CN" sz="1800" dirty="0">
                <a:sym typeface="+mn-ea"/>
              </a:rPr>
              <a:t>cache</a:t>
            </a:r>
            <a:r>
              <a:rPr lang="zh-CN" altLang="en-US" sz="1800" dirty="0">
                <a:sym typeface="+mn-ea"/>
              </a:rPr>
              <a:t>率，一般越高越好。</a:t>
            </a:r>
            <a:endParaRPr lang="zh-CN" altLang="en-US" sz="1800" dirty="0">
              <a:cs typeface="+mn-cs"/>
              <a:sym typeface="+mn-ea"/>
            </a:endParaRPr>
          </a:p>
          <a:p>
            <a:pPr>
              <a:tabLst>
                <a:tab pos="228600" algn="l"/>
                <a:tab pos="742950" algn="l"/>
                <a:tab pos="1141095" algn="l"/>
                <a:tab pos="1600200" algn="l"/>
                <a:tab pos="2057400" algn="l"/>
              </a:tabLst>
            </a:pPr>
            <a:r>
              <a:rPr lang="en-US" altLang="zh-CN" sz="1800" dirty="0">
                <a:sym typeface="+mn-ea"/>
              </a:rPr>
              <a:t>LOCKS</a:t>
            </a:r>
            <a:r>
              <a:rPr lang="zh-CN" altLang="en-US" sz="1800" dirty="0">
                <a:sym typeface="+mn-ea"/>
              </a:rPr>
              <a:t>：该参数设置任意时刻可用的锁的最大数量。</a:t>
            </a:r>
            <a:r>
              <a:rPr lang="en-US" altLang="zh-CN" sz="1800" dirty="0">
                <a:sym typeface="+mn-ea"/>
              </a:rPr>
              <a:t>ONLINE</a:t>
            </a:r>
            <a:r>
              <a:rPr lang="zh-CN" altLang="en-US" sz="1800" dirty="0">
                <a:sym typeface="+mn-ea"/>
              </a:rPr>
              <a:t>中每个锁需要占用驻留共享内存的</a:t>
            </a:r>
            <a:r>
              <a:rPr lang="en-US" altLang="zh-CN" sz="1800" dirty="0">
                <a:sym typeface="+mn-ea"/>
              </a:rPr>
              <a:t>44</a:t>
            </a:r>
            <a:r>
              <a:rPr lang="zh-CN" altLang="en-US" sz="1800" dirty="0">
                <a:sym typeface="+mn-ea"/>
              </a:rPr>
              <a:t>（</a:t>
            </a:r>
            <a:r>
              <a:rPr lang="en-US" altLang="zh-CN" sz="1800" dirty="0">
                <a:sym typeface="+mn-ea"/>
              </a:rPr>
              <a:t>IDS11 120</a:t>
            </a:r>
            <a:r>
              <a:rPr lang="zh-CN" altLang="en-US" sz="1800" dirty="0">
                <a:sym typeface="+mn-ea"/>
              </a:rPr>
              <a:t>）个字节，分配共享内存时要考虑锁所用的资源。 </a:t>
            </a:r>
            <a:endParaRPr lang="zh-CN" altLang="en-US" sz="1800" dirty="0">
              <a:cs typeface="+mn-cs"/>
              <a:sym typeface="+mn-ea"/>
            </a:endParaRPr>
          </a:p>
          <a:p>
            <a:pPr>
              <a:tabLst>
                <a:tab pos="228600" algn="l"/>
                <a:tab pos="742950" algn="l"/>
                <a:tab pos="1141095" algn="l"/>
                <a:tab pos="1600200" algn="l"/>
                <a:tab pos="2057400" algn="l"/>
              </a:tabLst>
            </a:pPr>
            <a:r>
              <a:rPr lang="en-US" altLang="zh-CN" sz="1800" dirty="0">
                <a:sym typeface="+mn-ea"/>
              </a:rPr>
              <a:t>LOGBUFF</a:t>
            </a:r>
            <a:r>
              <a:rPr lang="zh-CN" altLang="en-US" sz="1800" dirty="0">
                <a:sym typeface="+mn-ea"/>
              </a:rPr>
              <a:t>：该参数指定为三个用来保存逻辑日志记录的缓冲区分别保留的共享内存的数量。</a:t>
            </a:r>
            <a:endParaRPr lang="zh-CN" altLang="en-US" sz="1800" dirty="0">
              <a:cs typeface="+mn-cs"/>
              <a:sym typeface="+mn-ea"/>
            </a:endParaRPr>
          </a:p>
          <a:p>
            <a:pPr>
              <a:tabLst>
                <a:tab pos="228600" algn="l"/>
                <a:tab pos="742950" algn="l"/>
                <a:tab pos="1141095" algn="l"/>
                <a:tab pos="1600200" algn="l"/>
                <a:tab pos="2057400" algn="l"/>
              </a:tabLst>
            </a:pPr>
            <a:r>
              <a:rPr lang="en-US" altLang="zh-CN" sz="1800" dirty="0">
                <a:sym typeface="+mn-ea"/>
              </a:rPr>
              <a:t>PHYSBUFF</a:t>
            </a:r>
            <a:r>
              <a:rPr lang="zh-CN" altLang="en-US" sz="1800" dirty="0">
                <a:sym typeface="+mn-ea"/>
              </a:rPr>
              <a:t>：该参数指定为两个用来暂时保存将被修改的数据页的缓冲区分别保留的共享内存的数量。缓冲区的大小决定了它被添满的频率，从而也决定了它被写到硬盘上的物理日志的频率。</a:t>
            </a:r>
            <a:endParaRPr lang="zh-CN" altLang="en-US" sz="1800" dirty="0">
              <a:cs typeface="+mn-cs"/>
              <a:sym typeface="+mn-ea"/>
            </a:endParaRPr>
          </a:p>
          <a:p>
            <a:pPr>
              <a:tabLst>
                <a:tab pos="228600" algn="l"/>
                <a:tab pos="742950" algn="l"/>
                <a:tab pos="1141095" algn="l"/>
                <a:tab pos="1600200" algn="l"/>
                <a:tab pos="2057400" algn="l"/>
              </a:tabLst>
            </a:pPr>
            <a:r>
              <a:rPr lang="zh-CN" altLang="en-US" sz="1800" dirty="0">
                <a:sym typeface="+mn-ea"/>
              </a:rPr>
              <a:t>对于</a:t>
            </a:r>
            <a:r>
              <a:rPr lang="en-US" altLang="zh-CN" sz="1800" dirty="0">
                <a:sym typeface="+mn-ea"/>
              </a:rPr>
              <a:t>OLTP</a:t>
            </a:r>
            <a:r>
              <a:rPr lang="zh-CN" altLang="en-US" sz="1800" dirty="0">
                <a:sym typeface="+mn-ea"/>
              </a:rPr>
              <a:t>和</a:t>
            </a:r>
            <a:r>
              <a:rPr lang="en-US" altLang="zh-CN" sz="1800" dirty="0">
                <a:sym typeface="+mn-ea"/>
              </a:rPr>
              <a:t>OLAP</a:t>
            </a:r>
            <a:r>
              <a:rPr lang="zh-CN" altLang="en-US" sz="1800" dirty="0">
                <a:sym typeface="+mn-ea"/>
              </a:rPr>
              <a:t>系统，</a:t>
            </a:r>
            <a:r>
              <a:rPr lang="en-US" altLang="zh-CN" sz="1800" dirty="0">
                <a:sym typeface="+mn-ea"/>
              </a:rPr>
              <a:t>GBase 8s ONLINE</a:t>
            </a:r>
            <a:r>
              <a:rPr lang="zh-CN" altLang="en-US" sz="1800" dirty="0">
                <a:sym typeface="+mn-ea"/>
              </a:rPr>
              <a:t>共享内存的配置和调节有很大不同。 </a:t>
            </a:r>
            <a:endParaRPr lang="zh-CN" altLang="en-US" sz="1800" dirty="0">
              <a:cs typeface="+mn-cs"/>
              <a:sym typeface="+mn-ea"/>
            </a:endParaRPr>
          </a:p>
          <a:p>
            <a:pPr>
              <a:tabLst>
                <a:tab pos="228600" algn="l"/>
                <a:tab pos="742950" algn="l"/>
                <a:tab pos="1141095" algn="l"/>
                <a:tab pos="1600200" algn="l"/>
                <a:tab pos="2057400" algn="l"/>
              </a:tabLst>
            </a:pPr>
            <a:r>
              <a:rPr lang="en-US" altLang="zh-CN" sz="1800" dirty="0">
                <a:sym typeface="+mn-ea"/>
              </a:rPr>
              <a:t>OLAP</a:t>
            </a:r>
            <a:r>
              <a:rPr lang="zh-CN" altLang="en-US" sz="1800" dirty="0">
                <a:sym typeface="+mn-ea"/>
              </a:rPr>
              <a:t>一般要求配置较大的</a:t>
            </a:r>
            <a:r>
              <a:rPr lang="en-US" altLang="zh-CN" sz="1800" dirty="0">
                <a:sym typeface="+mn-ea"/>
              </a:rPr>
              <a:t>SHMVIRSIZE</a:t>
            </a:r>
            <a:r>
              <a:rPr lang="zh-CN" altLang="en-US" sz="1800" dirty="0">
                <a:sym typeface="+mn-ea"/>
              </a:rPr>
              <a:t>。</a:t>
            </a:r>
            <a:endParaRPr lang="zh-CN" altLang="en-US" sz="1800" dirty="0">
              <a:cs typeface="+mn-cs"/>
              <a:sym typeface="+mn-ea"/>
            </a:endParaRPr>
          </a:p>
          <a:p>
            <a:pPr marL="0" indent="0">
              <a:buNone/>
              <a:tabLst>
                <a:tab pos="228600" algn="l"/>
                <a:tab pos="742950" algn="l"/>
                <a:tab pos="1141095" algn="l"/>
                <a:tab pos="1600200" algn="l"/>
                <a:tab pos="2057400" algn="l"/>
              </a:tabLst>
            </a:pPr>
            <a:endParaRPr lang="en-US" altLang="zh-CN" sz="1800" dirty="0">
              <a:cs typeface="+mn-cs"/>
              <a:sym typeface="+mn-ea"/>
            </a:endParaRPr>
          </a:p>
          <a:p>
            <a:pPr>
              <a:tabLst>
                <a:tab pos="228600" algn="l"/>
                <a:tab pos="742950" algn="l"/>
                <a:tab pos="1141095" algn="l"/>
                <a:tab pos="1600200" algn="l"/>
                <a:tab pos="2057400" algn="l"/>
              </a:tabLst>
            </a:pPr>
            <a:endParaRPr lang="en-US" altLang="zh-CN" sz="1400" dirty="0">
              <a:latin typeface="+mn-lt"/>
              <a:ea typeface="+mn-ea"/>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latin typeface="Times New Roman" panose="02020603050405020304" charset="0"/>
                <a:sym typeface="+mn-ea"/>
              </a:rPr>
              <a:t>需求分析</a:t>
            </a:r>
            <a:r>
              <a:rPr lang="zh-CN" altLang="en-US" dirty="0" smtClean="0">
                <a:solidFill>
                  <a:srgbClr val="000000"/>
                </a:solidFill>
                <a:sym typeface="+mn-ea"/>
              </a:rPr>
              <a:t> </a:t>
            </a:r>
            <a:endParaRPr lang="zh-CN" altLang="en-US" dirty="0">
              <a:latin typeface="Arial" panose="020B0604020202020204" pitchFamily="34" charset="0"/>
              <a:cs typeface="宋体" panose="02010600030101010101" pitchFamily="2" charset="-122"/>
            </a:endParaRPr>
          </a:p>
        </p:txBody>
      </p:sp>
      <p:sp>
        <p:nvSpPr>
          <p:cNvPr id="5123" name="内容占位符 2"/>
          <p:cNvSpPr>
            <a:spLocks noGrp="1"/>
          </p:cNvSpPr>
          <p:nvPr>
            <p:ph type="body" sz="quarter" idx="10"/>
          </p:nvPr>
        </p:nvSpPr>
        <p:spPr/>
        <p:txBody>
          <a:bodyPr>
            <a:normAutofit fontScale="92500" lnSpcReduction="10000"/>
          </a:bodyPr>
          <a:lstStyle/>
          <a:p>
            <a:pPr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充分了解系统功能需求</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各应用模块的功能</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二层 </a:t>
            </a:r>
            <a:r>
              <a:rPr lang="en-US" altLang="zh-CN" sz="2000" dirty="0">
                <a:latin typeface="+mn-lt"/>
                <a:ea typeface="宋体" panose="02010600030101010101" pitchFamily="2" charset="-122"/>
                <a:sym typeface="+mn-ea"/>
              </a:rPr>
              <a:t>(Client/Server)</a:t>
            </a:r>
            <a:r>
              <a:rPr lang="zh-CN" altLang="en-US" sz="2000" dirty="0">
                <a:latin typeface="+mn-lt"/>
                <a:ea typeface="宋体" panose="02010600030101010101" pitchFamily="2" charset="-122"/>
                <a:sym typeface="+mn-ea"/>
              </a:rPr>
              <a:t>，三层</a:t>
            </a:r>
            <a:r>
              <a:rPr lang="en-US" altLang="zh-CN" sz="2000" dirty="0">
                <a:latin typeface="+mn-lt"/>
                <a:ea typeface="宋体" panose="02010600030101010101" pitchFamily="2" charset="-122"/>
                <a:sym typeface="+mn-ea"/>
              </a:rPr>
              <a:t>(Web/Application/Database)</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使用哪些数据，使用哪些过应用</a:t>
            </a:r>
            <a:r>
              <a:rPr lang="en-US" altLang="zh-CN" sz="2000" dirty="0">
                <a:latin typeface="+mn-lt"/>
                <a:ea typeface="宋体" panose="02010600030101010101" pitchFamily="2" charset="-122"/>
                <a:sym typeface="+mn-ea"/>
              </a:rPr>
              <a:t>(Application)</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访问频次</a:t>
            </a:r>
            <a:r>
              <a:rPr lang="en-US" altLang="zh-CN" sz="2000" dirty="0">
                <a:latin typeface="+mn-lt"/>
                <a:ea typeface="宋体" panose="02010600030101010101" pitchFamily="2" charset="-122"/>
                <a:sym typeface="+mn-ea"/>
              </a:rPr>
              <a:t>,</a:t>
            </a:r>
            <a:r>
              <a:rPr lang="zh-CN" altLang="en-US" sz="2000" dirty="0">
                <a:latin typeface="+mn-lt"/>
                <a:ea typeface="宋体" panose="02010600030101010101" pitchFamily="2" charset="-122"/>
                <a:sym typeface="+mn-ea"/>
              </a:rPr>
              <a:t>偶尔访问一次，还是经常访问？</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访问方式，</a:t>
            </a:r>
            <a:r>
              <a:rPr lang="en-US" altLang="zh-CN" sz="2000" dirty="0">
                <a:latin typeface="+mn-lt"/>
                <a:ea typeface="宋体" panose="02010600030101010101" pitchFamily="2" charset="-122"/>
                <a:sym typeface="+mn-ea"/>
              </a:rPr>
              <a:t>Client/Server , Web/Browser</a:t>
            </a:r>
            <a:endParaRPr lang="zh-CN" altLang="en-US" sz="2000" dirty="0">
              <a:latin typeface="+mn-lt"/>
              <a:ea typeface="宋体" panose="02010600030101010101" pitchFamily="2" charset="-122"/>
              <a:cs typeface="+mn-cs"/>
            </a:endParaRPr>
          </a:p>
          <a:p>
            <a:pPr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形成系统模块与数据库的访问定义文档</a:t>
            </a:r>
            <a:endParaRPr lang="zh-CN" altLang="en-US" sz="2000" dirty="0">
              <a:latin typeface="+mn-lt"/>
              <a:ea typeface="宋体" panose="02010600030101010101" pitchFamily="2" charset="-122"/>
              <a:cs typeface="+mn-cs"/>
            </a:endParaRPr>
          </a:p>
          <a:p>
            <a:pPr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系统操作类型</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en-US" altLang="zh-CN" sz="2000" dirty="0">
                <a:latin typeface="+mn-lt"/>
                <a:ea typeface="宋体" panose="02010600030101010101" pitchFamily="2" charset="-122"/>
                <a:sym typeface="+mn-ea"/>
              </a:rPr>
              <a:t>OLTP</a:t>
            </a:r>
            <a:endParaRPr lang="en-US" altLang="zh-CN"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en-US" altLang="zh-CN" sz="2000" dirty="0">
                <a:latin typeface="+mn-lt"/>
                <a:ea typeface="宋体" panose="02010600030101010101" pitchFamily="2" charset="-122"/>
                <a:sym typeface="+mn-ea"/>
              </a:rPr>
              <a:t>OLAP</a:t>
            </a:r>
            <a:endParaRPr lang="en-US" altLang="zh-CN"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en-US" altLang="zh-CN" sz="2000" dirty="0">
                <a:latin typeface="+mn-lt"/>
                <a:ea typeface="宋体" panose="02010600030101010101" pitchFamily="2" charset="-122"/>
                <a:sym typeface="+mn-ea"/>
              </a:rPr>
              <a:t>OLTP+OLAP</a:t>
            </a:r>
            <a:r>
              <a:rPr lang="zh-CN" altLang="en-US" sz="2000" dirty="0">
                <a:latin typeface="+mn-lt"/>
                <a:ea typeface="宋体" panose="02010600030101010101" pitchFamily="2" charset="-122"/>
                <a:sym typeface="+mn-ea"/>
              </a:rPr>
              <a:t>混合</a:t>
            </a:r>
            <a:endParaRPr lang="zh-CN" altLang="en-US" sz="2000" dirty="0">
              <a:latin typeface="+mn-lt"/>
              <a:ea typeface="宋体" panose="02010600030101010101" pitchFamily="2" charset="-122"/>
              <a:cs typeface="+mn-cs"/>
            </a:endParaRPr>
          </a:p>
          <a:p>
            <a:pPr lvl="1" algn="l">
              <a:lnSpc>
                <a:spcPct val="120000"/>
              </a:lnSpc>
              <a:tabLst>
                <a:tab pos="228600" algn="l"/>
                <a:tab pos="742950" algn="l"/>
                <a:tab pos="1141095" algn="l"/>
                <a:tab pos="1600200" algn="l"/>
                <a:tab pos="2057400" algn="l"/>
              </a:tabLst>
            </a:pPr>
            <a:r>
              <a:rPr lang="zh-CN" altLang="en-US" sz="2000" dirty="0">
                <a:latin typeface="+mn-lt"/>
                <a:ea typeface="宋体" panose="02010600030101010101" pitchFamily="2" charset="-122"/>
                <a:sym typeface="+mn-ea"/>
              </a:rPr>
              <a:t>系统读写比情况，读 </a:t>
            </a:r>
            <a:r>
              <a:rPr lang="en-US" altLang="zh-CN" sz="2000" dirty="0">
                <a:latin typeface="+mn-lt"/>
                <a:ea typeface="宋体" panose="02010600030101010101" pitchFamily="2" charset="-122"/>
                <a:sym typeface="+mn-ea"/>
              </a:rPr>
              <a:t>75% </a:t>
            </a:r>
            <a:r>
              <a:rPr lang="zh-CN" altLang="en-US" sz="2000" dirty="0">
                <a:latin typeface="+mn-lt"/>
                <a:ea typeface="宋体" panose="02010600030101010101" pitchFamily="2" charset="-122"/>
                <a:sym typeface="+mn-ea"/>
              </a:rPr>
              <a:t>写</a:t>
            </a:r>
            <a:r>
              <a:rPr lang="en-US" altLang="zh-CN" sz="2000" dirty="0">
                <a:latin typeface="+mn-lt"/>
                <a:ea typeface="宋体" panose="02010600030101010101" pitchFamily="2" charset="-122"/>
                <a:sym typeface="+mn-ea"/>
              </a:rPr>
              <a:t>25%</a:t>
            </a:r>
            <a:r>
              <a:rPr lang="zh-CN" altLang="en-US" sz="2000" dirty="0">
                <a:latin typeface="+mn-lt"/>
                <a:ea typeface="宋体" panose="02010600030101010101" pitchFamily="2" charset="-122"/>
                <a:sym typeface="+mn-ea"/>
              </a:rPr>
              <a:t>？</a:t>
            </a:r>
            <a:endParaRPr lang="en-US" altLang="zh-CN"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zh-CN" dirty="0" err="1" smtClean="0"/>
              <a:t>参数优化</a:t>
            </a:r>
            <a:r>
              <a:rPr lang="en-US" altLang="zh-CN" dirty="0" err="1" smtClean="0"/>
              <a:t>-</a:t>
            </a:r>
            <a:r>
              <a:rPr lang="zh-CN" altLang="en-US" dirty="0" err="1" smtClean="0"/>
              <a:t>网络</a:t>
            </a:r>
          </a:p>
        </p:txBody>
      </p:sp>
      <p:sp>
        <p:nvSpPr>
          <p:cNvPr id="32771" name="内容占位符 4"/>
          <p:cNvSpPr>
            <a:spLocks noGrp="1"/>
          </p:cNvSpPr>
          <p:nvPr>
            <p:ph type="body" sz="quarter" idx="10"/>
          </p:nvPr>
        </p:nvSpPr>
        <p:spPr>
          <a:xfrm>
            <a:off x="913130" y="1248508"/>
            <a:ext cx="10718800" cy="4888767"/>
          </a:xfrm>
        </p:spPr>
        <p:txBody>
          <a:bodyPr vert="horz" wrap="square" lIns="91429" tIns="45714" rIns="91429" bIns="45714" anchor="t"/>
          <a:lstStyle/>
          <a:p>
            <a:pPr marL="228600" lvl="1" algn="l" eaLnBrk="1" hangingPunct="1">
              <a:spcBef>
                <a:spcPts val="1000"/>
              </a:spcBef>
              <a:buFontTx/>
              <a:buBlip>
                <a:blip r:embed="rId3"/>
              </a:buBlip>
            </a:pPr>
            <a:r>
              <a:rPr lang="zh-CN" altLang="en-US" sz="2000" dirty="0" smtClean="0">
                <a:sym typeface="+mn-ea"/>
              </a:rPr>
              <a:t>NETTYPE connection_type,poll_threads,c_per_t,vp_class</a:t>
            </a:r>
          </a:p>
          <a:p>
            <a:pPr marL="228600" lvl="1" algn="l" eaLnBrk="1" hangingPunct="1">
              <a:spcBef>
                <a:spcPts val="1000"/>
              </a:spcBef>
              <a:buFontTx/>
              <a:buBlip>
                <a:blip r:embed="rId3"/>
              </a:buBlip>
            </a:pPr>
            <a:r>
              <a:rPr lang="zh-CN" altLang="en-US" sz="2000" dirty="0" smtClean="0">
                <a:sym typeface="+mn-ea"/>
              </a:rPr>
              <a:t>poll_threads &lt;= NUMCPUVPS</a:t>
            </a:r>
          </a:p>
          <a:p>
            <a:pPr marL="228600" lvl="1" algn="l" eaLnBrk="1" hangingPunct="1">
              <a:spcBef>
                <a:spcPts val="1000"/>
              </a:spcBef>
              <a:buFontTx/>
              <a:buBlip>
                <a:blip r:embed="rId3"/>
              </a:buBlip>
            </a:pPr>
            <a:r>
              <a:rPr lang="zh-CN" altLang="en-US" sz="2000" dirty="0" smtClean="0">
                <a:sym typeface="+mn-ea"/>
              </a:rPr>
              <a:t>c_per_t = 连接数 / poll_threads</a:t>
            </a:r>
          </a:p>
          <a:p>
            <a:pPr marL="228600" lvl="1" algn="l" eaLnBrk="1" hangingPunct="1">
              <a:spcBef>
                <a:spcPts val="1000"/>
              </a:spcBef>
              <a:buFontTx/>
              <a:buBlip>
                <a:blip r:embed="rId3"/>
              </a:buBlip>
            </a:pPr>
            <a:r>
              <a:rPr lang="zh-CN" altLang="en-US" sz="2000" dirty="0" smtClean="0">
                <a:sym typeface="+mn-ea"/>
              </a:rPr>
              <a:t>vp_class 如果c_per_t&gt;350,建议使用NET</a:t>
            </a:r>
          </a:p>
          <a:p>
            <a:pPr marL="228600" lvl="1" algn="l" eaLnBrk="1" hangingPunct="1">
              <a:spcBef>
                <a:spcPts val="1000"/>
              </a:spcBef>
              <a:buFontTx/>
              <a:buBlip>
                <a:blip r:embed="rId3"/>
              </a:buBlip>
            </a:pPr>
            <a:r>
              <a:rPr lang="zh-CN" altLang="en-US" sz="2000" dirty="0" smtClean="0">
                <a:sym typeface="+mn-ea"/>
              </a:rPr>
              <a:t>NETTYPE tlitcp,2,200,NET # 支持400个连接</a:t>
            </a:r>
            <a:endParaRPr lang="zh-CN" altLang="en-US" sz="2000" dirty="0" smtClean="0">
              <a:cs typeface="+mn-cs"/>
              <a:sym typeface="+mn-ea"/>
            </a:endParaRPr>
          </a:p>
        </p:txBody>
      </p:sp>
      <p:sp>
        <p:nvSpPr>
          <p:cNvPr id="12" name="TextBox 11"/>
          <p:cNvSpPr txBox="1"/>
          <p:nvPr/>
        </p:nvSpPr>
        <p:spPr>
          <a:xfrm>
            <a:off x="913130" y="3730625"/>
            <a:ext cx="7162800" cy="1322070"/>
          </a:xfrm>
          <a:prstGeom prst="rect">
            <a:avLst/>
          </a:prstGeom>
          <a:solidFill>
            <a:schemeClr val="bg2">
              <a:lumMod val="40000"/>
              <a:lumOff val="60000"/>
            </a:schemeClr>
          </a:solidFill>
          <a:ln>
            <a:solidFill>
              <a:srgbClr val="002060"/>
            </a:solidFill>
          </a:ln>
        </p:spPr>
        <p:txBody>
          <a:bodyPr wrap="square">
            <a:spAutoFit/>
          </a:bodyPr>
          <a:lstStyle/>
          <a:p>
            <a:pPr marR="0" algn="l" defTabSz="914400">
              <a:buClrTx/>
              <a:buSzTx/>
              <a:buFontTx/>
              <a:buNone/>
              <a:defRPr/>
            </a:pPr>
            <a:r>
              <a:rPr kumimoji="0" lang="en-US" sz="1600" kern="1200" cap="none" spc="0" normalizeH="0" baseline="0" noProof="0" dirty="0" smtClean="0">
                <a:latin typeface="+mn-ea"/>
                <a:ea typeface="+mn-ea"/>
                <a:cs typeface="+mn-cs"/>
              </a:rPr>
              <a:t>NETTYPE </a:t>
            </a:r>
            <a:r>
              <a:rPr kumimoji="0" lang="en-US" sz="1600" kern="1200" cap="none" spc="0" normalizeH="0" baseline="0" noProof="0" dirty="0">
                <a:latin typeface="+mn-ea"/>
                <a:ea typeface="+mn-ea"/>
                <a:cs typeface="+mn-cs"/>
              </a:rPr>
              <a:t>ipcshm,6,200,CPU</a:t>
            </a:r>
          </a:p>
          <a:p>
            <a:pPr marR="0" algn="l" defTabSz="914400">
              <a:buClrTx/>
              <a:buSzTx/>
              <a:buFontTx/>
              <a:buNone/>
              <a:defRPr/>
            </a:pPr>
            <a:r>
              <a:rPr kumimoji="0" lang="en-US" sz="1600" kern="1200" cap="none" spc="0" normalizeH="0" baseline="0" noProof="0" dirty="0">
                <a:latin typeface="+mn-ea"/>
                <a:ea typeface="+mn-ea"/>
                <a:cs typeface="+mn-cs"/>
              </a:rPr>
              <a:t>#NETTYPE soctcp,6,200,NET</a:t>
            </a:r>
          </a:p>
          <a:p>
            <a:pPr marR="0" algn="l" defTabSz="914400">
              <a:buClrTx/>
              <a:buSzTx/>
              <a:buFontTx/>
              <a:buNone/>
              <a:defRPr/>
            </a:pPr>
            <a:r>
              <a:rPr kumimoji="0" lang="en-US" sz="1600" kern="1200" cap="none" spc="0" normalizeH="0" baseline="0" noProof="0" dirty="0">
                <a:latin typeface="+mn-ea"/>
                <a:ea typeface="+mn-ea"/>
                <a:cs typeface="+mn-cs"/>
              </a:rPr>
              <a:t>LISTEN_TIMEOUT 60</a:t>
            </a:r>
          </a:p>
          <a:p>
            <a:pPr marR="0" algn="l" defTabSz="914400">
              <a:buClrTx/>
              <a:buSzTx/>
              <a:buFontTx/>
              <a:buNone/>
              <a:defRPr/>
            </a:pPr>
            <a:r>
              <a:rPr kumimoji="0" lang="en-US" sz="1600" kern="1200" cap="none" spc="0" normalizeH="0" baseline="0" noProof="0" dirty="0">
                <a:latin typeface="+mn-ea"/>
                <a:ea typeface="+mn-ea"/>
                <a:cs typeface="+mn-cs"/>
              </a:rPr>
              <a:t>MAX_INCOMPLETE_CONNECTIONS 1024</a:t>
            </a:r>
          </a:p>
          <a:p>
            <a:pPr marR="0" algn="l" defTabSz="914400">
              <a:buClrTx/>
              <a:buSzTx/>
              <a:buFontTx/>
              <a:buNone/>
              <a:defRPr/>
            </a:pPr>
            <a:r>
              <a:rPr kumimoji="0" lang="en-US" sz="1600" kern="1200" cap="none" spc="0" normalizeH="0" baseline="0" noProof="0" dirty="0">
                <a:latin typeface="+mn-ea"/>
                <a:ea typeface="+mn-ea"/>
                <a:cs typeface="+mn-cs"/>
              </a:rPr>
              <a:t>FASTPOLL 1</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sym typeface="+mn-ea"/>
              </a:rPr>
              <a:t>系统监控与性能优化</a:t>
            </a:r>
            <a:endParaRPr lang="zh-CN" altLang="en-US" dirty="0" err="1" smtClean="0"/>
          </a:p>
        </p:txBody>
      </p:sp>
      <p:sp>
        <p:nvSpPr>
          <p:cNvPr id="32771" name="内容占位符 4"/>
          <p:cNvSpPr>
            <a:spLocks noGrp="1"/>
          </p:cNvSpPr>
          <p:nvPr>
            <p:ph type="body" sz="quarter" idx="10"/>
          </p:nvPr>
        </p:nvSpPr>
        <p:spPr>
          <a:xfrm>
            <a:off x="519430" y="1278988"/>
            <a:ext cx="10718800" cy="4888767"/>
          </a:xfrm>
        </p:spPr>
        <p:txBody>
          <a:bodyPr vert="horz" wrap="square" lIns="91429" tIns="45714" rIns="91429" bIns="45714" anchor="t"/>
          <a:lstStyle/>
          <a:p>
            <a:pPr eaLnBrk="1" hangingPunct="1">
              <a:lnSpc>
                <a:spcPct val="60000"/>
              </a:lnSpc>
              <a:spcBef>
                <a:spcPct val="50000"/>
              </a:spcBef>
              <a:spcAft>
                <a:spcPct val="50000"/>
              </a:spcAft>
              <a:buNone/>
            </a:pPr>
            <a:endParaRPr lang="zh-CN" altLang="en-US" sz="1800" b="1" dirty="0"/>
          </a:p>
          <a:p>
            <a:pPr algn="l" eaLnBrk="1" hangingPunct="1">
              <a:lnSpc>
                <a:spcPct val="100000"/>
              </a:lnSpc>
              <a:spcBef>
                <a:spcPts val="1000"/>
              </a:spcBef>
              <a:buBlip>
                <a:blip r:embed="rId3"/>
              </a:buBlip>
            </a:pPr>
            <a:r>
              <a:rPr lang="en-US" altLang="zh-CN" sz="2000" dirty="0">
                <a:sym typeface="+mn-ea"/>
              </a:rPr>
              <a:t> </a:t>
            </a:r>
            <a:r>
              <a:rPr lang="zh-CN" altLang="en-US" sz="2000" dirty="0" smtClean="0">
                <a:sym typeface="+mn-ea"/>
              </a:rPr>
              <a:t>操作系统监控命令</a:t>
            </a:r>
            <a:endParaRPr lang="zh-CN" altLang="en-US" sz="2000" dirty="0" smtClean="0"/>
          </a:p>
          <a:p>
            <a:pPr marL="457200" lvl="2" indent="0" algn="l" eaLnBrk="1" hangingPunct="1">
              <a:lnSpc>
                <a:spcPct val="100000"/>
              </a:lnSpc>
              <a:spcBef>
                <a:spcPts val="1000"/>
              </a:spcBef>
              <a:buNone/>
            </a:pPr>
            <a:r>
              <a:rPr lang="zh-CN" altLang="en-US" sz="2000" dirty="0" smtClean="0">
                <a:sym typeface="+mn-ea"/>
              </a:rPr>
              <a:t>vmstat  iostat sar top</a:t>
            </a:r>
            <a:endParaRPr lang="zh-CN" altLang="en-US" sz="2000" dirty="0" smtClean="0"/>
          </a:p>
          <a:p>
            <a:pPr algn="l" eaLnBrk="1" hangingPunct="1">
              <a:lnSpc>
                <a:spcPct val="100000"/>
              </a:lnSpc>
              <a:spcBef>
                <a:spcPts val="1000"/>
              </a:spcBef>
              <a:buBlip>
                <a:blip r:embed="rId3"/>
              </a:buBlip>
            </a:pPr>
            <a:r>
              <a:rPr lang="zh-CN" altLang="en-US" sz="2000" dirty="0" smtClean="0">
                <a:sym typeface="+mn-ea"/>
              </a:rPr>
              <a:t>数据库监控</a:t>
            </a:r>
            <a:endParaRPr lang="zh-CN" altLang="en-US" sz="2000" dirty="0" smtClean="0"/>
          </a:p>
          <a:p>
            <a:pPr marL="457200" lvl="2" indent="0" algn="l" eaLnBrk="1" hangingPunct="1">
              <a:lnSpc>
                <a:spcPct val="100000"/>
              </a:lnSpc>
              <a:spcBef>
                <a:spcPts val="1000"/>
              </a:spcBef>
              <a:buNone/>
            </a:pPr>
            <a:r>
              <a:rPr lang="zh-CN" altLang="en-US" sz="2000" dirty="0" smtClean="0">
                <a:sym typeface="+mn-ea"/>
              </a:rPr>
              <a:t>onstat</a:t>
            </a:r>
            <a:endParaRPr lang="zh-CN" altLang="en-US" sz="2000" dirty="0" smtClean="0"/>
          </a:p>
          <a:p>
            <a:pPr marL="228600" lvl="1" algn="l" eaLnBrk="1" hangingPunct="1">
              <a:lnSpc>
                <a:spcPct val="100000"/>
              </a:lnSpc>
              <a:spcBef>
                <a:spcPts val="1000"/>
              </a:spcBef>
              <a:buFontTx/>
              <a:buBlip>
                <a:blip r:embed="rId3"/>
              </a:buBlip>
            </a:pPr>
            <a:r>
              <a:rPr lang="zh-CN" altLang="en-US" sz="2000" dirty="0" smtClean="0">
                <a:sym typeface="+mn-ea"/>
              </a:rPr>
              <a:t>Sysmaster</a:t>
            </a:r>
            <a:endParaRPr lang="zh-CN" altLang="en-US" sz="2000" dirty="0" smtClean="0"/>
          </a:p>
          <a:p>
            <a:pPr marL="457200" lvl="1" indent="0" algn="l" eaLnBrk="1" hangingPunct="1">
              <a:lnSpc>
                <a:spcPct val="100000"/>
              </a:lnSpc>
              <a:spcBef>
                <a:spcPts val="1000"/>
              </a:spcBef>
              <a:buNone/>
            </a:pPr>
            <a:r>
              <a:rPr lang="zh-CN" altLang="en-US" sz="2000" dirty="0" smtClean="0">
                <a:sym typeface="+mn-ea"/>
              </a:rPr>
              <a:t>及时更新数据统计信息</a:t>
            </a:r>
            <a:endParaRPr lang="zh-CN" altLang="en-US" sz="2000" dirty="0" smtClean="0"/>
          </a:p>
          <a:p>
            <a:pPr algn="l" eaLnBrk="1" hangingPunct="1">
              <a:lnSpc>
                <a:spcPct val="100000"/>
              </a:lnSpc>
              <a:spcBef>
                <a:spcPts val="1000"/>
              </a:spcBef>
              <a:buBlip>
                <a:blip r:embed="rId3"/>
              </a:buBlip>
            </a:pPr>
            <a:r>
              <a:rPr lang="zh-CN" altLang="en-US" sz="2000" dirty="0" smtClean="0">
                <a:sym typeface="+mn-ea"/>
              </a:rPr>
              <a:t>执行计划</a:t>
            </a:r>
            <a:endParaRPr lang="zh-CN" altLang="en-US" sz="2000" dirty="0" smtClean="0"/>
          </a:p>
          <a:p>
            <a:pPr marL="457200" lvl="2" indent="0" algn="l" eaLnBrk="1" hangingPunct="1">
              <a:lnSpc>
                <a:spcPct val="100000"/>
              </a:lnSpc>
              <a:spcBef>
                <a:spcPts val="1000"/>
              </a:spcBef>
              <a:buNone/>
            </a:pPr>
            <a:r>
              <a:rPr lang="zh-CN" altLang="en-US" sz="2000" dirty="0" smtClean="0">
                <a:sym typeface="+mn-ea"/>
              </a:rPr>
              <a:t>Set explain on;</a:t>
            </a:r>
            <a:endParaRPr lang="zh-CN" altLang="en-US" sz="2000" dirty="0" smtClean="0"/>
          </a:p>
          <a:p>
            <a:pPr marL="457200" lvl="2" indent="0" algn="l" eaLnBrk="1" hangingPunct="1">
              <a:lnSpc>
                <a:spcPct val="100000"/>
              </a:lnSpc>
              <a:spcBef>
                <a:spcPts val="1000"/>
              </a:spcBef>
              <a:buNone/>
            </a:pPr>
            <a:r>
              <a:rPr lang="zh-CN" altLang="en-US" sz="2000" dirty="0" smtClean="0">
                <a:sym typeface="+mn-ea"/>
              </a:rPr>
              <a:t>SQL Tracing</a:t>
            </a:r>
            <a:endParaRPr lang="zh-CN" altLang="en-US" sz="2000" dirty="0" smtClean="0">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sym typeface="+mn-ea"/>
              </a:rPr>
              <a:t>系统监控与性能优化</a:t>
            </a:r>
            <a:endParaRPr lang="zh-CN" altLang="en-US" dirty="0" err="1" smtClean="0"/>
          </a:p>
        </p:txBody>
      </p:sp>
      <p:sp>
        <p:nvSpPr>
          <p:cNvPr id="32771" name="内容占位符 4"/>
          <p:cNvSpPr>
            <a:spLocks noGrp="1"/>
          </p:cNvSpPr>
          <p:nvPr>
            <p:ph type="body" sz="quarter" idx="10"/>
          </p:nvPr>
        </p:nvSpPr>
        <p:spPr/>
        <p:txBody>
          <a:bodyPr vert="horz" wrap="square" lIns="91429" tIns="45714" rIns="91429" bIns="45714" anchor="t"/>
          <a:lstStyle/>
          <a:p>
            <a:pPr eaLnBrk="1" hangingPunct="1">
              <a:spcBef>
                <a:spcPct val="50000"/>
              </a:spcBef>
              <a:spcAft>
                <a:spcPct val="50000"/>
              </a:spcAft>
            </a:pPr>
            <a:r>
              <a:rPr lang="en-US" altLang="zh-CN" sz="1800" dirty="0">
                <a:ea typeface="宋体" panose="02010600030101010101" pitchFamily="2" charset="-122"/>
                <a:sym typeface="+mn-ea"/>
              </a:rPr>
              <a:t> </a:t>
            </a:r>
            <a:r>
              <a:rPr lang="zh-CN" altLang="en-US" sz="2000" dirty="0">
                <a:sym typeface="+mn-ea"/>
              </a:rPr>
              <a:t>性能系统瓶颈</a:t>
            </a:r>
            <a:endParaRPr lang="zh-CN" altLang="en-US" sz="2000" dirty="0"/>
          </a:p>
          <a:p>
            <a:pPr marL="465455" lvl="1" indent="0" eaLnBrk="1" hangingPunct="1">
              <a:spcBef>
                <a:spcPct val="50000"/>
              </a:spcBef>
              <a:spcAft>
                <a:spcPct val="50000"/>
              </a:spcAft>
            </a:pPr>
            <a:r>
              <a:rPr lang="zh-CN" altLang="en-US" sz="1800" dirty="0">
                <a:sym typeface="+mn-ea"/>
              </a:rPr>
              <a:t>执行频次最高的表、</a:t>
            </a:r>
            <a:r>
              <a:rPr lang="en-US" altLang="zh-CN" sz="1800" dirty="0">
                <a:sym typeface="+mn-ea"/>
              </a:rPr>
              <a:t>SQL</a:t>
            </a:r>
            <a:endParaRPr lang="en-US" altLang="zh-CN" sz="1800" dirty="0"/>
          </a:p>
          <a:p>
            <a:pPr marL="465455" lvl="1" indent="0" eaLnBrk="1" hangingPunct="1">
              <a:spcBef>
                <a:spcPct val="50000"/>
              </a:spcBef>
              <a:spcAft>
                <a:spcPct val="50000"/>
              </a:spcAft>
            </a:pPr>
            <a:r>
              <a:rPr lang="zh-CN" altLang="en-US" sz="1800" dirty="0">
                <a:sym typeface="+mn-ea"/>
              </a:rPr>
              <a:t>消耗</a:t>
            </a:r>
            <a:r>
              <a:rPr lang="en-US" altLang="zh-CN" sz="1800" dirty="0">
                <a:sym typeface="+mn-ea"/>
              </a:rPr>
              <a:t>CPU</a:t>
            </a:r>
            <a:r>
              <a:rPr lang="zh-CN" altLang="en-US" sz="1800" dirty="0">
                <a:sym typeface="+mn-ea"/>
              </a:rPr>
              <a:t>最多的</a:t>
            </a:r>
            <a:r>
              <a:rPr lang="en-US" altLang="zh-CN" sz="1800" dirty="0">
                <a:sym typeface="+mn-ea"/>
              </a:rPr>
              <a:t>SQL</a:t>
            </a:r>
            <a:endParaRPr lang="en-US" altLang="zh-CN" sz="1800" dirty="0"/>
          </a:p>
          <a:p>
            <a:pPr marL="465455" lvl="1" indent="0" eaLnBrk="1" hangingPunct="1">
              <a:spcBef>
                <a:spcPct val="50000"/>
              </a:spcBef>
              <a:spcAft>
                <a:spcPct val="50000"/>
              </a:spcAft>
            </a:pPr>
            <a:r>
              <a:rPr lang="en-US" altLang="zh-CN" sz="1800" dirty="0">
                <a:sym typeface="+mn-ea"/>
              </a:rPr>
              <a:t>I/O</a:t>
            </a:r>
            <a:r>
              <a:rPr lang="zh-CN" altLang="en-US" sz="1800" dirty="0">
                <a:sym typeface="+mn-ea"/>
              </a:rPr>
              <a:t>最多的</a:t>
            </a:r>
            <a:r>
              <a:rPr lang="en-US" altLang="zh-CN" sz="1800" dirty="0">
                <a:sym typeface="+mn-ea"/>
              </a:rPr>
              <a:t>SQL</a:t>
            </a:r>
            <a:endParaRPr lang="en-US" altLang="zh-CN" sz="1800" dirty="0"/>
          </a:p>
          <a:p>
            <a:pPr marL="465455" lvl="1" indent="0" eaLnBrk="1" hangingPunct="1">
              <a:spcBef>
                <a:spcPct val="50000"/>
              </a:spcBef>
              <a:spcAft>
                <a:spcPct val="50000"/>
              </a:spcAft>
            </a:pPr>
            <a:r>
              <a:rPr lang="en-US" altLang="zh-CN" sz="1800" dirty="0">
                <a:sym typeface="+mn-ea"/>
              </a:rPr>
              <a:t>I/O</a:t>
            </a:r>
            <a:r>
              <a:rPr lang="zh-CN" altLang="en-US" sz="1800" dirty="0">
                <a:sym typeface="+mn-ea"/>
              </a:rPr>
              <a:t>最多的</a:t>
            </a:r>
            <a:r>
              <a:rPr lang="en-US" altLang="zh-CN" sz="1800" dirty="0">
                <a:sym typeface="+mn-ea"/>
              </a:rPr>
              <a:t>CHUNK</a:t>
            </a:r>
            <a:endParaRPr lang="en-US" altLang="zh-CN" sz="1800" dirty="0"/>
          </a:p>
          <a:p>
            <a:pPr marL="465455" lvl="1" indent="0" eaLnBrk="1" hangingPunct="1">
              <a:spcBef>
                <a:spcPct val="50000"/>
              </a:spcBef>
              <a:spcAft>
                <a:spcPct val="50000"/>
              </a:spcAft>
            </a:pPr>
            <a:r>
              <a:rPr lang="zh-CN" altLang="en-US" sz="1800" dirty="0">
                <a:sym typeface="+mn-ea"/>
              </a:rPr>
              <a:t>数据量最大的表</a:t>
            </a:r>
            <a:endParaRPr lang="zh-CN" altLang="en-US" sz="1800" dirty="0"/>
          </a:p>
          <a:p>
            <a:pPr marL="465455" lvl="1" indent="0" eaLnBrk="1" hangingPunct="1">
              <a:spcBef>
                <a:spcPct val="50000"/>
              </a:spcBef>
              <a:spcAft>
                <a:spcPct val="50000"/>
              </a:spcAft>
            </a:pPr>
            <a:r>
              <a:rPr lang="zh-CN" altLang="en-US" sz="1800" dirty="0">
                <a:sym typeface="+mn-ea"/>
              </a:rPr>
              <a:t>顺序扫描的表</a:t>
            </a:r>
            <a:endParaRPr lang="zh-CN" altLang="en-US" sz="1800" dirty="0">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sym typeface="+mn-ea"/>
              </a:rPr>
              <a:t>系统监控与性能优化</a:t>
            </a:r>
            <a:endParaRPr lang="zh-CN" altLang="en-US" dirty="0" err="1" smtClean="0"/>
          </a:p>
        </p:txBody>
      </p:sp>
      <p:sp>
        <p:nvSpPr>
          <p:cNvPr id="32771" name="内容占位符 4"/>
          <p:cNvSpPr>
            <a:spLocks noGrp="1"/>
          </p:cNvSpPr>
          <p:nvPr>
            <p:ph type="body" sz="quarter" idx="10"/>
          </p:nvPr>
        </p:nvSpPr>
        <p:spPr/>
        <p:txBody>
          <a:bodyPr vert="horz" wrap="square" lIns="91429" tIns="45714" rIns="91429" bIns="45714" anchor="t"/>
          <a:lstStyle/>
          <a:p>
            <a:pPr eaLnBrk="1" hangingPunct="1">
              <a:spcBef>
                <a:spcPct val="50000"/>
              </a:spcBef>
              <a:spcAft>
                <a:spcPct val="50000"/>
              </a:spcAft>
            </a:pPr>
            <a:r>
              <a:rPr lang="en-US" altLang="zh-CN" sz="2000" dirty="0">
                <a:sym typeface="+mn-ea"/>
              </a:rPr>
              <a:t> </a:t>
            </a:r>
            <a:r>
              <a:rPr lang="zh-CN" altLang="en-US" sz="2000" dirty="0">
                <a:sym typeface="+mn-ea"/>
              </a:rPr>
              <a:t>大数据量表</a:t>
            </a:r>
          </a:p>
          <a:p>
            <a:pPr marL="465455" lvl="1" indent="0" eaLnBrk="1" hangingPunct="1">
              <a:spcBef>
                <a:spcPct val="50000"/>
              </a:spcBef>
              <a:spcAft>
                <a:spcPct val="50000"/>
              </a:spcAft>
            </a:pPr>
            <a:r>
              <a:rPr lang="zh-CN" altLang="en-US" sz="1800" dirty="0">
                <a:sym typeface="+mn-ea"/>
              </a:rPr>
              <a:t>如果没有分片，建议考虑分片</a:t>
            </a:r>
            <a:endParaRPr lang="zh-CN" altLang="en-US" sz="1800" dirty="0"/>
          </a:p>
          <a:p>
            <a:pPr marL="465455" lvl="1" indent="0" eaLnBrk="1" hangingPunct="1">
              <a:spcBef>
                <a:spcPct val="50000"/>
              </a:spcBef>
              <a:spcAft>
                <a:spcPct val="50000"/>
              </a:spcAft>
            </a:pPr>
            <a:r>
              <a:rPr lang="en-US" altLang="zh-CN" sz="1800" dirty="0">
                <a:sym typeface="+mn-ea"/>
              </a:rPr>
              <a:t>Extent</a:t>
            </a:r>
            <a:r>
              <a:rPr lang="zh-CN" altLang="en-US" sz="1800" dirty="0">
                <a:sym typeface="+mn-ea"/>
              </a:rPr>
              <a:t>过多或者不连续，重整</a:t>
            </a:r>
            <a:r>
              <a:rPr lang="en-US" altLang="zh-CN" sz="1800" dirty="0">
                <a:sym typeface="+mn-ea"/>
              </a:rPr>
              <a:t>extent</a:t>
            </a:r>
            <a:r>
              <a:rPr lang="zh-CN" altLang="en-US" sz="1800" dirty="0">
                <a:sym typeface="+mn-ea"/>
              </a:rPr>
              <a:t>，通过表重建方式</a:t>
            </a:r>
            <a:endParaRPr lang="zh-CN" altLang="en-US" sz="1800" dirty="0"/>
          </a:p>
          <a:p>
            <a:pPr marL="465455" lvl="1" indent="0" eaLnBrk="1" hangingPunct="1">
              <a:spcBef>
                <a:spcPct val="50000"/>
              </a:spcBef>
              <a:spcAft>
                <a:spcPct val="50000"/>
              </a:spcAft>
            </a:pPr>
            <a:r>
              <a:rPr lang="zh-CN" altLang="en-US" sz="1800" dirty="0">
                <a:sym typeface="+mn-ea"/>
              </a:rPr>
              <a:t>对于数据经常变化的表，层次过多的索引，适当的时候重建索引</a:t>
            </a:r>
            <a:endParaRPr lang="zh-CN" altLang="en-US" sz="1800" dirty="0">
              <a:cs typeface="+mn-cs"/>
              <a:sym typeface="+mn-ea"/>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zh-CN" altLang="en-US" dirty="0">
                <a:cs typeface="Arial" panose="020B0604020202020204" pitchFamily="34" charset="0"/>
              </a:rPr>
              <a:t>总结</a:t>
            </a:r>
          </a:p>
        </p:txBody>
      </p:sp>
      <p:pic>
        <p:nvPicPr>
          <p:cNvPr id="3" name="图片 2"/>
          <p:cNvPicPr>
            <a:picLocks noChangeAspect="1"/>
          </p:cNvPicPr>
          <p:nvPr/>
        </p:nvPicPr>
        <p:blipFill>
          <a:blip r:embed="rId3" cstate="print"/>
          <a:stretch>
            <a:fillRect/>
          </a:stretch>
        </p:blipFill>
        <p:spPr>
          <a:xfrm>
            <a:off x="1903095" y="1421765"/>
            <a:ext cx="8155940" cy="4114165"/>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Thank you !</a:t>
            </a:r>
            <a:endParaRPr lang="zh-CN" alt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latin typeface="Times New Roman" panose="02020603050405020304" charset="0"/>
                <a:sym typeface="+mn-ea"/>
              </a:rPr>
              <a:t>需求分析</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a:xfrm>
            <a:off x="755650" y="1202690"/>
            <a:ext cx="10718800" cy="5178425"/>
          </a:xfrm>
        </p:spPr>
        <p:txBody>
          <a:bodyPr>
            <a:normAutofit fontScale="25000" lnSpcReduction="20000"/>
          </a:bodyPr>
          <a:lstStyle/>
          <a:p>
            <a:pPr lvl="0" eaLnBrk="1" hangingPunct="1">
              <a:lnSpc>
                <a:spcPct val="80000"/>
              </a:lnSpc>
              <a:spcBef>
                <a:spcPct val="50000"/>
              </a:spcBef>
              <a:spcAft>
                <a:spcPct val="50000"/>
              </a:spcAft>
            </a:pPr>
            <a:r>
              <a:rPr lang="zh-CN" altLang="en-US" sz="8000" b="1" dirty="0">
                <a:solidFill>
                  <a:schemeClr val="bg2">
                    <a:lumMod val="25000"/>
                  </a:schemeClr>
                </a:solidFill>
                <a:sym typeface="+mn-ea"/>
              </a:rPr>
              <a:t>系统性能的总体性能要求</a:t>
            </a:r>
          </a:p>
          <a:p>
            <a:pPr marL="465455" lvl="1" indent="0" algn="l" eaLnBrk="1" hangingPunct="1">
              <a:lnSpc>
                <a:spcPct val="80000"/>
              </a:lnSpc>
              <a:spcBef>
                <a:spcPct val="50000"/>
              </a:spcBef>
              <a:spcAft>
                <a:spcPct val="50000"/>
              </a:spcAft>
            </a:pPr>
            <a:r>
              <a:rPr lang="zh-CN" altLang="en-US" sz="6600" dirty="0">
                <a:solidFill>
                  <a:schemeClr val="bg2">
                    <a:lumMod val="25000"/>
                  </a:schemeClr>
                </a:solidFill>
                <a:sym typeface="+mn-ea"/>
              </a:rPr>
              <a:t>系统对数据库响应时间，要求非常快？</a:t>
            </a:r>
            <a:r>
              <a:rPr lang="en-US" altLang="zh-CN" sz="6600" dirty="0">
                <a:solidFill>
                  <a:schemeClr val="bg2">
                    <a:lumMod val="25000"/>
                  </a:schemeClr>
                </a:solidFill>
                <a:sym typeface="+mn-ea"/>
              </a:rPr>
              <a:t>1</a:t>
            </a:r>
            <a:r>
              <a:rPr lang="zh-CN" altLang="en-US" sz="6600" dirty="0">
                <a:solidFill>
                  <a:schemeClr val="bg2">
                    <a:lumMod val="25000"/>
                  </a:schemeClr>
                </a:solidFill>
                <a:sym typeface="+mn-ea"/>
              </a:rPr>
              <a:t>秒内，</a:t>
            </a:r>
            <a:r>
              <a:rPr lang="en-US" altLang="zh-CN" sz="6600" dirty="0">
                <a:solidFill>
                  <a:schemeClr val="bg2">
                    <a:lumMod val="25000"/>
                  </a:schemeClr>
                </a:solidFill>
                <a:sym typeface="+mn-ea"/>
              </a:rPr>
              <a:t>30</a:t>
            </a:r>
            <a:r>
              <a:rPr lang="zh-CN" altLang="en-US" sz="7200" dirty="0">
                <a:solidFill>
                  <a:schemeClr val="bg2">
                    <a:lumMod val="25000"/>
                  </a:schemeClr>
                </a:solidFill>
                <a:sym typeface="+mn-ea"/>
              </a:rPr>
              <a:t>秒？</a:t>
            </a:r>
          </a:p>
          <a:p>
            <a:pPr marL="465455" lvl="1" indent="0" algn="l" eaLnBrk="1" hangingPunct="1">
              <a:lnSpc>
                <a:spcPct val="80000"/>
              </a:lnSpc>
              <a:spcBef>
                <a:spcPct val="50000"/>
              </a:spcBef>
              <a:spcAft>
                <a:spcPct val="50000"/>
              </a:spcAft>
            </a:pPr>
            <a:r>
              <a:rPr lang="zh-CN" altLang="en-US" sz="6600" dirty="0">
                <a:solidFill>
                  <a:schemeClr val="bg2">
                    <a:lumMod val="25000"/>
                  </a:schemeClr>
                </a:solidFill>
                <a:sym typeface="+mn-ea"/>
              </a:rPr>
              <a:t>系统同时并发的用户数有多少？</a:t>
            </a:r>
            <a:r>
              <a:rPr lang="en-US" altLang="zh-CN" sz="7200" dirty="0">
                <a:solidFill>
                  <a:schemeClr val="bg2">
                    <a:lumMod val="25000"/>
                  </a:schemeClr>
                </a:solidFill>
                <a:sym typeface="+mn-ea"/>
              </a:rPr>
              <a:t>100 or 5000 sessions</a:t>
            </a:r>
          </a:p>
          <a:p>
            <a:pPr marL="465455" lvl="1" indent="0" algn="l" eaLnBrk="1" hangingPunct="1">
              <a:lnSpc>
                <a:spcPct val="80000"/>
              </a:lnSpc>
              <a:spcBef>
                <a:spcPct val="50000"/>
              </a:spcBef>
              <a:spcAft>
                <a:spcPct val="50000"/>
              </a:spcAft>
            </a:pPr>
            <a:r>
              <a:rPr lang="zh-CN" altLang="en-US" sz="7200" dirty="0">
                <a:solidFill>
                  <a:schemeClr val="bg2">
                    <a:lumMod val="25000"/>
                  </a:schemeClr>
                </a:solidFill>
                <a:sym typeface="+mn-ea"/>
              </a:rPr>
              <a:t>系统运行的负荷情况，空闲时间段与峰值时间段情况</a:t>
            </a:r>
          </a:p>
          <a:p>
            <a:pPr marL="914400" lvl="2" indent="0" algn="l" eaLnBrk="1" hangingPunct="1">
              <a:lnSpc>
                <a:spcPct val="80000"/>
              </a:lnSpc>
              <a:spcBef>
                <a:spcPct val="50000"/>
              </a:spcBef>
              <a:spcAft>
                <a:spcPct val="50000"/>
              </a:spcAft>
            </a:pPr>
            <a:r>
              <a:rPr lang="en-US" altLang="zh-CN" sz="6600" dirty="0">
                <a:solidFill>
                  <a:schemeClr val="bg2">
                    <a:lumMod val="25000"/>
                  </a:schemeClr>
                </a:solidFill>
                <a:sym typeface="+mn-ea"/>
              </a:rPr>
              <a:t>7*24</a:t>
            </a:r>
            <a:r>
              <a:rPr lang="zh-CN" altLang="en-US" sz="6600" dirty="0">
                <a:solidFill>
                  <a:schemeClr val="bg2">
                    <a:lumMod val="25000"/>
                  </a:schemeClr>
                </a:solidFill>
                <a:sym typeface="+mn-ea"/>
              </a:rPr>
              <a:t> </a:t>
            </a:r>
            <a:r>
              <a:rPr lang="en-US" altLang="zh-CN" sz="7200" dirty="0">
                <a:solidFill>
                  <a:schemeClr val="bg2">
                    <a:lumMod val="25000"/>
                  </a:schemeClr>
                </a:solidFill>
                <a:sym typeface="+mn-ea"/>
              </a:rPr>
              <a:t>online system</a:t>
            </a:r>
          </a:p>
          <a:p>
            <a:pPr marL="914400" lvl="2" indent="0" algn="l" eaLnBrk="1" hangingPunct="1">
              <a:lnSpc>
                <a:spcPct val="80000"/>
              </a:lnSpc>
              <a:spcBef>
                <a:spcPct val="50000"/>
              </a:spcBef>
              <a:spcAft>
                <a:spcPct val="50000"/>
              </a:spcAft>
            </a:pPr>
            <a:r>
              <a:rPr lang="en-US" altLang="zh-CN" sz="7200" dirty="0">
                <a:solidFill>
                  <a:schemeClr val="bg2">
                    <a:lumMod val="25000"/>
                  </a:schemeClr>
                </a:solidFill>
                <a:sym typeface="+mn-ea"/>
              </a:rPr>
              <a:t>9-6 office hour system</a:t>
            </a:r>
          </a:p>
          <a:p>
            <a:pPr marL="465455" lvl="1" indent="0" algn="l" eaLnBrk="1" hangingPunct="1">
              <a:lnSpc>
                <a:spcPct val="80000"/>
              </a:lnSpc>
              <a:spcBef>
                <a:spcPct val="50000"/>
              </a:spcBef>
              <a:spcAft>
                <a:spcPct val="50000"/>
              </a:spcAft>
            </a:pPr>
            <a:r>
              <a:rPr lang="zh-CN" altLang="en-US" sz="7200" dirty="0">
                <a:solidFill>
                  <a:schemeClr val="bg2">
                    <a:lumMod val="25000"/>
                  </a:schemeClr>
                </a:solidFill>
                <a:sym typeface="+mn-ea"/>
              </a:rPr>
              <a:t>了解影响系统性能的关键模块</a:t>
            </a:r>
          </a:p>
          <a:p>
            <a:pPr marL="914400" lvl="2" indent="0" algn="l" eaLnBrk="1" hangingPunct="1">
              <a:lnSpc>
                <a:spcPct val="80000"/>
              </a:lnSpc>
              <a:spcBef>
                <a:spcPct val="50000"/>
              </a:spcBef>
              <a:spcAft>
                <a:spcPct val="50000"/>
              </a:spcAft>
            </a:pPr>
            <a:r>
              <a:rPr lang="zh-CN" altLang="en-US" sz="6600" dirty="0">
                <a:solidFill>
                  <a:schemeClr val="bg2">
                    <a:lumMod val="25000"/>
                  </a:schemeClr>
                </a:solidFill>
                <a:latin typeface="微软雅黑" panose="020B0503020204020204" pitchFamily="34" charset="-122"/>
                <a:ea typeface="微软雅黑" panose="020B0503020204020204" pitchFamily="34" charset="-122"/>
                <a:sym typeface="+mn-ea"/>
              </a:rPr>
              <a:t>有大量的数据加载模块 </a:t>
            </a:r>
            <a:r>
              <a:rPr lang="en-US" altLang="zh-CN" sz="7200" dirty="0">
                <a:solidFill>
                  <a:schemeClr val="bg2">
                    <a:lumMod val="25000"/>
                  </a:schemeClr>
                </a:solidFill>
                <a:latin typeface="微软雅黑" panose="020B0503020204020204" pitchFamily="34" charset="-122"/>
                <a:ea typeface="微软雅黑" panose="020B0503020204020204" pitchFamily="34" charset="-122"/>
                <a:sym typeface="+mn-ea"/>
              </a:rPr>
              <a:t>(Heavy upload)</a:t>
            </a:r>
          </a:p>
          <a:p>
            <a:pPr marL="914400" lvl="2" indent="0" algn="l" eaLnBrk="1" hangingPunct="1">
              <a:lnSpc>
                <a:spcPct val="80000"/>
              </a:lnSpc>
              <a:spcBef>
                <a:spcPct val="50000"/>
              </a:spcBef>
              <a:spcAft>
                <a:spcPct val="50000"/>
              </a:spcAft>
            </a:pPr>
            <a:r>
              <a:rPr lang="zh-CN" altLang="en-US" sz="6600" dirty="0">
                <a:solidFill>
                  <a:schemeClr val="bg2">
                    <a:lumMod val="25000"/>
                  </a:schemeClr>
                </a:solidFill>
                <a:latin typeface="微软雅黑" panose="020B0503020204020204" pitchFamily="34" charset="-122"/>
                <a:ea typeface="微软雅黑" panose="020B0503020204020204" pitchFamily="34" charset="-122"/>
                <a:sym typeface="+mn-ea"/>
              </a:rPr>
              <a:t>多并发，快速响应模块 </a:t>
            </a:r>
            <a:r>
              <a:rPr lang="en-US" altLang="zh-CN" sz="7200" dirty="0">
                <a:solidFill>
                  <a:schemeClr val="bg2">
                    <a:lumMod val="25000"/>
                  </a:schemeClr>
                </a:solidFill>
                <a:latin typeface="微软雅黑" panose="020B0503020204020204" pitchFamily="34" charset="-122"/>
                <a:ea typeface="微软雅黑" panose="020B0503020204020204" pitchFamily="34" charset="-122"/>
                <a:sym typeface="+mn-ea"/>
              </a:rPr>
              <a:t>(High response time)</a:t>
            </a:r>
          </a:p>
          <a:p>
            <a:pPr marL="914400" lvl="2" indent="0" algn="l" eaLnBrk="1" hangingPunct="1">
              <a:lnSpc>
                <a:spcPct val="80000"/>
              </a:lnSpc>
              <a:spcBef>
                <a:spcPct val="50000"/>
              </a:spcBef>
              <a:spcAft>
                <a:spcPct val="50000"/>
              </a:spcAft>
            </a:pPr>
            <a:r>
              <a:rPr lang="zh-CN" altLang="en-US" sz="6600" dirty="0">
                <a:solidFill>
                  <a:schemeClr val="bg2">
                    <a:lumMod val="25000"/>
                  </a:schemeClr>
                </a:solidFill>
                <a:latin typeface="微软雅黑" panose="020B0503020204020204" pitchFamily="34" charset="-122"/>
                <a:ea typeface="微软雅黑" panose="020B0503020204020204" pitchFamily="34" charset="-122"/>
                <a:sym typeface="+mn-ea"/>
              </a:rPr>
              <a:t>快速返回数据的报表模块 </a:t>
            </a:r>
            <a:r>
              <a:rPr lang="en-US" altLang="zh-CN" sz="6600" dirty="0">
                <a:solidFill>
                  <a:schemeClr val="bg2">
                    <a:lumMod val="25000"/>
                  </a:schemeClr>
                </a:solidFill>
                <a:latin typeface="微软雅黑" panose="020B0503020204020204" pitchFamily="34" charset="-122"/>
                <a:ea typeface="微软雅黑" panose="020B0503020204020204" pitchFamily="34" charset="-122"/>
                <a:sym typeface="+mn-ea"/>
              </a:rPr>
              <a:t>(Fast response report module)</a:t>
            </a:r>
            <a:endParaRPr lang="en-US" altLang="zh-CN" sz="6600" dirty="0">
              <a:solidFill>
                <a:schemeClr val="bg2">
                  <a:lumMod val="2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0" indent="0" eaLnBrk="1" hangingPunct="1">
              <a:lnSpc>
                <a:spcPct val="80000"/>
              </a:lnSpc>
              <a:buNone/>
              <a:tabLst>
                <a:tab pos="228600" algn="l"/>
                <a:tab pos="676275" algn="l"/>
                <a:tab pos="1125220" algn="l"/>
                <a:tab pos="1574800" algn="l"/>
                <a:tab pos="2023745" algn="l"/>
                <a:tab pos="2473325" algn="l"/>
                <a:tab pos="2922270" algn="l"/>
                <a:tab pos="3371850" algn="l"/>
                <a:tab pos="3820795" algn="l"/>
                <a:tab pos="4270375" algn="l"/>
                <a:tab pos="4719320" algn="l"/>
                <a:tab pos="5168900" algn="l"/>
                <a:tab pos="5617845" algn="l"/>
                <a:tab pos="6067425" algn="l"/>
                <a:tab pos="6516370" algn="l"/>
                <a:tab pos="6965950" algn="l"/>
                <a:tab pos="7414895" algn="l"/>
                <a:tab pos="7864475" algn="l"/>
                <a:tab pos="8313420" algn="l"/>
                <a:tab pos="8763000" algn="l"/>
                <a:tab pos="9211945" algn="l"/>
              </a:tabLst>
            </a:pPr>
            <a:endParaRPr lang="zh-CN" altLang="en-US" dirty="0">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en-US" altLang="zh-CN" dirty="0">
                <a:latin typeface="Times New Roman" panose="02020603050405020304" charset="0"/>
                <a:sym typeface="+mn-ea"/>
              </a:rPr>
              <a:t>需求分析</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p:txBody>
          <a:bodyPr>
            <a:normAutofit fontScale="35000" lnSpcReduction="20000"/>
          </a:bodyPr>
          <a:lstStyle/>
          <a:p>
            <a:pPr eaLnBrk="1" hangingPunct="1">
              <a:spcBef>
                <a:spcPct val="50000"/>
              </a:spcBef>
              <a:spcAft>
                <a:spcPct val="50000"/>
              </a:spcAft>
            </a:pPr>
            <a:r>
              <a:rPr lang="zh-CN" altLang="en-US" sz="6600" b="1" dirty="0">
                <a:ea typeface="宋体" panose="02010600030101010101" pitchFamily="2" charset="-122"/>
                <a:sym typeface="+mn-ea"/>
              </a:rPr>
              <a:t>数据库数据情况</a:t>
            </a:r>
            <a:endParaRPr lang="zh-CN" altLang="en-US" sz="6600" b="1" dirty="0">
              <a:ea typeface="宋体" panose="02010600030101010101" pitchFamily="2" charset="-122"/>
            </a:endParaRPr>
          </a:p>
          <a:p>
            <a:pPr marL="465455" lvl="1" indent="0" eaLnBrk="1" hangingPunct="1">
              <a:spcBef>
                <a:spcPct val="50000"/>
              </a:spcBef>
              <a:spcAft>
                <a:spcPct val="50000"/>
              </a:spcAft>
            </a:pPr>
            <a:r>
              <a:rPr lang="zh-CN" altLang="en-US" sz="6600" dirty="0">
                <a:ea typeface="宋体" panose="02010600030101010101" pitchFamily="2" charset="-122"/>
                <a:sym typeface="+mn-ea"/>
              </a:rPr>
              <a:t>总的数据量，</a:t>
            </a:r>
            <a:r>
              <a:rPr lang="en-US" altLang="zh-CN" sz="6600" dirty="0">
                <a:ea typeface="宋体" panose="02010600030101010101" pitchFamily="2" charset="-122"/>
                <a:sym typeface="+mn-ea"/>
              </a:rPr>
              <a:t>100G,500G,1T,</a:t>
            </a:r>
            <a:r>
              <a:rPr lang="zh-CN" altLang="en-US" sz="6600" dirty="0">
                <a:ea typeface="宋体" panose="02010600030101010101" pitchFamily="2" charset="-122"/>
                <a:sym typeface="+mn-ea"/>
              </a:rPr>
              <a:t>或者</a:t>
            </a:r>
            <a:r>
              <a:rPr lang="en-US" altLang="zh-CN" sz="6600" dirty="0">
                <a:ea typeface="宋体" panose="02010600030101010101" pitchFamily="2" charset="-122"/>
                <a:sym typeface="+mn-ea"/>
              </a:rPr>
              <a:t>10T</a:t>
            </a:r>
            <a:r>
              <a:rPr lang="zh-CN" altLang="en-US" sz="6600" dirty="0">
                <a:ea typeface="宋体" panose="02010600030101010101" pitchFamily="2" charset="-122"/>
                <a:sym typeface="+mn-ea"/>
              </a:rPr>
              <a:t>？</a:t>
            </a:r>
            <a:endParaRPr lang="zh-CN" altLang="en-US" sz="6600" dirty="0">
              <a:ea typeface="宋体" panose="02010600030101010101" pitchFamily="2" charset="-122"/>
            </a:endParaRPr>
          </a:p>
          <a:p>
            <a:pPr marL="465455" lvl="1" indent="0" eaLnBrk="1" hangingPunct="1">
              <a:spcBef>
                <a:spcPct val="50000"/>
              </a:spcBef>
              <a:spcAft>
                <a:spcPct val="50000"/>
              </a:spcAft>
            </a:pPr>
            <a:r>
              <a:rPr lang="zh-CN" altLang="en-US" sz="6600" dirty="0">
                <a:ea typeface="宋体" panose="02010600030101010101" pitchFamily="2" charset="-122"/>
                <a:sym typeface="+mn-ea"/>
              </a:rPr>
              <a:t>数据增长情况。</a:t>
            </a:r>
            <a:r>
              <a:rPr lang="en-US" altLang="zh-CN" sz="6600" dirty="0">
                <a:ea typeface="宋体" panose="02010600030101010101" pitchFamily="2" charset="-122"/>
                <a:sym typeface="+mn-ea"/>
              </a:rPr>
              <a:t>(20% per year)</a:t>
            </a:r>
            <a:endParaRPr lang="zh-CN" altLang="en-US" sz="6600" dirty="0">
              <a:ea typeface="宋体" panose="02010600030101010101" pitchFamily="2" charset="-122"/>
            </a:endParaRPr>
          </a:p>
          <a:p>
            <a:pPr marL="465455" lvl="1" indent="0" eaLnBrk="1" hangingPunct="1">
              <a:spcBef>
                <a:spcPct val="50000"/>
              </a:spcBef>
              <a:spcAft>
                <a:spcPct val="50000"/>
              </a:spcAft>
            </a:pPr>
            <a:r>
              <a:rPr lang="zh-CN" altLang="en-US" sz="6600" dirty="0">
                <a:ea typeface="宋体" panose="02010600030101010101" pitchFamily="2" charset="-122"/>
                <a:sym typeface="+mn-ea"/>
              </a:rPr>
              <a:t>数据库的表数据情况</a:t>
            </a:r>
            <a:endParaRPr lang="zh-CN" altLang="en-US" sz="6600" dirty="0">
              <a:ea typeface="宋体" panose="02010600030101010101" pitchFamily="2" charset="-122"/>
            </a:endParaRPr>
          </a:p>
          <a:p>
            <a:pPr marL="914400" lvl="2" indent="0" eaLnBrk="1" hangingPunct="1">
              <a:spcBef>
                <a:spcPct val="50000"/>
              </a:spcBef>
              <a:spcAft>
                <a:spcPct val="50000"/>
              </a:spcAft>
            </a:pPr>
            <a:r>
              <a:rPr lang="zh-CN" altLang="en-US" sz="6600" dirty="0">
                <a:ea typeface="宋体" panose="02010600030101010101" pitchFamily="2" charset="-122"/>
                <a:sym typeface="+mn-ea"/>
              </a:rPr>
              <a:t>一共多少个表</a:t>
            </a:r>
            <a:endParaRPr lang="zh-CN" altLang="en-US" sz="6600" dirty="0">
              <a:ea typeface="宋体" panose="02010600030101010101" pitchFamily="2" charset="-122"/>
            </a:endParaRPr>
          </a:p>
          <a:p>
            <a:pPr marL="914400" lvl="2" indent="0" eaLnBrk="1" hangingPunct="1">
              <a:spcBef>
                <a:spcPct val="50000"/>
              </a:spcBef>
              <a:spcAft>
                <a:spcPct val="50000"/>
              </a:spcAft>
            </a:pPr>
            <a:r>
              <a:rPr lang="zh-CN" altLang="en-US" sz="6600" dirty="0">
                <a:ea typeface="宋体" panose="02010600030101010101" pitchFamily="2" charset="-122"/>
                <a:sym typeface="+mn-ea"/>
              </a:rPr>
              <a:t>数据量最大的表有哪些</a:t>
            </a:r>
            <a:endParaRPr lang="zh-CN" altLang="en-US" sz="6600" dirty="0">
              <a:ea typeface="宋体" panose="02010600030101010101" pitchFamily="2" charset="-122"/>
            </a:endParaRPr>
          </a:p>
          <a:p>
            <a:pPr marL="914400" lvl="2" indent="0" eaLnBrk="1" hangingPunct="1">
              <a:spcBef>
                <a:spcPct val="50000"/>
              </a:spcBef>
              <a:spcAft>
                <a:spcPct val="50000"/>
              </a:spcAft>
            </a:pPr>
            <a:r>
              <a:rPr lang="zh-CN" altLang="en-US" sz="6600" dirty="0">
                <a:ea typeface="宋体" panose="02010600030101010101" pitchFamily="2" charset="-122"/>
                <a:sym typeface="+mn-ea"/>
              </a:rPr>
              <a:t>表的数据活动情况，活跃表，静态表？</a:t>
            </a:r>
            <a:endParaRPr lang="en-US" altLang="zh-CN" sz="6000" dirty="0">
              <a:latin typeface="微软雅黑" panose="020B0503020204020204" pitchFamily="34" charset="-122"/>
              <a:ea typeface="宋体" panose="02010600030101010101" pitchFamily="2" charset="-122"/>
              <a:cs typeface="微软雅黑" panose="020B0503020204020204" pitchFamily="34" charset="-122"/>
              <a:sym typeface="+mn-ea"/>
            </a:endParaRPr>
          </a:p>
          <a:p>
            <a:pPr marL="0" indent="0">
              <a:buNone/>
              <a:tabLst>
                <a:tab pos="228600" algn="l"/>
                <a:tab pos="676275" algn="l"/>
                <a:tab pos="1125220" algn="l"/>
                <a:tab pos="1574800" algn="l"/>
                <a:tab pos="2023745" algn="l"/>
                <a:tab pos="2473325" algn="l"/>
                <a:tab pos="2922270" algn="l"/>
                <a:tab pos="3371850" algn="l"/>
                <a:tab pos="3820795" algn="l"/>
                <a:tab pos="4270375" algn="l"/>
                <a:tab pos="4719320" algn="l"/>
                <a:tab pos="5168900" algn="l"/>
                <a:tab pos="5617845" algn="l"/>
                <a:tab pos="6067425" algn="l"/>
                <a:tab pos="6516370" algn="l"/>
                <a:tab pos="6965950" algn="l"/>
                <a:tab pos="7414895" algn="l"/>
                <a:tab pos="7864475" algn="l"/>
                <a:tab pos="8313420" algn="l"/>
                <a:tab pos="8763000" algn="l"/>
                <a:tab pos="9211945" algn="l"/>
              </a:tabLst>
            </a:pPr>
            <a:endParaRPr lang="zh-CN" altLang="en-US" dirty="0">
              <a:latin typeface="Arial" panose="020B0604020202020204" pitchFamily="34" charset="0"/>
              <a:ea typeface="宋体" panose="02010600030101010101" pitchFamily="2" charset="-122"/>
              <a:cs typeface="Arial"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目录</a:t>
            </a:r>
            <a:endParaRPr lang="zh-CN" altLang="en-US" dirty="0"/>
          </a:p>
        </p:txBody>
      </p:sp>
      <p:sp>
        <p:nvSpPr>
          <p:cNvPr id="4" name="矩形 3"/>
          <p:cNvSpPr/>
          <p:nvPr/>
        </p:nvSpPr>
        <p:spPr bwMode="auto">
          <a:xfrm>
            <a:off x="3339148" y="1960880"/>
            <a:ext cx="722312" cy="66294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矩形 4"/>
          <p:cNvSpPr/>
          <p:nvPr/>
        </p:nvSpPr>
        <p:spPr bwMode="auto">
          <a:xfrm>
            <a:off x="4202748" y="1960880"/>
            <a:ext cx="4570412" cy="66294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5"/>
          <p:cNvSpPr/>
          <p:nvPr/>
        </p:nvSpPr>
        <p:spPr bwMode="auto">
          <a:xfrm>
            <a:off x="3339148" y="257810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矩形 6"/>
          <p:cNvSpPr/>
          <p:nvPr/>
        </p:nvSpPr>
        <p:spPr bwMode="auto">
          <a:xfrm>
            <a:off x="4202748" y="257810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文本框 3"/>
          <p:cNvSpPr txBox="1">
            <a:spLocks noChangeArrowheads="1"/>
          </p:cNvSpPr>
          <p:nvPr/>
        </p:nvSpPr>
        <p:spPr bwMode="auto">
          <a:xfrm>
            <a:off x="3470385" y="207324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一</a:t>
            </a:r>
          </a:p>
        </p:txBody>
      </p:sp>
      <p:sp>
        <p:nvSpPr>
          <p:cNvPr id="9" name="矩形 8"/>
          <p:cNvSpPr/>
          <p:nvPr/>
        </p:nvSpPr>
        <p:spPr bwMode="auto">
          <a:xfrm>
            <a:off x="3339148" y="2854960"/>
            <a:ext cx="722312" cy="66421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矩形 9"/>
          <p:cNvSpPr/>
          <p:nvPr/>
        </p:nvSpPr>
        <p:spPr bwMode="auto">
          <a:xfrm>
            <a:off x="4202748" y="2854960"/>
            <a:ext cx="4570412" cy="664210"/>
          </a:xfrm>
          <a:prstGeom prst="rect">
            <a:avLst/>
          </a:prstGeom>
          <a:solidFill>
            <a:srgbClr val="DE12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矩形 10"/>
          <p:cNvSpPr/>
          <p:nvPr/>
        </p:nvSpPr>
        <p:spPr bwMode="auto">
          <a:xfrm>
            <a:off x="3339148" y="3473450"/>
            <a:ext cx="722312" cy="45719"/>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矩形 11"/>
          <p:cNvSpPr/>
          <p:nvPr/>
        </p:nvSpPr>
        <p:spPr bwMode="auto">
          <a:xfrm>
            <a:off x="4202748" y="3473450"/>
            <a:ext cx="4570412" cy="45719"/>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文本框 48"/>
          <p:cNvSpPr txBox="1">
            <a:spLocks noChangeArrowheads="1"/>
          </p:cNvSpPr>
          <p:nvPr/>
        </p:nvSpPr>
        <p:spPr bwMode="auto">
          <a:xfrm>
            <a:off x="3470385" y="296859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二</a:t>
            </a:r>
          </a:p>
        </p:txBody>
      </p:sp>
      <p:sp>
        <p:nvSpPr>
          <p:cNvPr id="14" name="矩形 13"/>
          <p:cNvSpPr/>
          <p:nvPr/>
        </p:nvSpPr>
        <p:spPr bwMode="auto">
          <a:xfrm>
            <a:off x="3339148" y="3749040"/>
            <a:ext cx="722312" cy="66548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5" name="矩形 14"/>
          <p:cNvSpPr/>
          <p:nvPr/>
        </p:nvSpPr>
        <p:spPr bwMode="auto">
          <a:xfrm>
            <a:off x="4202748" y="3749040"/>
            <a:ext cx="4570412" cy="66548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矩形 15"/>
          <p:cNvSpPr/>
          <p:nvPr/>
        </p:nvSpPr>
        <p:spPr bwMode="auto">
          <a:xfrm>
            <a:off x="3339148" y="436880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矩形 16"/>
          <p:cNvSpPr/>
          <p:nvPr/>
        </p:nvSpPr>
        <p:spPr bwMode="auto">
          <a:xfrm>
            <a:off x="4202748" y="436880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8" name="文本框 54"/>
          <p:cNvSpPr txBox="1">
            <a:spLocks noChangeArrowheads="1"/>
          </p:cNvSpPr>
          <p:nvPr/>
        </p:nvSpPr>
        <p:spPr bwMode="auto">
          <a:xfrm>
            <a:off x="3470385" y="3863945"/>
            <a:ext cx="441146" cy="400110"/>
          </a:xfrm>
          <a:prstGeom prst="rect">
            <a:avLst/>
          </a:prstGeom>
          <a:noFill/>
          <a:ln w="9525">
            <a:noFill/>
            <a:miter lim="800000"/>
          </a:ln>
        </p:spPr>
        <p:txBody>
          <a:bodyPr wrap="none">
            <a:spAutoFit/>
          </a:bodyPr>
          <a:lstStyle/>
          <a:p>
            <a:r>
              <a:rPr lang="zh-CN" altLang="en-US" sz="2000" b="1" dirty="0">
                <a:solidFill>
                  <a:schemeClr val="bg1"/>
                </a:solidFill>
                <a:latin typeface="微软雅黑" panose="020B0503020204020204" pitchFamily="34" charset="-122"/>
                <a:ea typeface="微软雅黑" panose="020B0503020204020204" pitchFamily="34" charset="-122"/>
              </a:rPr>
              <a:t>三</a:t>
            </a:r>
          </a:p>
        </p:txBody>
      </p:sp>
      <p:sp>
        <p:nvSpPr>
          <p:cNvPr id="19" name="矩形 18"/>
          <p:cNvSpPr/>
          <p:nvPr/>
        </p:nvSpPr>
        <p:spPr bwMode="auto">
          <a:xfrm>
            <a:off x="3339148" y="4643120"/>
            <a:ext cx="722312" cy="65659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矩形 19"/>
          <p:cNvSpPr/>
          <p:nvPr/>
        </p:nvSpPr>
        <p:spPr bwMode="auto">
          <a:xfrm>
            <a:off x="4202748" y="4643120"/>
            <a:ext cx="4570412" cy="65659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矩形 20"/>
          <p:cNvSpPr/>
          <p:nvPr/>
        </p:nvSpPr>
        <p:spPr bwMode="auto">
          <a:xfrm>
            <a:off x="3339148" y="5253990"/>
            <a:ext cx="7223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2" name="矩形 21"/>
          <p:cNvSpPr/>
          <p:nvPr/>
        </p:nvSpPr>
        <p:spPr bwMode="auto">
          <a:xfrm>
            <a:off x="4202748" y="5253990"/>
            <a:ext cx="4570412" cy="45719"/>
          </a:xfrm>
          <a:prstGeom prst="rect">
            <a:avLst/>
          </a:prstGeom>
          <a:solidFill>
            <a:srgbClr val="5A565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3" name="文本框 60"/>
          <p:cNvSpPr txBox="1">
            <a:spLocks noChangeArrowheads="1"/>
          </p:cNvSpPr>
          <p:nvPr/>
        </p:nvSpPr>
        <p:spPr bwMode="auto">
          <a:xfrm>
            <a:off x="3470385" y="4749135"/>
            <a:ext cx="441146" cy="400110"/>
          </a:xfrm>
          <a:prstGeom prst="rect">
            <a:avLst/>
          </a:prstGeom>
          <a:noFill/>
          <a:ln w="9525">
            <a:noFill/>
            <a:miter lim="800000"/>
          </a:ln>
        </p:spPr>
        <p:txBody>
          <a:bodyPr wrap="none">
            <a:spAutoFit/>
          </a:bodyPr>
          <a:lstStyle/>
          <a:p>
            <a:r>
              <a:rPr lang="zh-CN" altLang="en-US" sz="2000" b="1">
                <a:solidFill>
                  <a:schemeClr val="bg1"/>
                </a:solidFill>
                <a:latin typeface="微软雅黑" panose="020B0503020204020204" pitchFamily="34" charset="-122"/>
                <a:ea typeface="微软雅黑" panose="020B0503020204020204" pitchFamily="34" charset="-122"/>
              </a:rPr>
              <a:t>四</a:t>
            </a:r>
          </a:p>
        </p:txBody>
      </p:sp>
      <p:sp>
        <p:nvSpPr>
          <p:cNvPr id="24" name="文本框 55"/>
          <p:cNvSpPr txBox="1">
            <a:spLocks noChangeArrowheads="1"/>
          </p:cNvSpPr>
          <p:nvPr/>
        </p:nvSpPr>
        <p:spPr bwMode="auto">
          <a:xfrm>
            <a:off x="4378960" y="208039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需求分析</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5" name="文本框 55"/>
          <p:cNvSpPr txBox="1">
            <a:spLocks noChangeArrowheads="1"/>
          </p:cNvSpPr>
          <p:nvPr/>
        </p:nvSpPr>
        <p:spPr bwMode="auto">
          <a:xfrm>
            <a:off x="4378960" y="2965584"/>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系统设计</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6" name="文本框 55"/>
          <p:cNvSpPr txBox="1">
            <a:spLocks noChangeArrowheads="1"/>
          </p:cNvSpPr>
          <p:nvPr/>
        </p:nvSpPr>
        <p:spPr bwMode="auto">
          <a:xfrm>
            <a:off x="4378960" y="3871208"/>
            <a:ext cx="4236720" cy="706755"/>
          </a:xfrm>
          <a:prstGeom prst="rect">
            <a:avLst/>
          </a:prstGeom>
          <a:noFill/>
          <a:ln w="9525">
            <a:noFill/>
            <a:miter lim="800000"/>
          </a:ln>
        </p:spPr>
        <p:txBody>
          <a:bodyPr wrap="square">
            <a:spAutoFit/>
          </a:bodyPr>
          <a:lstStyle/>
          <a:p>
            <a:pPr algn="ctr"/>
            <a:r>
              <a:rPr lang="en-US" altLang="zh-CN" sz="2000" spc="200" dirty="0">
                <a:solidFill>
                  <a:schemeClr val="bg1"/>
                </a:solidFill>
                <a:latin typeface="微软雅黑" panose="020B0503020204020204" pitchFamily="34" charset="-122"/>
                <a:ea typeface="微软雅黑" panose="020B0503020204020204" pitchFamily="34" charset="-122"/>
                <a:sym typeface="+mn-ea"/>
              </a:rPr>
              <a:t>SQL</a:t>
            </a:r>
            <a:r>
              <a:rPr lang="zh-CN" altLang="en-US" sz="2000" spc="200" dirty="0">
                <a:solidFill>
                  <a:schemeClr val="bg1"/>
                </a:solidFill>
                <a:latin typeface="微软雅黑" panose="020B0503020204020204" pitchFamily="34" charset="-122"/>
                <a:ea typeface="微软雅黑" panose="020B0503020204020204" pitchFamily="34" charset="-122"/>
                <a:sym typeface="+mn-ea"/>
              </a:rPr>
              <a:t>优化</a:t>
            </a:r>
            <a:endParaRPr lang="zh-CN" altLang="en-US" sz="2000" spc="200" dirty="0">
              <a:solidFill>
                <a:schemeClr val="bg1"/>
              </a:solidFill>
              <a:latin typeface="微软雅黑" panose="020B0503020204020204" pitchFamily="34" charset="-122"/>
              <a:ea typeface="微软雅黑" panose="020B0503020204020204" pitchFamily="34" charset="-122"/>
            </a:endParaRPr>
          </a:p>
          <a:p>
            <a:pPr algn="ct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
        <p:nvSpPr>
          <p:cNvPr id="27" name="文本框 55"/>
          <p:cNvSpPr txBox="1">
            <a:spLocks noChangeArrowheads="1"/>
          </p:cNvSpPr>
          <p:nvPr/>
        </p:nvSpPr>
        <p:spPr bwMode="auto">
          <a:xfrm>
            <a:off x="4378960" y="4746238"/>
            <a:ext cx="4236720" cy="398780"/>
          </a:xfrm>
          <a:prstGeom prst="rect">
            <a:avLst/>
          </a:prstGeom>
          <a:noFill/>
          <a:ln w="9525">
            <a:noFill/>
            <a:miter lim="800000"/>
          </a:ln>
        </p:spPr>
        <p:txBody>
          <a:bodyPr wrap="square">
            <a:spAutoFit/>
          </a:bodyPr>
          <a:lstStyle/>
          <a:p>
            <a:pPr algn="ctr"/>
            <a:r>
              <a:rPr lang="zh-CN" altLang="en-US" sz="2000" spc="200" dirty="0">
                <a:solidFill>
                  <a:schemeClr val="bg1"/>
                </a:solidFill>
                <a:latin typeface="微软雅黑" panose="020B0503020204020204" pitchFamily="34" charset="-122"/>
                <a:ea typeface="微软雅黑" panose="020B0503020204020204" pitchFamily="34" charset="-122"/>
                <a:sym typeface="+mn-ea"/>
              </a:rPr>
              <a:t>性能部署</a:t>
            </a:r>
            <a:endParaRPr lang="zh-CN" altLang="en-US" sz="2000" spc="200"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系统设计</a:t>
            </a:r>
          </a:p>
        </p:txBody>
      </p:sp>
      <p:sp>
        <p:nvSpPr>
          <p:cNvPr id="5123" name="内容占位符 2"/>
          <p:cNvSpPr>
            <a:spLocks noGrp="1"/>
          </p:cNvSpPr>
          <p:nvPr>
            <p:ph type="body" sz="quarter" idx="10"/>
          </p:nvPr>
        </p:nvSpPr>
        <p:spPr/>
        <p:txBody>
          <a:bodyPr>
            <a:normAutofit/>
          </a:bodyPr>
          <a:lstStyle/>
          <a:p>
            <a:pPr lvl="0" eaLnBrk="1" hangingPunct="1">
              <a:spcBef>
                <a:spcPct val="50000"/>
              </a:spcBef>
              <a:spcAft>
                <a:spcPct val="50000"/>
              </a:spcAft>
            </a:pPr>
            <a:r>
              <a:rPr lang="zh-CN" altLang="en-US" b="1" dirty="0">
                <a:ea typeface="宋体" panose="02010600030101010101" pitchFamily="2" charset="-122"/>
                <a:sym typeface="+mn-ea"/>
              </a:rPr>
              <a:t>数据库存储规划</a:t>
            </a:r>
            <a:endParaRPr lang="zh-CN" altLang="en-US" b="1" dirty="0">
              <a:ea typeface="宋体" panose="02010600030101010101" pitchFamily="2" charset="-122"/>
            </a:endParaRPr>
          </a:p>
          <a:p>
            <a:pPr lvl="0" eaLnBrk="1" hangingPunct="1">
              <a:spcBef>
                <a:spcPct val="50000"/>
              </a:spcBef>
              <a:spcAft>
                <a:spcPct val="50000"/>
              </a:spcAft>
            </a:pPr>
            <a:r>
              <a:rPr lang="zh-CN" altLang="en-US" b="1" dirty="0">
                <a:ea typeface="宋体" panose="02010600030101010101" pitchFamily="2" charset="-122"/>
                <a:sym typeface="+mn-ea"/>
              </a:rPr>
              <a:t>表分片</a:t>
            </a:r>
            <a:r>
              <a:rPr lang="en-US" altLang="zh-CN" b="1" dirty="0">
                <a:ea typeface="宋体" panose="02010600030101010101" pitchFamily="2" charset="-122"/>
                <a:sym typeface="+mn-ea"/>
              </a:rPr>
              <a:t>(Table Fragmentation)</a:t>
            </a:r>
            <a:endParaRPr lang="zh-CN" altLang="en-US" b="1" dirty="0">
              <a:ea typeface="宋体" panose="02010600030101010101" pitchFamily="2" charset="-122"/>
            </a:endParaRPr>
          </a:p>
          <a:p>
            <a:pPr lvl="0" eaLnBrk="1" hangingPunct="1">
              <a:spcBef>
                <a:spcPct val="50000"/>
              </a:spcBef>
              <a:spcAft>
                <a:spcPct val="50000"/>
              </a:spcAft>
            </a:pPr>
            <a:r>
              <a:rPr lang="zh-CN" altLang="en-US" b="1" dirty="0">
                <a:ea typeface="宋体" panose="02010600030101010101" pitchFamily="2" charset="-122"/>
                <a:sym typeface="+mn-ea"/>
              </a:rPr>
              <a:t>表设计</a:t>
            </a:r>
            <a:r>
              <a:rPr lang="en-US" altLang="zh-CN" b="1" dirty="0">
                <a:ea typeface="宋体" panose="02010600030101010101" pitchFamily="2" charset="-122"/>
                <a:sym typeface="+mn-ea"/>
              </a:rPr>
              <a:t>(Table schema design)</a:t>
            </a:r>
            <a:endParaRPr lang="zh-CN" altLang="en-US" b="1" dirty="0">
              <a:ea typeface="宋体" panose="02010600030101010101" pitchFamily="2" charset="-122"/>
            </a:endParaRPr>
          </a:p>
          <a:p>
            <a:pPr lvl="0" eaLnBrk="1" hangingPunct="1">
              <a:spcBef>
                <a:spcPct val="50000"/>
              </a:spcBef>
              <a:spcAft>
                <a:spcPct val="50000"/>
              </a:spcAft>
            </a:pPr>
            <a:r>
              <a:rPr lang="zh-CN" altLang="en-US" b="1" dirty="0">
                <a:ea typeface="宋体" panose="02010600030101010101" pitchFamily="2" charset="-122"/>
                <a:sym typeface="+mn-ea"/>
              </a:rPr>
              <a:t>索引 </a:t>
            </a:r>
            <a:r>
              <a:rPr lang="en-US" altLang="zh-CN" b="1" dirty="0">
                <a:ea typeface="宋体" panose="02010600030101010101" pitchFamily="2" charset="-122"/>
                <a:sym typeface="+mn-ea"/>
              </a:rPr>
              <a:t>(Table index design)</a:t>
            </a:r>
            <a:endParaRPr lang="zh-CN" altLang="en-US" dirty="0">
              <a:latin typeface="Arial" panose="020B0604020202020204" pitchFamily="34" charset="0"/>
              <a:ea typeface="宋体" panose="02010600030101010101" pitchFamily="2" charset="-122"/>
              <a:cs typeface="Arial"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系统设计</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4294967295"/>
          </p:nvPr>
        </p:nvSpPr>
        <p:spPr>
          <a:xfrm>
            <a:off x="723900" y="1260475"/>
            <a:ext cx="10718800" cy="4889500"/>
          </a:xfrm>
          <a:prstGeom prst="rect">
            <a:avLst/>
          </a:prstGeom>
        </p:spPr>
        <p:txBody>
          <a:bodyPr>
            <a:normAutofit fontScale="25000" lnSpcReduction="20000"/>
          </a:bodyPr>
          <a:lstStyle/>
          <a:p>
            <a:pPr eaLnBrk="1" hangingPunct="1">
              <a:lnSpc>
                <a:spcPct val="90000"/>
              </a:lnSpc>
              <a:spcBef>
                <a:spcPct val="50000"/>
              </a:spcBef>
              <a:spcAft>
                <a:spcPct val="50000"/>
              </a:spcAft>
              <a:buNone/>
            </a:pPr>
            <a:r>
              <a:rPr lang="zh-CN" altLang="en-US" sz="8000" b="1" dirty="0">
                <a:ea typeface="宋体" panose="02010600030101010101" pitchFamily="2" charset="-122"/>
                <a:sym typeface="+mn-ea"/>
              </a:rPr>
              <a:t>数据库存储规划</a:t>
            </a:r>
          </a:p>
          <a:p>
            <a:pPr eaLnBrk="1" hangingPunct="1">
              <a:lnSpc>
                <a:spcPct val="134000"/>
              </a:lnSpc>
            </a:pPr>
            <a:r>
              <a:rPr lang="zh-CN" altLang="en-US" sz="6200" dirty="0">
                <a:ea typeface="宋体" panose="02010600030101010101" pitchFamily="2" charset="-122"/>
                <a:sym typeface="+mn-ea"/>
              </a:rPr>
              <a:t>数据库系统中除了数据库系统本身要求的表空间外。我们需要根据应用系统的需求，创建大量的数据库表空间。那我们一般情况下需要遵守的准则有如下几点：</a:t>
            </a:r>
            <a:endParaRPr lang="zh-CN" altLang="en-US" sz="6200" dirty="0">
              <a:ea typeface="宋体" panose="02010600030101010101" pitchFamily="2" charset="-122"/>
            </a:endParaRPr>
          </a:p>
          <a:p>
            <a:pPr marL="465455" lvl="1" indent="0" eaLnBrk="1" hangingPunct="1">
              <a:lnSpc>
                <a:spcPct val="134000"/>
              </a:lnSpc>
              <a:buNone/>
            </a:pPr>
            <a:r>
              <a:rPr lang="en-US" altLang="zh-CN" sz="6200" dirty="0">
                <a:ea typeface="宋体" panose="02010600030101010101" pitchFamily="2" charset="-122"/>
                <a:sym typeface="+mn-ea"/>
              </a:rPr>
              <a:t>1</a:t>
            </a:r>
            <a:r>
              <a:rPr lang="zh-CN" altLang="en-US" sz="6200" dirty="0">
                <a:ea typeface="宋体" panose="02010600030101010101" pitchFamily="2" charset="-122"/>
                <a:sym typeface="+mn-ea"/>
              </a:rPr>
              <a:t>、</a:t>
            </a:r>
            <a:r>
              <a:rPr lang="zh-CN" altLang="en-US" sz="6200" b="1" dirty="0">
                <a:ea typeface="宋体" panose="02010600030101010101" pitchFamily="2" charset="-122"/>
                <a:sym typeface="+mn-ea"/>
              </a:rPr>
              <a:t>分离活动表与静态表</a:t>
            </a:r>
            <a:r>
              <a:rPr lang="en-US" altLang="zh-CN" sz="6200" b="1" dirty="0">
                <a:ea typeface="宋体" panose="02010600030101010101" pitchFamily="2" charset="-122"/>
                <a:sym typeface="+mn-ea"/>
              </a:rPr>
              <a:t>(active table, static table)</a:t>
            </a:r>
            <a:endParaRPr lang="zh-CN" altLang="en-US" sz="6200" b="1" dirty="0">
              <a:ea typeface="宋体" panose="02010600030101010101" pitchFamily="2" charset="-122"/>
            </a:endParaRPr>
          </a:p>
          <a:p>
            <a:pPr marL="914400" lvl="2" indent="0" eaLnBrk="1" hangingPunct="1">
              <a:lnSpc>
                <a:spcPct val="134000"/>
              </a:lnSpc>
              <a:buNone/>
            </a:pPr>
            <a:r>
              <a:rPr lang="zh-CN" altLang="en-US" sz="6200" dirty="0">
                <a:ea typeface="宋体" panose="02010600030101010101" pitchFamily="2" charset="-122"/>
                <a:sym typeface="+mn-ea"/>
              </a:rPr>
              <a:t>静态表可能永远也不会被更改或者移动 ，活动表则可能需要频繁地被管理、移动或者重组。为了简化静态表地管理，你可以将它们分离至一个专门的表空间中。而在最活跃的表中，则有更进一步的区分。分离到不同的表空间中。</a:t>
            </a:r>
            <a:endParaRPr lang="zh-CN" altLang="en-US" sz="6200" dirty="0">
              <a:ea typeface="宋体" panose="02010600030101010101" pitchFamily="2" charset="-122"/>
            </a:endParaRPr>
          </a:p>
          <a:p>
            <a:pPr marL="465455" lvl="1" indent="0" eaLnBrk="1" hangingPunct="1">
              <a:lnSpc>
                <a:spcPct val="134000"/>
              </a:lnSpc>
              <a:buNone/>
            </a:pPr>
            <a:r>
              <a:rPr lang="en-US" altLang="zh-CN" sz="6200" dirty="0">
                <a:ea typeface="宋体" panose="02010600030101010101" pitchFamily="2" charset="-122"/>
                <a:sym typeface="+mn-ea"/>
              </a:rPr>
              <a:t>2</a:t>
            </a:r>
            <a:r>
              <a:rPr lang="zh-CN" altLang="en-US" sz="6200" dirty="0">
                <a:ea typeface="宋体" panose="02010600030101010101" pitchFamily="2" charset="-122"/>
                <a:sym typeface="+mn-ea"/>
              </a:rPr>
              <a:t>、</a:t>
            </a:r>
            <a:r>
              <a:rPr lang="zh-CN" altLang="en-US" sz="6200" b="1" dirty="0">
                <a:ea typeface="宋体" panose="02010600030101010101" pitchFamily="2" charset="-122"/>
                <a:sym typeface="+mn-ea"/>
              </a:rPr>
              <a:t>分离大对象与小对象 </a:t>
            </a:r>
            <a:r>
              <a:rPr lang="en-US" altLang="zh-CN" sz="6200" b="1" dirty="0">
                <a:ea typeface="宋体" panose="02010600030101010101" pitchFamily="2" charset="-122"/>
                <a:sym typeface="+mn-ea"/>
              </a:rPr>
              <a:t>(Big table or small table)</a:t>
            </a:r>
            <a:endParaRPr lang="zh-CN" altLang="en-US" sz="6200" b="1" dirty="0">
              <a:ea typeface="宋体" panose="02010600030101010101" pitchFamily="2" charset="-122"/>
            </a:endParaRPr>
          </a:p>
          <a:p>
            <a:pPr marL="914400" lvl="2" indent="0" eaLnBrk="1" hangingPunct="1">
              <a:lnSpc>
                <a:spcPct val="134000"/>
              </a:lnSpc>
              <a:buNone/>
            </a:pPr>
            <a:r>
              <a:rPr lang="zh-CN" altLang="en-US" sz="6200" dirty="0">
                <a:ea typeface="宋体" panose="02010600030101010101" pitchFamily="2" charset="-122"/>
                <a:sym typeface="+mn-ea"/>
              </a:rPr>
              <a:t>一般来说，小的表往往作为相对静态的查找表。（这点和活动表与静态表的分离类似）可以把小表</a:t>
            </a:r>
            <a:r>
              <a:rPr lang="en-US" altLang="zh-CN" sz="6200" dirty="0">
                <a:ea typeface="宋体" panose="02010600030101010101" pitchFamily="2" charset="-122"/>
                <a:sym typeface="+mn-ea"/>
              </a:rPr>
              <a:t>CATCH</a:t>
            </a:r>
            <a:r>
              <a:rPr lang="zh-CN" altLang="en-US" sz="6200" dirty="0">
                <a:ea typeface="宋体" panose="02010600030101010101" pitchFamily="2" charset="-122"/>
                <a:sym typeface="+mn-ea"/>
              </a:rPr>
              <a:t>到缓存中，已提高性能。</a:t>
            </a:r>
            <a:endParaRPr lang="zh-CN" altLang="en-US" sz="6200" dirty="0">
              <a:ea typeface="宋体" panose="02010600030101010101" pitchFamily="2" charset="-122"/>
            </a:endParaRPr>
          </a:p>
          <a:p>
            <a:pPr marL="465455" lvl="1" indent="0" eaLnBrk="1" hangingPunct="1">
              <a:lnSpc>
                <a:spcPct val="134000"/>
              </a:lnSpc>
              <a:buNone/>
            </a:pPr>
            <a:r>
              <a:rPr lang="en-US" altLang="zh-CN" sz="6200" dirty="0">
                <a:ea typeface="宋体" panose="02010600030101010101" pitchFamily="2" charset="-122"/>
                <a:sym typeface="+mn-ea"/>
              </a:rPr>
              <a:t>3</a:t>
            </a:r>
            <a:r>
              <a:rPr lang="zh-CN" altLang="en-US" sz="6200" dirty="0">
                <a:ea typeface="宋体" panose="02010600030101010101" pitchFamily="2" charset="-122"/>
                <a:sym typeface="+mn-ea"/>
              </a:rPr>
              <a:t>、</a:t>
            </a:r>
            <a:r>
              <a:rPr lang="zh-CN" altLang="en-US" sz="6200" b="1" dirty="0">
                <a:ea typeface="宋体" panose="02010600030101010101" pitchFamily="2" charset="-122"/>
                <a:sym typeface="+mn-ea"/>
              </a:rPr>
              <a:t>核心表单独管理 </a:t>
            </a:r>
            <a:r>
              <a:rPr lang="en-US" altLang="zh-CN" sz="6200" b="1" dirty="0">
                <a:ea typeface="宋体" panose="02010600030101010101" pitchFamily="2" charset="-122"/>
                <a:sym typeface="+mn-ea"/>
              </a:rPr>
              <a:t>(Core table management)</a:t>
            </a:r>
            <a:endParaRPr lang="zh-CN" altLang="en-US" sz="6200" b="1" dirty="0">
              <a:ea typeface="宋体" panose="02010600030101010101" pitchFamily="2" charset="-122"/>
            </a:endParaRPr>
          </a:p>
          <a:p>
            <a:pPr marL="914400" lvl="2" indent="0" eaLnBrk="1" hangingPunct="1">
              <a:lnSpc>
                <a:spcPct val="134000"/>
              </a:lnSpc>
              <a:buNone/>
            </a:pPr>
            <a:r>
              <a:rPr lang="zh-CN" altLang="en-US" sz="6200" dirty="0">
                <a:ea typeface="宋体" panose="02010600030101010101" pitchFamily="2" charset="-122"/>
                <a:sym typeface="+mn-ea"/>
              </a:rPr>
              <a:t>对于大多数应用系统来说，总是有一些比较经常被使用的表，这些表可以考虑从其他的表中分离出来。</a:t>
            </a:r>
            <a:endParaRPr lang="zh-CN" altLang="en-US" sz="6200" dirty="0">
              <a:ea typeface="宋体" panose="02010600030101010101" pitchFamily="2" charset="-122"/>
            </a:endParaRPr>
          </a:p>
          <a:p>
            <a:pPr marL="465455" lvl="1" indent="0" eaLnBrk="1" hangingPunct="1">
              <a:lnSpc>
                <a:spcPct val="134000"/>
              </a:lnSpc>
              <a:buNone/>
            </a:pPr>
            <a:r>
              <a:rPr lang="en-US" altLang="zh-CN" sz="6200" dirty="0">
                <a:ea typeface="宋体" panose="02010600030101010101" pitchFamily="2" charset="-122"/>
                <a:sym typeface="+mn-ea"/>
              </a:rPr>
              <a:t>4</a:t>
            </a:r>
            <a:r>
              <a:rPr lang="zh-CN" altLang="en-US" sz="6200" dirty="0">
                <a:ea typeface="宋体" panose="02010600030101010101" pitchFamily="2" charset="-122"/>
                <a:sym typeface="+mn-ea"/>
              </a:rPr>
              <a:t>、</a:t>
            </a:r>
            <a:r>
              <a:rPr lang="zh-CN" altLang="en-US" sz="6200" b="1" dirty="0">
                <a:ea typeface="宋体" panose="02010600030101010101" pitchFamily="2" charset="-122"/>
                <a:sym typeface="+mn-ea"/>
              </a:rPr>
              <a:t>根据应用数据类型进行分离 </a:t>
            </a:r>
            <a:endParaRPr lang="zh-CN" altLang="en-US" sz="6200" b="1" dirty="0">
              <a:ea typeface="宋体" panose="02010600030101010101" pitchFamily="2" charset="-122"/>
            </a:endParaRPr>
          </a:p>
          <a:p>
            <a:pPr marL="914400" lvl="2" indent="0" eaLnBrk="1" hangingPunct="1">
              <a:lnSpc>
                <a:spcPct val="134000"/>
              </a:lnSpc>
              <a:buNone/>
            </a:pPr>
            <a:r>
              <a:rPr lang="zh-CN" altLang="en-US" sz="6200" dirty="0">
                <a:ea typeface="宋体" panose="02010600030101010101" pitchFamily="2" charset="-122"/>
                <a:sym typeface="+mn-ea"/>
              </a:rPr>
              <a:t>一般来说，一个应用系统中的数据可以按其用途、使用层次等进行分类。同时对于不同类型的数据进行不同方式的管理。对于不同类型的表可以进行不同表空间的规划。</a:t>
            </a:r>
            <a:endParaRPr lang="zh-CN" altLang="en-US" sz="1800" dirty="0">
              <a:latin typeface="Arial" panose="020B0604020202020204" pitchFamily="34" charset="0"/>
              <a:ea typeface="宋体" panose="02010600030101010101" pitchFamily="2" charset="-122"/>
              <a:cs typeface="Arial" panose="020B0604020202020204"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标题 1"/>
          <p:cNvSpPr>
            <a:spLocks noGrp="1"/>
          </p:cNvSpPr>
          <p:nvPr>
            <p:ph type="title"/>
          </p:nvPr>
        </p:nvSpPr>
        <p:spPr/>
        <p:txBody>
          <a:bodyPr/>
          <a:lstStyle/>
          <a:p>
            <a:r>
              <a:rPr lang="zh-CN" altLang="en-US" dirty="0">
                <a:cs typeface="微软雅黑" panose="020B0503020204020204" pitchFamily="34" charset="-122"/>
                <a:sym typeface="+mn-ea"/>
              </a:rPr>
              <a:t>系统设计</a:t>
            </a:r>
            <a:endParaRPr lang="en-US" altLang="zh-CN" dirty="0">
              <a:cs typeface="微软雅黑" panose="020B0503020204020204" pitchFamily="34" charset="-122"/>
              <a:sym typeface="+mn-ea"/>
            </a:endParaRPr>
          </a:p>
        </p:txBody>
      </p:sp>
      <p:sp>
        <p:nvSpPr>
          <p:cNvPr id="5123" name="内容占位符 2"/>
          <p:cNvSpPr>
            <a:spLocks noGrp="1"/>
          </p:cNvSpPr>
          <p:nvPr>
            <p:ph type="body" sz="quarter" idx="10"/>
          </p:nvPr>
        </p:nvSpPr>
        <p:spPr/>
        <p:txBody>
          <a:bodyPr>
            <a:normAutofit/>
          </a:bodyPr>
          <a:lstStyle/>
          <a:p>
            <a:pPr eaLnBrk="1" hangingPunct="1">
              <a:spcBef>
                <a:spcPct val="50000"/>
              </a:spcBef>
              <a:spcAft>
                <a:spcPct val="50000"/>
              </a:spcAft>
              <a:buNone/>
            </a:pPr>
            <a:r>
              <a:rPr lang="zh-CN" altLang="en-US" sz="2000" b="1" dirty="0">
                <a:ea typeface="宋体" panose="02010600030101010101" pitchFamily="2" charset="-122"/>
                <a:sym typeface="+mn-ea"/>
              </a:rPr>
              <a:t>表空间</a:t>
            </a:r>
            <a:endParaRPr lang="zh-CN" altLang="en-US" sz="2000" b="1" dirty="0">
              <a:ea typeface="宋体" panose="02010600030101010101" pitchFamily="2" charset="-122"/>
            </a:endParaRPr>
          </a:p>
          <a:p>
            <a:pPr eaLnBrk="1" hangingPunct="1"/>
            <a:r>
              <a:rPr lang="zh-CN" altLang="en-US" sz="2000" dirty="0">
                <a:ea typeface="宋体" panose="02010600030101010101" pitchFamily="2" charset="-122"/>
                <a:sym typeface="+mn-ea"/>
              </a:rPr>
              <a:t>选择</a:t>
            </a:r>
            <a:r>
              <a:rPr lang="en-US" altLang="zh-CN" sz="2000" dirty="0">
                <a:ea typeface="宋体" panose="02010600030101010101" pitchFamily="2" charset="-122"/>
                <a:sym typeface="+mn-ea"/>
              </a:rPr>
              <a:t>page size (IDS 10 or later)</a:t>
            </a:r>
            <a:endParaRPr lang="en-US" altLang="zh-CN" sz="2000" dirty="0">
              <a:ea typeface="宋体" panose="02010600030101010101" pitchFamily="2" charset="-122"/>
            </a:endParaRPr>
          </a:p>
          <a:p>
            <a:pPr eaLnBrk="1" hangingPunct="1"/>
            <a:r>
              <a:rPr lang="en-US" altLang="zh-CN" sz="2000" dirty="0">
                <a:ea typeface="宋体" panose="02010600030101010101" pitchFamily="2" charset="-122"/>
                <a:sym typeface="+mn-ea"/>
              </a:rPr>
              <a:t>2K,4K,8K,16K</a:t>
            </a:r>
            <a:endParaRPr lang="en-US" altLang="zh-CN" sz="2000" dirty="0">
              <a:ea typeface="宋体" panose="02010600030101010101" pitchFamily="2" charset="-122"/>
            </a:endParaRPr>
          </a:p>
          <a:p>
            <a:pPr eaLnBrk="1" hangingPunct="1"/>
            <a:r>
              <a:rPr lang="zh-CN" altLang="en-US" sz="2000" dirty="0">
                <a:ea typeface="宋体" panose="02010600030101010101" pitchFamily="2" charset="-122"/>
                <a:sym typeface="+mn-ea"/>
              </a:rPr>
              <a:t>根据表单行记录大小选择不同的</a:t>
            </a:r>
            <a:r>
              <a:rPr lang="en-US" altLang="zh-CN" sz="2000" dirty="0">
                <a:ea typeface="宋体" panose="02010600030101010101" pitchFamily="2" charset="-122"/>
                <a:sym typeface="+mn-ea"/>
              </a:rPr>
              <a:t>PAGESIZE</a:t>
            </a:r>
            <a:endParaRPr lang="en-US" altLang="zh-CN" sz="2000" dirty="0">
              <a:ea typeface="宋体" panose="02010600030101010101" pitchFamily="2" charset="-122"/>
            </a:endParaRPr>
          </a:p>
          <a:p>
            <a:pPr eaLnBrk="1" hangingPunct="1"/>
            <a:r>
              <a:rPr lang="zh-CN" altLang="en-US" sz="2000" dirty="0">
                <a:ea typeface="宋体" panose="02010600030101010101" pitchFamily="2" charset="-122"/>
                <a:sym typeface="+mn-ea"/>
              </a:rPr>
              <a:t>一个数据库中可以有多个不同的</a:t>
            </a:r>
            <a:r>
              <a:rPr lang="en-US" altLang="zh-CN" sz="2000" dirty="0">
                <a:ea typeface="宋体" panose="02010600030101010101" pitchFamily="2" charset="-122"/>
                <a:sym typeface="+mn-ea"/>
              </a:rPr>
              <a:t>PAGE SIZE (IDS 11</a:t>
            </a:r>
            <a:r>
              <a:rPr lang="zh-CN" altLang="en-US" sz="2000" dirty="0">
                <a:ea typeface="宋体" panose="02010600030101010101" pitchFamily="2" charset="-122"/>
                <a:sym typeface="+mn-ea"/>
              </a:rPr>
              <a:t>及以上版本</a:t>
            </a:r>
            <a:r>
              <a:rPr lang="en-US" altLang="zh-CN" sz="2000" dirty="0">
                <a:ea typeface="宋体" panose="02010600030101010101" pitchFamily="2" charset="-122"/>
                <a:sym typeface="+mn-ea"/>
              </a:rPr>
              <a:t>)</a:t>
            </a:r>
            <a:endParaRPr lang="en-US" altLang="zh-CN" sz="2000" dirty="0">
              <a:ea typeface="宋体" panose="02010600030101010101" pitchFamily="2" charset="-122"/>
            </a:endParaRPr>
          </a:p>
          <a:p>
            <a:pPr eaLnBrk="1" hangingPunct="1"/>
            <a:endParaRPr lang="zh-CN" altLang="en-US" sz="2000" dirty="0">
              <a:latin typeface="Arial" panose="020B0604020202020204" pitchFamily="34" charset="0"/>
              <a:ea typeface="宋体" panose="02010600030101010101" pitchFamily="2" charset="-122"/>
              <a:cs typeface="Arial" panose="020B0604020202020204" pitchFamily="34" charset="0"/>
            </a:endParaRPr>
          </a:p>
        </p:txBody>
      </p:sp>
      <p:sp>
        <p:nvSpPr>
          <p:cNvPr id="2" name="TextBox 4"/>
          <p:cNvSpPr txBox="1"/>
          <p:nvPr/>
        </p:nvSpPr>
        <p:spPr>
          <a:xfrm>
            <a:off x="755650" y="3922395"/>
            <a:ext cx="7885113" cy="1476375"/>
          </a:xfrm>
          <a:prstGeom prst="rect">
            <a:avLst/>
          </a:prstGeom>
          <a:solidFill>
            <a:schemeClr val="bg2">
              <a:lumMod val="40000"/>
              <a:lumOff val="60000"/>
            </a:schemeClr>
          </a:solidFill>
          <a:ln>
            <a:solidFill>
              <a:srgbClr val="0070C0"/>
            </a:solidFill>
          </a:ln>
        </p:spPr>
        <p:txBody>
          <a:bodyPr>
            <a:spAutoFit/>
          </a:bodyPr>
          <a:lstStyle/>
          <a:p>
            <a:pPr marR="0" algn="l" defTabSz="914400">
              <a:buClrTx/>
              <a:buSzTx/>
              <a:buFontTx/>
              <a:buNone/>
              <a:defRPr/>
            </a:pPr>
            <a:r>
              <a:rPr kumimoji="0" lang="en-US" altLang="zh-CN" sz="1800" kern="1200" cap="none" spc="0" normalizeH="0" baseline="0" noProof="0" dirty="0">
                <a:latin typeface="Times New Roman" panose="02020603050405020304" charset="0"/>
                <a:ea typeface="宋体" panose="02010600030101010101" pitchFamily="2" charset="-122"/>
                <a:cs typeface="+mn-cs"/>
              </a:rPr>
              <a:t>BUFFERPOOL </a:t>
            </a:r>
            <a:r>
              <a:rPr kumimoji="0" lang="en-US" altLang="zh-CN" sz="1800" kern="1200" cap="none" spc="0" normalizeH="0" baseline="0" noProof="0" dirty="0" err="1">
                <a:latin typeface="Times New Roman" panose="02020603050405020304" charset="0"/>
                <a:ea typeface="宋体" panose="02010600030101010101" pitchFamily="2" charset="-122"/>
                <a:cs typeface="+mn-cs"/>
              </a:rPr>
              <a:t>default,buffers</a:t>
            </a:r>
            <a:r>
              <a:rPr kumimoji="0" lang="en-US" altLang="zh-CN" sz="1800" kern="1200" cap="none" spc="0" normalizeH="0" baseline="0" noProof="0" dirty="0">
                <a:latin typeface="Times New Roman" panose="02020603050405020304" charset="0"/>
                <a:ea typeface="宋体" panose="02010600030101010101" pitchFamily="2" charset="-122"/>
                <a:cs typeface="+mn-cs"/>
              </a:rPr>
              <a:t>=200000,lrus=16,lru_min_dirty=10.00,lru_max_dirty=20.00</a:t>
            </a:r>
          </a:p>
          <a:p>
            <a:pPr marR="0" algn="l" defTabSz="914400">
              <a:buClrTx/>
              <a:buSzTx/>
              <a:buFontTx/>
              <a:buNone/>
              <a:defRPr/>
            </a:pPr>
            <a:r>
              <a:rPr kumimoji="0" lang="en-US" altLang="zh-CN" sz="1800" kern="1200" cap="none" spc="0" normalizeH="0" baseline="0" noProof="0" dirty="0">
                <a:latin typeface="Times New Roman" panose="02020603050405020304" charset="0"/>
                <a:ea typeface="宋体" panose="02010600030101010101" pitchFamily="2" charset="-122"/>
                <a:cs typeface="+mn-cs"/>
              </a:rPr>
              <a:t>BUFFERPOOL      size=</a:t>
            </a:r>
            <a:r>
              <a:rPr kumimoji="0" lang="en-US" altLang="zh-CN" sz="1800" b="1" kern="1200" cap="none" spc="0" normalizeH="0" baseline="0" noProof="0" dirty="0">
                <a:latin typeface="Times New Roman" panose="02020603050405020304" charset="0"/>
                <a:ea typeface="宋体" panose="02010600030101010101" pitchFamily="2" charset="-122"/>
                <a:cs typeface="+mn-cs"/>
              </a:rPr>
              <a:t>8K</a:t>
            </a:r>
            <a:r>
              <a:rPr kumimoji="0" lang="en-US" altLang="zh-CN" sz="1800" kern="1200" cap="none" spc="0" normalizeH="0" baseline="0" noProof="0" dirty="0">
                <a:latin typeface="Times New Roman" panose="02020603050405020304" charset="0"/>
                <a:ea typeface="宋体" panose="02010600030101010101" pitchFamily="2" charset="-122"/>
                <a:cs typeface="+mn-cs"/>
              </a:rPr>
              <a:t>,buffers=3000000,lrus=512,lru_min_dirty=10.000000,lru_max_dirty=20.000000</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bwMode="auto">
        <a:noFill/>
        <a:ln w="9525">
          <a:noFill/>
          <a:miter lim="800000"/>
        </a:ln>
      </a:spPr>
      <a:bodyPr anchor="b"/>
      <a:lstStyle>
        <a:defPPr algn="ctr">
          <a:spcBef>
            <a:spcPct val="20000"/>
          </a:spcBef>
          <a:buClr>
            <a:schemeClr val="hlink"/>
          </a:buClr>
          <a:buFont typeface="Wingdings" panose="05000000000000000000" pitchFamily="2" charset="2"/>
          <a:buNone/>
          <a:defRPr sz="3200" b="1" kern="0" dirty="0" smtClean="0">
            <a:solidFill>
              <a:srgbClr val="C00000"/>
            </a:solidFill>
            <a:latin typeface="微软雅黑" panose="020B0503020204020204" pitchFamily="34" charset="-122"/>
            <a:ea typeface="微软雅黑" panose="020B0503020204020204" pitchFamily="34" charset="-122"/>
            <a:cs typeface="+mj-cs"/>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TotalTime>
  <Words>2717</Words>
  <Application>Microsoft Macintosh PowerPoint</Application>
  <PresentationFormat>自定义</PresentationFormat>
  <Paragraphs>371</Paragraphs>
  <Slides>35</Slides>
  <Notes>31</Notes>
  <HiddenSlides>0</HiddenSlides>
  <MMClips>0</MMClips>
  <ScaleCrop>false</ScaleCrop>
  <HeadingPairs>
    <vt:vector size="4" baseType="variant">
      <vt:variant>
        <vt:lpstr>主题</vt:lpstr>
      </vt:variant>
      <vt:variant>
        <vt:i4>1</vt:i4>
      </vt:variant>
      <vt:variant>
        <vt:lpstr>幻灯片标题</vt:lpstr>
      </vt:variant>
      <vt:variant>
        <vt:i4>35</vt:i4>
      </vt:variant>
    </vt:vector>
  </HeadingPairs>
  <TitlesOfParts>
    <vt:vector size="36" baseType="lpstr">
      <vt:lpstr>Office 主题</vt:lpstr>
      <vt:lpstr>高性能数据库设计与实现</vt:lpstr>
      <vt:lpstr>目录</vt:lpstr>
      <vt:lpstr>需求分析 </vt:lpstr>
      <vt:lpstr>需求分析</vt:lpstr>
      <vt:lpstr>需求分析</vt:lpstr>
      <vt:lpstr>目录</vt:lpstr>
      <vt:lpstr>系统设计</vt:lpstr>
      <vt:lpstr>系统设计</vt:lpstr>
      <vt:lpstr>系统设计</vt:lpstr>
      <vt:lpstr>系统设计</vt:lpstr>
      <vt:lpstr>系统设计</vt:lpstr>
      <vt:lpstr>系统设计</vt:lpstr>
      <vt:lpstr>系统设计——索引 </vt:lpstr>
      <vt:lpstr>系统设计——索引 </vt:lpstr>
      <vt:lpstr>系统设计——合理利用索引 </vt:lpstr>
      <vt:lpstr>系统设计——合理利用索引 </vt:lpstr>
      <vt:lpstr>系统设计——合理利用索引 </vt:lpstr>
      <vt:lpstr>目录</vt:lpstr>
      <vt:lpstr>SQL优化</vt:lpstr>
      <vt:lpstr>SQL优化</vt:lpstr>
      <vt:lpstr>SQL优化</vt:lpstr>
      <vt:lpstr>SQL优化</vt:lpstr>
      <vt:lpstr>目录</vt:lpstr>
      <vt:lpstr>性能部署</vt:lpstr>
      <vt:lpstr>存储优化</vt:lpstr>
      <vt:lpstr>临时表空间</vt:lpstr>
      <vt:lpstr>参数优化I/O</vt:lpstr>
      <vt:lpstr>参数优化CPU</vt:lpstr>
      <vt:lpstr>参数优化-内存</vt:lpstr>
      <vt:lpstr>参数优化-网络</vt:lpstr>
      <vt:lpstr>系统监控与性能优化</vt:lpstr>
      <vt:lpstr>系统监控与性能优化</vt:lpstr>
      <vt:lpstr>系统监控与性能优化</vt:lpstr>
      <vt:lpstr>总结</vt:lpstr>
      <vt:lpstr>Thank you !</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Gbase Market</dc:creator>
  <cp:lastModifiedBy>mac lu</cp:lastModifiedBy>
  <cp:revision>994</cp:revision>
  <dcterms:created xsi:type="dcterms:W3CDTF">2013-08-14T15:08:00Z</dcterms:created>
  <dcterms:modified xsi:type="dcterms:W3CDTF">2020-03-23T00:40:40Z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