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8" r:id="rId1"/>
  </p:sldMasterIdLst>
  <p:notesMasterIdLst>
    <p:notesMasterId r:id="rId35"/>
  </p:notesMasterIdLst>
  <p:handoutMasterIdLst>
    <p:handoutMasterId r:id="rId36"/>
  </p:handoutMasterIdLst>
  <p:sldIdLst>
    <p:sldId id="495" r:id="rId2"/>
    <p:sldId id="496" r:id="rId3"/>
    <p:sldId id="497" r:id="rId4"/>
    <p:sldId id="498" r:id="rId5"/>
    <p:sldId id="499" r:id="rId6"/>
    <p:sldId id="500" r:id="rId7"/>
    <p:sldId id="501" r:id="rId8"/>
    <p:sldId id="502" r:id="rId9"/>
    <p:sldId id="503" r:id="rId10"/>
    <p:sldId id="504" r:id="rId11"/>
    <p:sldId id="505" r:id="rId12"/>
    <p:sldId id="506" r:id="rId13"/>
    <p:sldId id="507" r:id="rId14"/>
    <p:sldId id="508" r:id="rId15"/>
    <p:sldId id="509" r:id="rId16"/>
    <p:sldId id="510" r:id="rId17"/>
    <p:sldId id="511" r:id="rId18"/>
    <p:sldId id="512" r:id="rId19"/>
    <p:sldId id="513" r:id="rId20"/>
    <p:sldId id="514" r:id="rId21"/>
    <p:sldId id="515" r:id="rId22"/>
    <p:sldId id="516" r:id="rId23"/>
    <p:sldId id="517" r:id="rId24"/>
    <p:sldId id="518" r:id="rId25"/>
    <p:sldId id="519" r:id="rId26"/>
    <p:sldId id="520" r:id="rId27"/>
    <p:sldId id="521" r:id="rId28"/>
    <p:sldId id="522" r:id="rId29"/>
    <p:sldId id="523" r:id="rId30"/>
    <p:sldId id="524" r:id="rId31"/>
    <p:sldId id="525" r:id="rId32"/>
    <p:sldId id="526" r:id="rId33"/>
    <p:sldId id="494" r:id="rId34"/>
  </p:sldIdLst>
  <p:sldSz cx="12192000" cy="6858000"/>
  <p:notesSz cx="6858000" cy="9144000"/>
  <p:embeddedFontLst>
    <p:embeddedFont>
      <p:font typeface="Calibri Light" panose="020F0302020204030204" pitchFamily="34" charset="0"/>
      <p:regular r:id="rId37"/>
      <p:italic r:id="rId38"/>
    </p:embeddedFont>
    <p:embeddedFont>
      <p:font typeface="GungsuhChe" panose="02030609000101010101" pitchFamily="49" charset="-127"/>
      <p:regular r:id="rId39"/>
    </p:embeddedFont>
    <p:embeddedFont>
      <p:font typeface="Calibri" panose="020F0502020204030204" pitchFamily="34" charset="0"/>
      <p:regular r:id="rId40"/>
      <p:bold r:id="rId41"/>
      <p:italic r:id="rId42"/>
      <p:boldItalic r:id="rId43"/>
    </p:embeddedFont>
    <p:embeddedFont>
      <p:font typeface="微软雅黑" panose="020B0503020204020204" pitchFamily="34" charset="-122"/>
      <p:regular r:id="rId44"/>
      <p:bold r:id="rId45"/>
    </p:embeddedFont>
    <p:embeddedFont>
      <p:font typeface="Vrinda" panose="020B0502040204020203" pitchFamily="34" charset="0"/>
      <p:regular r:id="rId46"/>
      <p:bold r:id="rId47"/>
    </p:embeddedFont>
    <p:embeddedFont>
      <p:font typeface="DFKai-SB" panose="03000509000000000000" pitchFamily="65" charset="-120"/>
      <p:regular r:id="rId48"/>
    </p:embeddedFont>
    <p:embeddedFont>
      <p:font typeface="黑体" panose="02010609060101010101" pitchFamily="49" charset="-122"/>
      <p:regular r:id="rId49"/>
    </p:embeddedFont>
    <p:embeddedFont>
      <p:font typeface="新細明體" panose="02020500000000000000" pitchFamily="18" charset="-120"/>
      <p:regular r:id="rId50"/>
    </p:embeddedFont>
    <p:embeddedFont>
      <p:font typeface="新細明體" panose="02020500000000000000" pitchFamily="18" charset="-120"/>
      <p:regular r:id="rId50"/>
    </p:embeddedFont>
    <p:embeddedFont>
      <p:font typeface="Webdings" panose="05030102010509060703" pitchFamily="18" charset="2"/>
      <p:regular r:id="rId51"/>
    </p:embeddedFont>
    <p:embeddedFont>
      <p:font typeface="Verdana" panose="020B0604030504040204" pitchFamily="34" charset="0"/>
      <p:regular r:id="rId52"/>
      <p:bold r:id="rId53"/>
      <p:italic r:id="rId54"/>
      <p:boldItalic r:id="rId55"/>
    </p:embeddedFont>
    <p:embeddedFont>
      <p:font typeface="Tahoma" panose="020B0604030504040204" pitchFamily="34" charset="0"/>
      <p:regular r:id="rId56"/>
      <p:bold r:id="rId57"/>
    </p:embeddedFont>
    <p:embeddedFont>
      <p:font typeface="Lucida Sans Typewriter" panose="020B0509030504030204" pitchFamily="49" charset="0"/>
      <p:italic r:id="rId58"/>
      <p:boldItalic r:id="rId59"/>
    </p:embeddedFont>
  </p:embeddedFont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116">
          <p15:clr>
            <a:srgbClr val="A4A3A4"/>
          </p15:clr>
        </p15:guide>
        <p15:guide id="2" orient="horz" pos="4048">
          <p15:clr>
            <a:srgbClr val="A4A3A4"/>
          </p15:clr>
        </p15:guide>
        <p15:guide id="3" pos="327">
          <p15:clr>
            <a:srgbClr val="A4A3A4"/>
          </p15:clr>
        </p15:guide>
        <p15:guide id="4" pos="7079">
          <p15:clr>
            <a:srgbClr val="A4A3A4"/>
          </p15:clr>
        </p15:guide>
        <p15:guide id="5" pos="174">
          <p15:clr>
            <a:srgbClr val="A4A3A4"/>
          </p15:clr>
        </p15:guide>
        <p15:guide id="6" pos="3857">
          <p15:clr>
            <a:srgbClr val="A4A3A4"/>
          </p15:clr>
        </p15:guide>
      </p15:sldGuideLst>
    </p:ext>
    <p:ext uri="{2D200454-40CA-4A62-9FC3-DE9A4176ACB9}">
      <p15:notesGuideLst xmlns:p15="http://schemas.microsoft.com/office/powerpoint/2012/main">
        <p15:guide id="1" orient="horz" pos="2826">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EE6"/>
    <a:srgbClr val="5A5656"/>
    <a:srgbClr val="B5B5B5"/>
    <a:srgbClr val="DE1208"/>
    <a:srgbClr val="85898F"/>
    <a:srgbClr val="494545"/>
    <a:srgbClr val="5A6783"/>
    <a:srgbClr val="F15B67"/>
    <a:srgbClr val="A1A1A1"/>
    <a:srgbClr val="3D48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32" autoAdjust="0"/>
    <p:restoredTop sz="99878" autoAdjust="0"/>
  </p:normalViewPr>
  <p:slideViewPr>
    <p:cSldViewPr snapToGrid="0">
      <p:cViewPr varScale="1">
        <p:scale>
          <a:sx n="70" d="100"/>
          <a:sy n="70" d="100"/>
        </p:scale>
        <p:origin x="486" y="78"/>
      </p:cViewPr>
      <p:guideLst>
        <p:guide orient="horz" pos="1116"/>
        <p:guide orient="horz" pos="4048"/>
        <p:guide pos="327"/>
        <p:guide pos="7079"/>
        <p:guide pos="174"/>
        <p:guide pos="3857"/>
      </p:guideLst>
    </p:cSldViewPr>
  </p:slideViewPr>
  <p:notesTextViewPr>
    <p:cViewPr>
      <p:scale>
        <a:sx n="1" d="1"/>
        <a:sy n="1" d="1"/>
      </p:scale>
      <p:origin x="0" y="0"/>
    </p:cViewPr>
  </p:notesTextViewPr>
  <p:sorterViewPr>
    <p:cViewPr>
      <p:scale>
        <a:sx n="87" d="100"/>
        <a:sy n="87" d="100"/>
      </p:scale>
      <p:origin x="0" y="0"/>
    </p:cViewPr>
  </p:sorterViewPr>
  <p:notesViewPr>
    <p:cSldViewPr snapToGrid="0">
      <p:cViewPr varScale="1">
        <p:scale>
          <a:sx n="83" d="100"/>
          <a:sy n="83" d="100"/>
        </p:scale>
        <p:origin x="-3192" y="-78"/>
      </p:cViewPr>
      <p:guideLst>
        <p:guide orient="horz" pos="282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font" Target="fonts/font13.fntdata"/><Relationship Id="rId57" Type="http://schemas.openxmlformats.org/officeDocument/2006/relationships/font" Target="fonts/font21.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2020-02-26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9028108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F6622AFC-370D-4D83-BC2C-E3B279A36771}" type="datetimeFigureOut">
              <a:rPr lang="zh-CN" altLang="en-US"/>
              <a:pPr>
                <a:defRPr/>
              </a:pPr>
              <a:t>2020-02-26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4B37621B-8712-439F-AD62-D011FD133EC3}" type="slidenum">
              <a:rPr lang="zh-CN" altLang="en-US"/>
              <a:pPr>
                <a:defRPr/>
              </a:pPr>
              <a:t>‹#›</a:t>
            </a:fld>
            <a:endParaRPr lang="zh-CN" altLang="en-US"/>
          </a:p>
        </p:txBody>
      </p:sp>
    </p:spTree>
    <p:extLst>
      <p:ext uri="{BB962C8B-B14F-4D97-AF65-F5344CB8AC3E}">
        <p14:creationId xmlns:p14="http://schemas.microsoft.com/office/powerpoint/2010/main" val="2071601273"/>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publib.boulder.ibm.com/infocenter/idshelp/v10/topic/com.ibm.sqlr.doc/sqlrmst02.ht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publib.boulder.ibm.com/infocenter/idshelp/v10/topic/com.ibm.sqlr.doc/sqlrmst138.ht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BE37BB2-1C9F-4549-B3D3-DCA3B7002F1F}" type="slidenum">
              <a:rPr lang="en-US" smtClean="0"/>
              <a:t>0</a:t>
            </a:fld>
            <a:endParaRPr lang="en-US"/>
          </a:p>
        </p:txBody>
      </p:sp>
    </p:spTree>
    <p:extLst>
      <p:ext uri="{BB962C8B-B14F-4D97-AF65-F5344CB8AC3E}">
        <p14:creationId xmlns:p14="http://schemas.microsoft.com/office/powerpoint/2010/main" val="286213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28980" indent="-280670"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21410"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57035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1866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4676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1592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364865"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138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fld id="{C973556B-55E0-BE46-A594-5DCAB17AA059}" type="slidenum">
              <a:rPr lang="en-US" altLang="zh-TW" sz="1300">
                <a:solidFill>
                  <a:schemeClr val="tx1"/>
                </a:solidFill>
                <a:ea typeface="宋体" panose="02010600030101010101" pitchFamily="2" charset="-122"/>
                <a:cs typeface="宋体" panose="02010600030101010101" pitchFamily="2" charset="-122"/>
              </a:rPr>
              <a:t>10</a:t>
            </a:fld>
            <a:endParaRPr lang="en-US" altLang="zh-TW" sz="1300">
              <a:solidFill>
                <a:schemeClr val="tx1"/>
              </a:solidFill>
              <a:ea typeface="宋体" panose="02010600030101010101" pitchFamily="2" charset="-122"/>
              <a:cs typeface="宋体" panose="02010600030101010101" pitchFamily="2" charset="-122"/>
            </a:endParaRPr>
          </a:p>
        </p:txBody>
      </p:sp>
      <p:sp>
        <p:nvSpPr>
          <p:cNvPr id="87043" name="Rectangle 2"/>
          <p:cNvSpPr>
            <a:spLocks noGrp="1" noRot="1" noChangeAspect="1" noChangeArrowheads="1" noTextEdit="1"/>
          </p:cNvSpPr>
          <p:nvPr>
            <p:ph type="sldImg"/>
          </p:nvPr>
        </p:nvSpPr>
        <p:spPr/>
      </p:sp>
      <p:sp>
        <p:nvSpPr>
          <p:cNvPr id="87044" name="Rectangle 3"/>
          <p:cNvSpPr>
            <a:spLocks noGrp="1" noChangeArrowheads="1"/>
          </p:cNvSpPr>
          <p:nvPr>
            <p:ph type="body" idx="1"/>
          </p:nvPr>
        </p:nvSpPr>
        <p:spPr>
          <a:noFill/>
        </p:spPr>
        <p:txBody>
          <a:bodyPr/>
          <a:lstStyle/>
          <a:p>
            <a:pPr eaLnBrk="1" hangingPunct="1"/>
            <a:r>
              <a:rPr lang="en-US" altLang="zh-TW">
                <a:ea typeface="PMingLiU" panose="02020500000000000000" charset="-120"/>
                <a:cs typeface="PMingLiU" panose="02020500000000000000" charset="-120"/>
              </a:rPr>
              <a:t>The SELECT statement for the query </a:t>
            </a:r>
          </a:p>
          <a:p>
            <a:pPr eaLnBrk="1" hangingPunct="1"/>
            <a:r>
              <a:rPr lang="en-US" altLang="zh-TW">
                <a:ea typeface="PMingLiU" panose="02020500000000000000" charset="-120"/>
                <a:cs typeface="PMingLiU" panose="02020500000000000000" charset="-120"/>
              </a:rPr>
              <a:t>An estimate of the query cost in units the optimizer uses to compare plans These units represent a relative time for query execution, with each unit assumed to be roughly equivalent to a typical disk access. The optimizer chose this query plan because the estimated cost for its execution was the lowest among all the evaluated plans.</a:t>
            </a:r>
          </a:p>
          <a:p>
            <a:pPr eaLnBrk="1" hangingPunct="1"/>
            <a:r>
              <a:rPr lang="en-US" altLang="zh-TW">
                <a:ea typeface="PMingLiU" panose="02020500000000000000" charset="-120"/>
                <a:cs typeface="PMingLiU" panose="02020500000000000000" charset="-120"/>
              </a:rPr>
              <a:t>An estimate for the number of rows that the query is expected to produce </a:t>
            </a:r>
          </a:p>
          <a:p>
            <a:pPr eaLnBrk="1" hangingPunct="1"/>
            <a:r>
              <a:rPr lang="en-US" altLang="zh-TW">
                <a:ea typeface="PMingLiU" panose="02020500000000000000" charset="-120"/>
                <a:cs typeface="PMingLiU" panose="02020500000000000000" charset="-120"/>
              </a:rPr>
              <a:t>The order to access the tables during execution </a:t>
            </a:r>
          </a:p>
          <a:p>
            <a:pPr eaLnBrk="1" hangingPunct="1"/>
            <a:r>
              <a:rPr lang="en-US" altLang="zh-TW">
                <a:ea typeface="PMingLiU" panose="02020500000000000000" charset="-120"/>
                <a:cs typeface="PMingLiU" panose="02020500000000000000" charset="-120"/>
              </a:rPr>
              <a:t>The access plan by which the database server reads each table </a:t>
            </a:r>
          </a:p>
        </p:txBody>
      </p:sp>
    </p:spTree>
    <p:extLst>
      <p:ext uri="{BB962C8B-B14F-4D97-AF65-F5344CB8AC3E}">
        <p14:creationId xmlns:p14="http://schemas.microsoft.com/office/powerpoint/2010/main" val="2823015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28980" indent="-280670"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21410"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57035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1866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4676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1592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364865"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138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fld id="{B1166A9C-3019-8A42-9319-C1E2A271BD1C}" type="slidenum">
              <a:rPr lang="en-US" altLang="zh-TW" sz="1300">
                <a:solidFill>
                  <a:schemeClr val="tx1"/>
                </a:solidFill>
                <a:ea typeface="宋体" panose="02010600030101010101" pitchFamily="2" charset="-122"/>
                <a:cs typeface="宋体" panose="02010600030101010101" pitchFamily="2" charset="-122"/>
              </a:rPr>
              <a:t>11</a:t>
            </a:fld>
            <a:endParaRPr lang="en-US" altLang="zh-TW" sz="1300">
              <a:solidFill>
                <a:schemeClr val="tx1"/>
              </a:solidFill>
              <a:ea typeface="宋体" panose="02010600030101010101" pitchFamily="2" charset="-122"/>
              <a:cs typeface="宋体" panose="02010600030101010101" pitchFamily="2" charset="-122"/>
            </a:endParaRPr>
          </a:p>
        </p:txBody>
      </p:sp>
      <p:sp>
        <p:nvSpPr>
          <p:cNvPr id="88067" name="Rectangle 2"/>
          <p:cNvSpPr>
            <a:spLocks noGrp="1" noRot="1" noChangeAspect="1" noChangeArrowheads="1" noTextEdit="1"/>
          </p:cNvSpPr>
          <p:nvPr>
            <p:ph type="sldImg"/>
          </p:nvPr>
        </p:nvSpPr>
        <p:spPr/>
      </p:sp>
      <p:sp>
        <p:nvSpPr>
          <p:cNvPr id="88068" name="Rectangle 3"/>
          <p:cNvSpPr>
            <a:spLocks noGrp="1" noChangeArrowheads="1"/>
          </p:cNvSpPr>
          <p:nvPr>
            <p:ph type="body" idx="1"/>
          </p:nvPr>
        </p:nvSpPr>
        <p:spPr>
          <a:noFill/>
        </p:spPr>
        <p:txBody>
          <a:bodyPr/>
          <a:lstStyle/>
          <a:p>
            <a:pPr eaLnBrk="1" hangingPunct="1"/>
            <a:r>
              <a:rPr lang="en-US" altLang="zh-TW">
                <a:ea typeface="PMingLiU" panose="02020500000000000000" charset="-120"/>
                <a:cs typeface="PMingLiU" panose="02020500000000000000" charset="-120"/>
              </a:rPr>
              <a:t>The SELECT statement for the query </a:t>
            </a:r>
          </a:p>
          <a:p>
            <a:pPr eaLnBrk="1" hangingPunct="1"/>
            <a:r>
              <a:rPr lang="en-US" altLang="zh-TW">
                <a:ea typeface="PMingLiU" panose="02020500000000000000" charset="-120"/>
                <a:cs typeface="PMingLiU" panose="02020500000000000000" charset="-120"/>
              </a:rPr>
              <a:t>An estimate of the query cost in units the optimizer uses to compare plans These units represent a relative time for query execution, with each unit assumed to be roughly equivalent to a typical disk access. The optimizer chose this query plan because the estimated cost for its execution was the lowest among all the evaluated plans.</a:t>
            </a:r>
          </a:p>
          <a:p>
            <a:pPr eaLnBrk="1" hangingPunct="1"/>
            <a:r>
              <a:rPr lang="en-US" altLang="zh-TW">
                <a:ea typeface="PMingLiU" panose="02020500000000000000" charset="-120"/>
                <a:cs typeface="PMingLiU" panose="02020500000000000000" charset="-120"/>
              </a:rPr>
              <a:t>An estimate for the number of rows that the query is expected to produce </a:t>
            </a:r>
          </a:p>
          <a:p>
            <a:pPr eaLnBrk="1" hangingPunct="1"/>
            <a:r>
              <a:rPr lang="en-US" altLang="zh-TW">
                <a:ea typeface="PMingLiU" panose="02020500000000000000" charset="-120"/>
                <a:cs typeface="PMingLiU" panose="02020500000000000000" charset="-120"/>
              </a:rPr>
              <a:t>The order to access the tables during execution </a:t>
            </a:r>
          </a:p>
          <a:p>
            <a:pPr eaLnBrk="1" hangingPunct="1"/>
            <a:r>
              <a:rPr lang="en-US" altLang="zh-TW">
                <a:ea typeface="PMingLiU" panose="02020500000000000000" charset="-120"/>
                <a:cs typeface="PMingLiU" panose="02020500000000000000" charset="-120"/>
              </a:rPr>
              <a:t>The access plan by which the database server reads each table </a:t>
            </a:r>
          </a:p>
        </p:txBody>
      </p:sp>
    </p:spTree>
    <p:extLst>
      <p:ext uri="{BB962C8B-B14F-4D97-AF65-F5344CB8AC3E}">
        <p14:creationId xmlns:p14="http://schemas.microsoft.com/office/powerpoint/2010/main" val="1650226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p:sp>
      <p:sp>
        <p:nvSpPr>
          <p:cNvPr id="89091" name="备注占位符 2"/>
          <p:cNvSpPr>
            <a:spLocks noGrp="1"/>
          </p:cNvSpPr>
          <p:nvPr>
            <p:ph type="body" idx="1"/>
          </p:nvPr>
        </p:nvSpPr>
        <p:spPr>
          <a:noFill/>
        </p:spPr>
        <p:txBody>
          <a:bodyPr/>
          <a:lstStyle/>
          <a:p>
            <a:pPr eaLnBrk="1" hangingPunct="1"/>
            <a:endParaRPr lang="zh-CN" altLang="en-US">
              <a:cs typeface="宋体" panose="02010600030101010101" pitchFamily="2" charset="-122"/>
            </a:endParaRPr>
          </a:p>
        </p:txBody>
      </p:sp>
      <p:sp>
        <p:nvSpPr>
          <p:cNvPr id="89092" name="灯片编号占位符 3"/>
          <p:cNvSpPr>
            <a:spLocks noGrp="1"/>
          </p:cNvSpPr>
          <p:nvPr>
            <p:ph type="sldNum" sz="quarter" idx="5"/>
          </p:nvPr>
        </p:nvSpPr>
        <p:spPr>
          <a:noFill/>
        </p:spPr>
        <p:txBody>
          <a:bodyPr/>
          <a:lstStyle>
            <a:lvl1pPr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28980" indent="-280670"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21410"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57035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1866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4676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1592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364865"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138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fld id="{B4E21756-A322-2C44-B481-C79D35F3052A}" type="slidenum">
              <a:rPr lang="en-US" altLang="zh-TW" sz="1300">
                <a:solidFill>
                  <a:schemeClr val="tx1"/>
                </a:solidFill>
                <a:ea typeface="宋体" panose="02010600030101010101" pitchFamily="2" charset="-122"/>
                <a:cs typeface="宋体" panose="02010600030101010101" pitchFamily="2" charset="-122"/>
              </a:rPr>
              <a:t>12</a:t>
            </a:fld>
            <a:endParaRPr lang="en-US" altLang="zh-TW" sz="1300">
              <a:solidFill>
                <a:schemeClr val="tx1"/>
              </a:solidFill>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1502465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p:sp>
      <p:sp>
        <p:nvSpPr>
          <p:cNvPr id="90115" name="备注占位符 2"/>
          <p:cNvSpPr>
            <a:spLocks noGrp="1"/>
          </p:cNvSpPr>
          <p:nvPr>
            <p:ph type="body" idx="1"/>
          </p:nvPr>
        </p:nvSpPr>
        <p:spPr>
          <a:noFill/>
        </p:spPr>
        <p:txBody>
          <a:bodyPr/>
          <a:lstStyle/>
          <a:p>
            <a:endParaRPr lang="zh-CN" altLang="en-US">
              <a:cs typeface="宋体" panose="02010600030101010101" pitchFamily="2" charset="-122"/>
            </a:endParaRPr>
          </a:p>
        </p:txBody>
      </p:sp>
      <p:sp>
        <p:nvSpPr>
          <p:cNvPr id="90116" name="灯片编号占位符 3"/>
          <p:cNvSpPr>
            <a:spLocks noGrp="1"/>
          </p:cNvSpPr>
          <p:nvPr>
            <p:ph type="sldNum" sz="quarter" idx="5"/>
          </p:nvPr>
        </p:nvSpPr>
        <p:spPr>
          <a:noFill/>
        </p:spPr>
        <p:txBody>
          <a:bodyPr/>
          <a:lstStyle>
            <a:lvl1pPr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28980" indent="-280670"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21410"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57035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1866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4676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1592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364865"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138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fld id="{E0BE6709-BC76-784D-A036-38BEC8E52BDF}" type="slidenum">
              <a:rPr lang="en-US" altLang="zh-CN" sz="1300">
                <a:solidFill>
                  <a:schemeClr val="tx1"/>
                </a:solidFill>
                <a:ea typeface="宋体" panose="02010600030101010101" pitchFamily="2" charset="-122"/>
                <a:cs typeface="宋体" panose="02010600030101010101" pitchFamily="2" charset="-122"/>
              </a:rPr>
              <a:t>13</a:t>
            </a:fld>
            <a:endParaRPr lang="en-US" altLang="zh-CN" sz="1300">
              <a:solidFill>
                <a:schemeClr val="tx1"/>
              </a:solidFill>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1721352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p:sp>
      <p:sp>
        <p:nvSpPr>
          <p:cNvPr id="91139" name="备注占位符 2"/>
          <p:cNvSpPr>
            <a:spLocks noGrp="1"/>
          </p:cNvSpPr>
          <p:nvPr>
            <p:ph type="body" idx="1"/>
          </p:nvPr>
        </p:nvSpPr>
        <p:spPr>
          <a:noFill/>
        </p:spPr>
        <p:txBody>
          <a:bodyPr/>
          <a:lstStyle/>
          <a:p>
            <a:r>
              <a:rPr lang="en-US" altLang="zh-CN">
                <a:cs typeface="宋体" panose="02010600030101010101" pitchFamily="2" charset="-122"/>
              </a:rPr>
              <a:t>create index zip_idx on customer(zipcode);</a:t>
            </a:r>
            <a:endParaRPr lang="zh-CN" altLang="en-US">
              <a:cs typeface="宋体" panose="02010600030101010101" pitchFamily="2" charset="-122"/>
            </a:endParaRPr>
          </a:p>
        </p:txBody>
      </p:sp>
      <p:sp>
        <p:nvSpPr>
          <p:cNvPr id="91140" name="灯片编号占位符 3"/>
          <p:cNvSpPr>
            <a:spLocks noGrp="1"/>
          </p:cNvSpPr>
          <p:nvPr>
            <p:ph type="sldNum" sz="quarter" idx="5"/>
          </p:nvPr>
        </p:nvSpPr>
        <p:spPr>
          <a:noFill/>
        </p:spPr>
        <p:txBody>
          <a:bodyPr/>
          <a:lstStyle>
            <a:lvl1pPr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28980" indent="-280670"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21410"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57035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1866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4676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1592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364865"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138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fld id="{2DB5E790-D7E7-8642-89A2-577785593E72}" type="slidenum">
              <a:rPr lang="en-US" altLang="zh-CN" sz="1300">
                <a:solidFill>
                  <a:schemeClr val="tx1"/>
                </a:solidFill>
                <a:ea typeface="宋体" panose="02010600030101010101" pitchFamily="2" charset="-122"/>
                <a:cs typeface="宋体" panose="02010600030101010101" pitchFamily="2" charset="-122"/>
              </a:rPr>
              <a:t>14</a:t>
            </a:fld>
            <a:endParaRPr lang="en-US" altLang="zh-CN" sz="1300">
              <a:solidFill>
                <a:schemeClr val="tx1"/>
              </a:solidFill>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580811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p:sp>
      <p:sp>
        <p:nvSpPr>
          <p:cNvPr id="92163" name="备注占位符 2"/>
          <p:cNvSpPr>
            <a:spLocks noGrp="1"/>
          </p:cNvSpPr>
          <p:nvPr>
            <p:ph type="body" idx="1"/>
          </p:nvPr>
        </p:nvSpPr>
        <p:spPr>
          <a:noFill/>
        </p:spPr>
        <p:txBody>
          <a:bodyPr/>
          <a:lstStyle/>
          <a:p>
            <a:r>
              <a:rPr lang="en-US" altLang="zh-CN">
                <a:cs typeface="宋体" panose="02010600030101010101" pitchFamily="2" charset="-122"/>
              </a:rPr>
              <a:t>create index zip_idx on customer(zipcode);</a:t>
            </a:r>
            <a:endParaRPr lang="zh-CN" altLang="en-US">
              <a:cs typeface="宋体" panose="02010600030101010101" pitchFamily="2" charset="-122"/>
            </a:endParaRPr>
          </a:p>
        </p:txBody>
      </p:sp>
      <p:sp>
        <p:nvSpPr>
          <p:cNvPr id="92164" name="灯片编号占位符 3"/>
          <p:cNvSpPr>
            <a:spLocks noGrp="1"/>
          </p:cNvSpPr>
          <p:nvPr>
            <p:ph type="sldNum" sz="quarter" idx="5"/>
          </p:nvPr>
        </p:nvSpPr>
        <p:spPr>
          <a:noFill/>
        </p:spPr>
        <p:txBody>
          <a:bodyPr/>
          <a:lstStyle>
            <a:lvl1pPr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28980" indent="-280670"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21410"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57035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1866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4676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1592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364865"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138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fld id="{2578E018-5DD3-5642-9568-5CA776C3D745}" type="slidenum">
              <a:rPr lang="en-US" altLang="zh-CN" sz="1300">
                <a:solidFill>
                  <a:schemeClr val="tx1"/>
                </a:solidFill>
                <a:ea typeface="宋体" panose="02010600030101010101" pitchFamily="2" charset="-122"/>
                <a:cs typeface="宋体" panose="02010600030101010101" pitchFamily="2" charset="-122"/>
              </a:rPr>
              <a:t>15</a:t>
            </a:fld>
            <a:endParaRPr lang="en-US" altLang="zh-CN" sz="1300">
              <a:solidFill>
                <a:schemeClr val="tx1"/>
              </a:solidFill>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1046497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17</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p:spPr>
        <p:txBody>
          <a:bodyPr/>
          <a:lstStyle/>
          <a:p>
            <a:pPr eaLnBrk="1" hangingPunct="1"/>
            <a:r>
              <a:rPr lang="zh-CN" altLang="en-GB" dirty="0">
                <a:latin typeface="Arial" panose="020B0604020202020204" pitchFamily="34" charset="0"/>
              </a:rPr>
              <a:t>从最基础的数据类型开始讲起</a:t>
            </a:r>
          </a:p>
          <a:p>
            <a:pPr eaLnBrk="1" hangingPunct="1"/>
            <a:r>
              <a:rPr lang="zh-CN" altLang="en-GB" dirty="0">
                <a:latin typeface="Arial" panose="020B0604020202020204" pitchFamily="34" charset="0"/>
              </a:rPr>
              <a:t>然后第二小节  就是</a:t>
            </a:r>
            <a:r>
              <a:rPr lang="en-US" altLang="zh-CN" dirty="0">
                <a:latin typeface="Arial" panose="020B0604020202020204" pitchFamily="34" charset="0"/>
              </a:rPr>
              <a:t>DCL</a:t>
            </a:r>
          </a:p>
        </p:txBody>
      </p:sp>
    </p:spTree>
    <p:extLst>
      <p:ext uri="{BB962C8B-B14F-4D97-AF65-F5344CB8AC3E}">
        <p14:creationId xmlns:p14="http://schemas.microsoft.com/office/powerpoint/2010/main" val="3421068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28980" indent="-280670"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21410"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57035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1866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4676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1592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364865"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138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fld id="{82BBCB76-33D6-914A-B594-2E230DEF203A}" type="slidenum">
              <a:rPr lang="en-US" altLang="zh-TW" sz="1300">
                <a:solidFill>
                  <a:schemeClr val="tx1"/>
                </a:solidFill>
                <a:ea typeface="宋体" panose="02010600030101010101" pitchFamily="2" charset="-122"/>
                <a:cs typeface="宋体" panose="02010600030101010101" pitchFamily="2" charset="-122"/>
              </a:rPr>
              <a:t>18</a:t>
            </a:fld>
            <a:endParaRPr lang="en-US" altLang="zh-TW" sz="1300">
              <a:solidFill>
                <a:schemeClr val="tx1"/>
              </a:solidFill>
              <a:ea typeface="宋体" panose="02010600030101010101" pitchFamily="2" charset="-122"/>
              <a:cs typeface="宋体" panose="02010600030101010101" pitchFamily="2" charset="-122"/>
            </a:endParaRPr>
          </a:p>
        </p:txBody>
      </p:sp>
      <p:sp>
        <p:nvSpPr>
          <p:cNvPr id="94211" name="Rectangle 2"/>
          <p:cNvSpPr>
            <a:spLocks noGrp="1" noRot="1" noChangeAspect="1" noChangeArrowheads="1" noTextEdit="1"/>
          </p:cNvSpPr>
          <p:nvPr>
            <p:ph type="sldImg"/>
          </p:nvPr>
        </p:nvSpPr>
        <p:spPr/>
      </p:sp>
      <p:sp>
        <p:nvSpPr>
          <p:cNvPr id="94212" name="Rectangle 3"/>
          <p:cNvSpPr>
            <a:spLocks noGrp="1" noChangeArrowheads="1"/>
          </p:cNvSpPr>
          <p:nvPr>
            <p:ph type="body" idx="1"/>
          </p:nvPr>
        </p:nvSpPr>
        <p:spPr>
          <a:noFill/>
        </p:spPr>
        <p:txBody>
          <a:bodyPr/>
          <a:lstStyle/>
          <a:p>
            <a:pPr eaLnBrk="1" hangingPunct="1"/>
            <a:r>
              <a:rPr lang="en-US" altLang="zh-TW" sz="1000">
                <a:ea typeface="PMingLiU" panose="02020500000000000000" charset="-120"/>
                <a:cs typeface="PMingLiU" panose="02020500000000000000" charset="-120"/>
                <a:hlinkClick r:id="rId3"/>
              </a:rPr>
              <a:t>CHAR(n)</a:t>
            </a:r>
            <a:endParaRPr lang="en-US" altLang="zh-TW" sz="1000">
              <a:ea typeface="PMingLiU" panose="02020500000000000000" charset="-120"/>
              <a:cs typeface="PMingLiU" panose="02020500000000000000" charset="-120"/>
            </a:endParaRPr>
          </a:p>
          <a:p>
            <a:pPr eaLnBrk="1" hangingPunct="1"/>
            <a:r>
              <a:rPr lang="en-US" altLang="zh-TW" sz="1000">
                <a:ea typeface="PMingLiU" panose="02020500000000000000" charset="-120"/>
                <a:cs typeface="PMingLiU" panose="02020500000000000000" charset="-120"/>
              </a:rPr>
              <a:t>The CHAR data type stores any string of letters, numbers, and symbols. It can store single-byte and multibyte characters, based on the database locale. (For more information on East Asian locales that support multibyte code sets, see </a:t>
            </a:r>
            <a:r>
              <a:rPr lang="en-US" altLang="zh-TW" sz="1000">
                <a:ea typeface="PMingLiU" panose="02020500000000000000" charset="-120"/>
                <a:cs typeface="PMingLiU" panose="02020500000000000000" charset="-120"/>
                <a:hlinkClick r:id="rId4"/>
              </a:rPr>
              <a:t>Multibyte Characters with VARCHAR </a:t>
            </a:r>
            <a:r>
              <a:rPr lang="en-US" altLang="zh-TW" sz="1000">
                <a:ea typeface="PMingLiU" panose="02020500000000000000" charset="-120"/>
                <a:cs typeface="PMingLiU" panose="02020500000000000000" charset="-120"/>
              </a:rPr>
              <a:t>.)</a:t>
            </a:r>
          </a:p>
          <a:p>
            <a:pPr eaLnBrk="1" hangingPunct="1"/>
            <a:r>
              <a:rPr lang="en-US" altLang="zh-TW" sz="1000">
                <a:ea typeface="PMingLiU" panose="02020500000000000000" charset="-120"/>
                <a:cs typeface="PMingLiU" panose="02020500000000000000" charset="-120"/>
              </a:rPr>
              <a:t>A CHAR(</a:t>
            </a:r>
            <a:r>
              <a:rPr lang="en-US" altLang="zh-TW" sz="1000" i="1">
                <a:ea typeface="PMingLiU" panose="02020500000000000000" charset="-120"/>
                <a:cs typeface="PMingLiU" panose="02020500000000000000" charset="-120"/>
              </a:rPr>
              <a:t>n</a:t>
            </a:r>
            <a:r>
              <a:rPr lang="en-US" altLang="zh-TW" sz="1000">
                <a:ea typeface="PMingLiU" panose="02020500000000000000" charset="-120"/>
                <a:cs typeface="PMingLiU" panose="02020500000000000000" charset="-120"/>
              </a:rPr>
              <a:t>) column has a length of </a:t>
            </a:r>
            <a:r>
              <a:rPr lang="en-US" altLang="zh-TW" sz="1000" i="1">
                <a:ea typeface="PMingLiU" panose="02020500000000000000" charset="-120"/>
                <a:cs typeface="PMingLiU" panose="02020500000000000000" charset="-120"/>
              </a:rPr>
              <a:t>n </a:t>
            </a:r>
            <a:r>
              <a:rPr lang="en-US" altLang="zh-TW" sz="1000">
                <a:ea typeface="PMingLiU" panose="02020500000000000000" charset="-120"/>
                <a:cs typeface="PMingLiU" panose="02020500000000000000" charset="-120"/>
              </a:rPr>
              <a:t>bytes</a:t>
            </a:r>
            <a:r>
              <a:rPr lang="en-US" altLang="zh-TW" sz="1000" i="1">
                <a:ea typeface="PMingLiU" panose="02020500000000000000" charset="-120"/>
                <a:cs typeface="PMingLiU" panose="02020500000000000000" charset="-120"/>
              </a:rPr>
              <a:t>,</a:t>
            </a:r>
            <a:r>
              <a:rPr lang="en-US" altLang="zh-TW" sz="1000">
                <a:ea typeface="PMingLiU" panose="02020500000000000000" charset="-120"/>
                <a:cs typeface="PMingLiU" panose="02020500000000000000" charset="-120"/>
              </a:rPr>
              <a:t> where 1 ≤</a:t>
            </a:r>
            <a:r>
              <a:rPr lang="en-US" altLang="zh-TW" sz="1000" i="1">
                <a:ea typeface="PMingLiU" panose="02020500000000000000" charset="-120"/>
                <a:cs typeface="PMingLiU" panose="02020500000000000000" charset="-120"/>
              </a:rPr>
              <a:t> n</a:t>
            </a:r>
            <a:r>
              <a:rPr lang="en-US" altLang="zh-TW" sz="1000">
                <a:ea typeface="PMingLiU" panose="02020500000000000000" charset="-120"/>
                <a:cs typeface="PMingLiU" panose="02020500000000000000" charset="-120"/>
              </a:rPr>
              <a:t> ≤ 32,767. If you do not specify </a:t>
            </a:r>
            <a:r>
              <a:rPr lang="en-US" altLang="zh-TW" sz="1000" i="1">
                <a:ea typeface="PMingLiU" panose="02020500000000000000" charset="-120"/>
                <a:cs typeface="PMingLiU" panose="02020500000000000000" charset="-120"/>
              </a:rPr>
              <a:t>n</a:t>
            </a:r>
            <a:r>
              <a:rPr lang="en-US" altLang="zh-TW" sz="1000">
                <a:ea typeface="PMingLiU" panose="02020500000000000000" charset="-120"/>
                <a:cs typeface="PMingLiU" panose="02020500000000000000" charset="-120"/>
              </a:rPr>
              <a:t>, CHAR(1) is the default length. Character columns typically store alphanumeric strings, such as names, addresses, phone numbers, and so on. When a value is retrieved or stored as CHAR(</a:t>
            </a:r>
            <a:r>
              <a:rPr lang="en-US" altLang="zh-TW" sz="1000" i="1">
                <a:ea typeface="PMingLiU" panose="02020500000000000000" charset="-120"/>
                <a:cs typeface="PMingLiU" panose="02020500000000000000" charset="-120"/>
              </a:rPr>
              <a:t>n</a:t>
            </a:r>
            <a:r>
              <a:rPr lang="en-US" altLang="zh-TW" sz="1000">
                <a:ea typeface="PMingLiU" panose="02020500000000000000" charset="-120"/>
                <a:cs typeface="PMingLiU" panose="02020500000000000000" charset="-120"/>
              </a:rPr>
              <a:t>), exactly </a:t>
            </a:r>
            <a:r>
              <a:rPr lang="en-US" altLang="zh-TW" sz="1000" i="1">
                <a:ea typeface="PMingLiU" panose="02020500000000000000" charset="-120"/>
                <a:cs typeface="PMingLiU" panose="02020500000000000000" charset="-120"/>
              </a:rPr>
              <a:t>n</a:t>
            </a:r>
            <a:r>
              <a:rPr lang="en-US" altLang="zh-TW" sz="1000">
                <a:ea typeface="PMingLiU" panose="02020500000000000000" charset="-120"/>
                <a:cs typeface="PMingLiU" panose="02020500000000000000" charset="-120"/>
              </a:rPr>
              <a:t> bytes of data are transferred. If the string is shorter than </a:t>
            </a:r>
            <a:r>
              <a:rPr lang="en-US" altLang="zh-TW" sz="1000" i="1">
                <a:ea typeface="PMingLiU" panose="02020500000000000000" charset="-120"/>
                <a:cs typeface="PMingLiU" panose="02020500000000000000" charset="-120"/>
              </a:rPr>
              <a:t>n </a:t>
            </a:r>
            <a:r>
              <a:rPr lang="en-US" altLang="zh-TW" sz="1000">
                <a:ea typeface="PMingLiU" panose="02020500000000000000" charset="-120"/>
                <a:cs typeface="PMingLiU" panose="02020500000000000000" charset="-120"/>
              </a:rPr>
              <a:t>bytes, the string is extended with blank spaces up to the declared length. If the data value is longer than </a:t>
            </a:r>
            <a:r>
              <a:rPr lang="en-US" altLang="zh-TW" sz="1000" i="1">
                <a:ea typeface="PMingLiU" panose="02020500000000000000" charset="-120"/>
                <a:cs typeface="PMingLiU" panose="02020500000000000000" charset="-120"/>
              </a:rPr>
              <a:t>n </a:t>
            </a:r>
            <a:r>
              <a:rPr lang="en-US" altLang="zh-TW" sz="1000">
                <a:ea typeface="PMingLiU" panose="02020500000000000000" charset="-120"/>
                <a:cs typeface="PMingLiU" panose="02020500000000000000" charset="-120"/>
              </a:rPr>
              <a:t>bytes</a:t>
            </a:r>
            <a:r>
              <a:rPr lang="en-US" altLang="zh-TW" sz="1000" i="1">
                <a:ea typeface="PMingLiU" panose="02020500000000000000" charset="-120"/>
                <a:cs typeface="PMingLiU" panose="02020500000000000000" charset="-120"/>
              </a:rPr>
              <a:t>,</a:t>
            </a:r>
            <a:r>
              <a:rPr lang="en-US" altLang="zh-TW" sz="1000">
                <a:ea typeface="PMingLiU" panose="02020500000000000000" charset="-120"/>
                <a:cs typeface="PMingLiU" panose="02020500000000000000" charset="-120"/>
              </a:rPr>
              <a:t> a data string of length </a:t>
            </a:r>
            <a:r>
              <a:rPr lang="en-US" altLang="zh-TW" sz="1000" i="1">
                <a:ea typeface="PMingLiU" panose="02020500000000000000" charset="-120"/>
                <a:cs typeface="PMingLiU" panose="02020500000000000000" charset="-120"/>
              </a:rPr>
              <a:t>n</a:t>
            </a:r>
            <a:r>
              <a:rPr lang="en-US" altLang="zh-TW" sz="1000">
                <a:ea typeface="PMingLiU" panose="02020500000000000000" charset="-120"/>
                <a:cs typeface="PMingLiU" panose="02020500000000000000" charset="-120"/>
              </a:rPr>
              <a:t> that has been truncated from the right is inserted or retrieved, without the database server raising an exception.</a:t>
            </a:r>
          </a:p>
          <a:p>
            <a:pPr eaLnBrk="1" hangingPunct="1"/>
            <a:endParaRPr lang="en-US" altLang="zh-TW" sz="1000">
              <a:ea typeface="PMingLiU" panose="02020500000000000000" charset="-120"/>
              <a:cs typeface="PMingLiU" panose="02020500000000000000" charset="-120"/>
            </a:endParaRPr>
          </a:p>
          <a:p>
            <a:pPr eaLnBrk="1" hangingPunct="1"/>
            <a:r>
              <a:rPr lang="en-US" altLang="zh-TW" sz="1000">
                <a:ea typeface="PMingLiU" panose="02020500000000000000" charset="-120"/>
                <a:cs typeface="PMingLiU" panose="02020500000000000000" charset="-120"/>
                <a:hlinkClick r:id="rId3"/>
              </a:rPr>
              <a:t>LVARCHAR(m) (IDS)</a:t>
            </a:r>
            <a:endParaRPr lang="en-US" altLang="zh-TW" sz="1000">
              <a:ea typeface="PMingLiU" panose="02020500000000000000" charset="-120"/>
              <a:cs typeface="PMingLiU" panose="02020500000000000000" charset="-120"/>
            </a:endParaRPr>
          </a:p>
          <a:p>
            <a:pPr eaLnBrk="1" hangingPunct="1"/>
            <a:r>
              <a:rPr lang="en-US" altLang="zh-TW" sz="1000">
                <a:ea typeface="PMingLiU" panose="02020500000000000000" charset="-120"/>
                <a:cs typeface="PMingLiU" panose="02020500000000000000" charset="-120"/>
              </a:rPr>
              <a:t>You can use the LVARCHAR data type to create a column for storing variable-length character strings whose upper limit (</a:t>
            </a:r>
            <a:r>
              <a:rPr lang="en-US" altLang="zh-TW" sz="1000" i="1">
                <a:ea typeface="PMingLiU" panose="02020500000000000000" charset="-120"/>
                <a:cs typeface="PMingLiU" panose="02020500000000000000" charset="-120"/>
              </a:rPr>
              <a:t>m</a:t>
            </a:r>
            <a:r>
              <a:rPr lang="en-US" altLang="zh-TW" sz="1000">
                <a:ea typeface="PMingLiU" panose="02020500000000000000" charset="-120"/>
                <a:cs typeface="PMingLiU" panose="02020500000000000000" charset="-120"/>
              </a:rPr>
              <a:t>) can be up to 32,739 bytes. (You can use the VARCHAR data type for strings no longer than 255 bytes.) </a:t>
            </a:r>
          </a:p>
          <a:p>
            <a:pPr eaLnBrk="1" hangingPunct="1"/>
            <a:r>
              <a:rPr lang="en-US" altLang="zh-TW" sz="1000">
                <a:ea typeface="PMingLiU" panose="02020500000000000000" charset="-120"/>
                <a:cs typeface="PMingLiU" panose="02020500000000000000" charset="-120"/>
              </a:rPr>
              <a:t>By default, the database server interprets quoted strings as LVARCHAR types. It also uses LVARCHAR for input and output casts for opaque data types. </a:t>
            </a:r>
          </a:p>
          <a:p>
            <a:pPr eaLnBrk="1" hangingPunct="1"/>
            <a:r>
              <a:rPr lang="en-US" altLang="zh-TW" sz="1000">
                <a:ea typeface="PMingLiU" panose="02020500000000000000" charset="-120"/>
                <a:cs typeface="PMingLiU" panose="02020500000000000000" charset="-120"/>
              </a:rPr>
              <a:t>The LVARCHAR data type stores opaque data types in the string (external) format. Each opaque type has an input support function and cast, which convert it from LVARCHAR to a form that database servers can manipulate. Each opaque type also has an output support function and cast, which convert it from its internal representation to LVARCHAR</a:t>
            </a:r>
          </a:p>
        </p:txBody>
      </p:sp>
    </p:spTree>
    <p:extLst>
      <p:ext uri="{BB962C8B-B14F-4D97-AF65-F5344CB8AC3E}">
        <p14:creationId xmlns:p14="http://schemas.microsoft.com/office/powerpoint/2010/main" val="2704391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1" noRot="1" noChangeAspect="1" noTextEdit="1"/>
          </p:cNvSpPr>
          <p:nvPr>
            <p:ph type="sldImg"/>
          </p:nvPr>
        </p:nvSpPr>
        <p:spPr/>
      </p:sp>
      <p:sp>
        <p:nvSpPr>
          <p:cNvPr id="95235" name="备注占位符 2"/>
          <p:cNvSpPr>
            <a:spLocks noGrp="1"/>
          </p:cNvSpPr>
          <p:nvPr>
            <p:ph type="body" idx="1"/>
          </p:nvPr>
        </p:nvSpPr>
        <p:spPr>
          <a:noFill/>
        </p:spPr>
        <p:txBody>
          <a:bodyPr/>
          <a:lstStyle/>
          <a:p>
            <a:pPr eaLnBrk="1" hangingPunct="1"/>
            <a:endParaRPr lang="zh-CN" altLang="en-US">
              <a:cs typeface="宋体" panose="02010600030101010101" pitchFamily="2" charset="-122"/>
            </a:endParaRPr>
          </a:p>
        </p:txBody>
      </p:sp>
      <p:sp>
        <p:nvSpPr>
          <p:cNvPr id="95236" name="灯片编号占位符 3"/>
          <p:cNvSpPr>
            <a:spLocks noGrp="1"/>
          </p:cNvSpPr>
          <p:nvPr>
            <p:ph type="sldNum" sz="quarter" idx="5"/>
          </p:nvPr>
        </p:nvSpPr>
        <p:spPr>
          <a:noFill/>
        </p:spPr>
        <p:txBody>
          <a:bodyPr/>
          <a:lstStyle>
            <a:lvl1pPr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28980" indent="-280670"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21410"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57035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1866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4676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1592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364865"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138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fld id="{0C5B7603-CF42-B247-A4B9-7E6132281F25}" type="slidenum">
              <a:rPr lang="en-US" altLang="zh-TW" sz="1300">
                <a:solidFill>
                  <a:schemeClr val="tx1"/>
                </a:solidFill>
                <a:ea typeface="宋体" panose="02010600030101010101" pitchFamily="2" charset="-122"/>
                <a:cs typeface="宋体" panose="02010600030101010101" pitchFamily="2" charset="-122"/>
              </a:rPr>
              <a:t>19</a:t>
            </a:fld>
            <a:endParaRPr lang="en-US" altLang="zh-TW" sz="1300">
              <a:solidFill>
                <a:schemeClr val="tx1"/>
              </a:solidFill>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3258813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28980" indent="-280670"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21410"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57035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1866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4676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1592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364865"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138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fld id="{EEB33C9B-9CC7-EF4A-AC2D-BB8815E6D734}" type="slidenum">
              <a:rPr lang="en-US" altLang="zh-TW" sz="1300">
                <a:solidFill>
                  <a:schemeClr val="tx1"/>
                </a:solidFill>
                <a:ea typeface="宋体" panose="02010600030101010101" pitchFamily="2" charset="-122"/>
                <a:cs typeface="宋体" panose="02010600030101010101" pitchFamily="2" charset="-122"/>
              </a:rPr>
              <a:t>20</a:t>
            </a:fld>
            <a:endParaRPr lang="en-US" altLang="zh-TW" sz="1300">
              <a:solidFill>
                <a:schemeClr val="tx1"/>
              </a:solidFill>
              <a:ea typeface="宋体" panose="02010600030101010101" pitchFamily="2" charset="-122"/>
              <a:cs typeface="宋体" panose="02010600030101010101" pitchFamily="2" charset="-122"/>
            </a:endParaRPr>
          </a:p>
        </p:txBody>
      </p:sp>
      <p:sp>
        <p:nvSpPr>
          <p:cNvPr id="96259" name="Rectangle 2"/>
          <p:cNvSpPr>
            <a:spLocks noGrp="1" noRot="1" noChangeAspect="1" noChangeArrowheads="1" noTextEdit="1"/>
          </p:cNvSpPr>
          <p:nvPr>
            <p:ph type="sldImg"/>
          </p:nvPr>
        </p:nvSpPr>
        <p:spPr/>
      </p:sp>
      <p:sp>
        <p:nvSpPr>
          <p:cNvPr id="96260" name="Rectangle 3"/>
          <p:cNvSpPr>
            <a:spLocks noGrp="1" noChangeArrowheads="1"/>
          </p:cNvSpPr>
          <p:nvPr>
            <p:ph type="body" idx="1"/>
          </p:nvPr>
        </p:nvSpPr>
        <p:spPr>
          <a:noFill/>
        </p:spPr>
        <p:txBody>
          <a:bodyPr/>
          <a:lstStyle/>
          <a:p>
            <a:pPr eaLnBrk="1" hangingPunct="1"/>
            <a:r>
              <a:rPr lang="en-US" altLang="zh-TW">
                <a:ea typeface="PMingLiU" panose="02020500000000000000" charset="-120"/>
                <a:cs typeface="PMingLiU" panose="02020500000000000000" charset="-120"/>
              </a:rPr>
              <a:t>Example using ESQL/C:</a:t>
            </a:r>
          </a:p>
          <a:p>
            <a:pPr eaLnBrk="1" hangingPunct="1"/>
            <a:r>
              <a:rPr lang="en-US" altLang="zh-TW">
                <a:ea typeface="PMingLiU" panose="02020500000000000000" charset="-120"/>
                <a:cs typeface="PMingLiU" panose="02020500000000000000" charset="-120"/>
              </a:rPr>
              <a:t>sprintf (custqry, "%s %s",</a:t>
            </a:r>
          </a:p>
          <a:p>
            <a:pPr eaLnBrk="1" hangingPunct="1"/>
            <a:r>
              <a:rPr lang="en-US" altLang="zh-TW">
                <a:ea typeface="PMingLiU" panose="02020500000000000000" charset="-120"/>
                <a:cs typeface="PMingLiU" panose="02020500000000000000" charset="-120"/>
              </a:rPr>
              <a:t>"</a:t>
            </a:r>
            <a:r>
              <a:rPr lang="en-US" altLang="zh-TW" b="1">
                <a:ea typeface="PMingLiU" panose="02020500000000000000" charset="-120"/>
                <a:cs typeface="PMingLiU" panose="02020500000000000000" charset="-120"/>
              </a:rPr>
              <a:t>DELETE FROM customer </a:t>
            </a:r>
            <a:r>
              <a:rPr lang="en-US" altLang="zh-TW">
                <a:ea typeface="PMingLiU" panose="02020500000000000000" charset="-120"/>
                <a:cs typeface="PMingLiU" panose="02020500000000000000" charset="-120"/>
              </a:rPr>
              <a:t>",</a:t>
            </a:r>
          </a:p>
          <a:p>
            <a:pPr eaLnBrk="1" hangingPunct="1"/>
            <a:r>
              <a:rPr lang="en-US" altLang="zh-TW">
                <a:ea typeface="PMingLiU" panose="02020500000000000000" charset="-120"/>
                <a:cs typeface="PMingLiU" panose="02020500000000000000" charset="-120"/>
              </a:rPr>
              <a:t>" </a:t>
            </a:r>
            <a:r>
              <a:rPr lang="en-US" altLang="zh-TW" b="1">
                <a:ea typeface="PMingLiU" panose="02020500000000000000" charset="-120"/>
                <a:cs typeface="PMingLiU" panose="02020500000000000000" charset="-120"/>
              </a:rPr>
              <a:t>WHERE state = ? </a:t>
            </a:r>
            <a:r>
              <a:rPr lang="en-US" altLang="zh-TW">
                <a:ea typeface="PMingLiU" panose="02020500000000000000" charset="-120"/>
                <a:cs typeface="PMingLiU" panose="02020500000000000000" charset="-120"/>
              </a:rPr>
              <a:t>");</a:t>
            </a:r>
          </a:p>
          <a:p>
            <a:pPr eaLnBrk="1" hangingPunct="1"/>
            <a:r>
              <a:rPr lang="en-US" altLang="zh-TW">
                <a:ea typeface="PMingLiU" panose="02020500000000000000" charset="-120"/>
                <a:cs typeface="PMingLiU" panose="02020500000000000000" charset="-120"/>
              </a:rPr>
              <a:t>EXEC SQL </a:t>
            </a:r>
            <a:r>
              <a:rPr lang="en-US" altLang="zh-TW" b="1">
                <a:ea typeface="PMingLiU" panose="02020500000000000000" charset="-120"/>
                <a:cs typeface="PMingLiU" panose="02020500000000000000" charset="-120"/>
              </a:rPr>
              <a:t>PREPARE prep_1 FROM :custqry</a:t>
            </a:r>
            <a:r>
              <a:rPr lang="en-US" altLang="zh-TW">
                <a:ea typeface="PMingLiU" panose="02020500000000000000" charset="-120"/>
                <a:cs typeface="PMingLiU" panose="02020500000000000000" charset="-120"/>
              </a:rPr>
              <a:t>;</a:t>
            </a:r>
          </a:p>
          <a:p>
            <a:pPr eaLnBrk="1" hangingPunct="1"/>
            <a:r>
              <a:rPr lang="en-US" altLang="zh-TW">
                <a:ea typeface="PMingLiU" panose="02020500000000000000" charset="-120"/>
                <a:cs typeface="PMingLiU" panose="02020500000000000000" charset="-120"/>
              </a:rPr>
              <a:t>EXEC SQL </a:t>
            </a:r>
            <a:r>
              <a:rPr lang="en-US" altLang="zh-TW" b="1">
                <a:ea typeface="PMingLiU" panose="02020500000000000000" charset="-120"/>
                <a:cs typeface="PMingLiU" panose="02020500000000000000" charset="-120"/>
              </a:rPr>
              <a:t>EXECUTE prep_1 USING :inpstate</a:t>
            </a:r>
            <a:r>
              <a:rPr lang="en-US" altLang="zh-TW">
                <a:ea typeface="PMingLiU" panose="02020500000000000000" charset="-120"/>
                <a:cs typeface="PMingLiU" panose="02020500000000000000" charset="-120"/>
              </a:rPr>
              <a:t>;</a:t>
            </a:r>
          </a:p>
          <a:p>
            <a:pPr eaLnBrk="1" hangingPunct="1"/>
            <a:r>
              <a:rPr lang="en-US" altLang="zh-TW">
                <a:ea typeface="PMingLiU" panose="02020500000000000000" charset="-120"/>
                <a:cs typeface="PMingLiU" panose="02020500000000000000" charset="-120"/>
              </a:rPr>
              <a:t>...</a:t>
            </a:r>
          </a:p>
          <a:p>
            <a:pPr eaLnBrk="1" hangingPunct="1"/>
            <a:r>
              <a:rPr lang="en-US" altLang="zh-TW">
                <a:ea typeface="PMingLiU" panose="02020500000000000000" charset="-120"/>
                <a:cs typeface="PMingLiU" panose="02020500000000000000" charset="-120"/>
              </a:rPr>
              <a:t>...</a:t>
            </a:r>
          </a:p>
          <a:p>
            <a:pPr eaLnBrk="1" hangingPunct="1"/>
            <a:r>
              <a:rPr lang="en-US" altLang="zh-TW">
                <a:ea typeface="PMingLiU" panose="02020500000000000000" charset="-120"/>
                <a:cs typeface="PMingLiU" panose="02020500000000000000" charset="-120"/>
              </a:rPr>
              <a:t>EXEC SQL </a:t>
            </a:r>
            <a:r>
              <a:rPr lang="en-US" altLang="zh-TW" b="1">
                <a:ea typeface="PMingLiU" panose="02020500000000000000" charset="-120"/>
                <a:cs typeface="PMingLiU" panose="02020500000000000000" charset="-120"/>
              </a:rPr>
              <a:t>FREE prep_1</a:t>
            </a:r>
            <a:r>
              <a:rPr lang="en-US" altLang="zh-TW">
                <a:ea typeface="PMingLiU" panose="02020500000000000000" charset="-120"/>
                <a:cs typeface="PMingLiU" panose="02020500000000000000" charset="-120"/>
              </a:rPr>
              <a:t>;</a:t>
            </a:r>
          </a:p>
          <a:p>
            <a:pPr eaLnBrk="1" hangingPunct="1"/>
            <a:endParaRPr lang="en-US" altLang="zh-TW">
              <a:ea typeface="PMingLiU" panose="02020500000000000000" charset="-120"/>
              <a:cs typeface="PMingLiU" panose="02020500000000000000" charset="-120"/>
            </a:endParaRPr>
          </a:p>
        </p:txBody>
      </p:sp>
    </p:spTree>
    <p:extLst>
      <p:ext uri="{BB962C8B-B14F-4D97-AF65-F5344CB8AC3E}">
        <p14:creationId xmlns:p14="http://schemas.microsoft.com/office/powerpoint/2010/main" val="380635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2</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p:spPr>
        <p:txBody>
          <a:bodyPr/>
          <a:lstStyle/>
          <a:p>
            <a:pPr eaLnBrk="1" hangingPunct="1"/>
            <a:r>
              <a:rPr lang="zh-CN" altLang="en-GB" dirty="0">
                <a:latin typeface="Arial" panose="020B0604020202020204" pitchFamily="34" charset="0"/>
              </a:rPr>
              <a:t>从最基础的数据类型开始讲起</a:t>
            </a:r>
          </a:p>
          <a:p>
            <a:pPr eaLnBrk="1" hangingPunct="1"/>
            <a:r>
              <a:rPr lang="zh-CN" altLang="en-GB" dirty="0">
                <a:latin typeface="Arial" panose="020B0604020202020204" pitchFamily="34" charset="0"/>
              </a:rPr>
              <a:t>然后第二小节  就是</a:t>
            </a:r>
            <a:r>
              <a:rPr lang="en-US" altLang="zh-CN" dirty="0">
                <a:latin typeface="Arial" panose="020B0604020202020204" pitchFamily="34" charset="0"/>
              </a:rPr>
              <a:t>DCL</a:t>
            </a:r>
          </a:p>
        </p:txBody>
      </p:sp>
    </p:spTree>
    <p:extLst>
      <p:ext uri="{BB962C8B-B14F-4D97-AF65-F5344CB8AC3E}">
        <p14:creationId xmlns:p14="http://schemas.microsoft.com/office/powerpoint/2010/main" val="2977725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28980" indent="-280670"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21410"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57035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1866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4676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1592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364865"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138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fld id="{EBDDC0F4-1283-FE41-A9C4-480F9D98D8CA}" type="slidenum">
              <a:rPr lang="en-US" altLang="zh-TW" sz="1300">
                <a:solidFill>
                  <a:schemeClr val="tx1"/>
                </a:solidFill>
                <a:ea typeface="宋体" panose="02010600030101010101" pitchFamily="2" charset="-122"/>
                <a:cs typeface="宋体" panose="02010600030101010101" pitchFamily="2" charset="-122"/>
              </a:rPr>
              <a:t>21</a:t>
            </a:fld>
            <a:endParaRPr lang="en-US" altLang="zh-TW" sz="1300">
              <a:solidFill>
                <a:schemeClr val="tx1"/>
              </a:solidFill>
              <a:ea typeface="宋体" panose="02010600030101010101" pitchFamily="2" charset="-122"/>
              <a:cs typeface="宋体" panose="02010600030101010101" pitchFamily="2" charset="-122"/>
            </a:endParaRPr>
          </a:p>
        </p:txBody>
      </p:sp>
      <p:sp>
        <p:nvSpPr>
          <p:cNvPr id="97283" name="Rectangle 2"/>
          <p:cNvSpPr>
            <a:spLocks noGrp="1" noRot="1" noChangeAspect="1" noChangeArrowheads="1" noTextEdit="1"/>
          </p:cNvSpPr>
          <p:nvPr>
            <p:ph type="sldImg"/>
          </p:nvPr>
        </p:nvSpPr>
        <p:spPr/>
      </p:sp>
      <p:sp>
        <p:nvSpPr>
          <p:cNvPr id="97284" name="Rectangle 3"/>
          <p:cNvSpPr>
            <a:spLocks noGrp="1" noChangeArrowheads="1"/>
          </p:cNvSpPr>
          <p:nvPr>
            <p:ph type="body" idx="1"/>
          </p:nvPr>
        </p:nvSpPr>
        <p:spPr>
          <a:noFill/>
        </p:spPr>
        <p:txBody>
          <a:bodyPr/>
          <a:lstStyle/>
          <a:p>
            <a:pPr eaLnBrk="1" hangingPunct="1"/>
            <a:r>
              <a:rPr lang="en-US" altLang="zh-TW">
                <a:ea typeface="PMingLiU" panose="02020500000000000000" charset="-120"/>
                <a:cs typeface="PMingLiU" panose="02020500000000000000" charset="-120"/>
              </a:rPr>
              <a:t>SQL statements that are executed multiple times are parsed each time.</a:t>
            </a:r>
          </a:p>
          <a:p>
            <a:pPr eaLnBrk="1" hangingPunct="1"/>
            <a:r>
              <a:rPr lang="en-US" altLang="zh-TW">
                <a:ea typeface="PMingLiU" panose="02020500000000000000" charset="-120"/>
                <a:cs typeface="PMingLiU" panose="02020500000000000000" charset="-120"/>
              </a:rPr>
              <a:t> An initialization routine can PREPARE the statement.</a:t>
            </a:r>
          </a:p>
          <a:p>
            <a:pPr eaLnBrk="1" hangingPunct="1"/>
            <a:r>
              <a:rPr lang="en-US" altLang="zh-TW">
                <a:ea typeface="PMingLiU" panose="02020500000000000000" charset="-120"/>
                <a:cs typeface="PMingLiU" panose="02020500000000000000" charset="-120"/>
              </a:rPr>
              <a:t> Parsing will be done only once.</a:t>
            </a:r>
          </a:p>
          <a:p>
            <a:pPr eaLnBrk="1" hangingPunct="1"/>
            <a:endParaRPr lang="en-US" altLang="zh-TW">
              <a:ea typeface="PMingLiU" panose="02020500000000000000" charset="-120"/>
              <a:cs typeface="PMingLiU" panose="02020500000000000000" charset="-120"/>
            </a:endParaRPr>
          </a:p>
          <a:p>
            <a:pPr eaLnBrk="1" hangingPunct="1"/>
            <a:endParaRPr lang="en-US" altLang="zh-TW">
              <a:ea typeface="PMingLiU" panose="02020500000000000000" charset="-120"/>
              <a:cs typeface="PMingLiU" panose="02020500000000000000" charset="-120"/>
            </a:endParaRPr>
          </a:p>
        </p:txBody>
      </p:sp>
    </p:spTree>
    <p:extLst>
      <p:ext uri="{BB962C8B-B14F-4D97-AF65-F5344CB8AC3E}">
        <p14:creationId xmlns:p14="http://schemas.microsoft.com/office/powerpoint/2010/main" val="4000729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28980" indent="-280670"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21410"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57035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1866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4676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1592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364865"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138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fld id="{4DA8D592-902B-DF41-AAB3-4FFFA51D8A31}" type="slidenum">
              <a:rPr lang="en-US" altLang="zh-TW" sz="1300">
                <a:solidFill>
                  <a:schemeClr val="tx1"/>
                </a:solidFill>
                <a:ea typeface="宋体" panose="02010600030101010101" pitchFamily="2" charset="-122"/>
                <a:cs typeface="宋体" panose="02010600030101010101" pitchFamily="2" charset="-122"/>
              </a:rPr>
              <a:t>22</a:t>
            </a:fld>
            <a:endParaRPr lang="en-US" altLang="zh-TW" sz="1300">
              <a:solidFill>
                <a:schemeClr val="tx1"/>
              </a:solidFill>
              <a:ea typeface="宋体" panose="02010600030101010101" pitchFamily="2" charset="-122"/>
              <a:cs typeface="宋体" panose="02010600030101010101" pitchFamily="2" charset="-122"/>
            </a:endParaRPr>
          </a:p>
        </p:txBody>
      </p:sp>
      <p:sp>
        <p:nvSpPr>
          <p:cNvPr id="98307" name="Rectangle 2"/>
          <p:cNvSpPr>
            <a:spLocks noGrp="1" noRot="1" noChangeAspect="1" noChangeArrowheads="1" noTextEdit="1"/>
          </p:cNvSpPr>
          <p:nvPr>
            <p:ph type="sldImg"/>
          </p:nvPr>
        </p:nvSpPr>
        <p:spPr/>
      </p:sp>
      <p:sp>
        <p:nvSpPr>
          <p:cNvPr id="98308" name="Rectangle 3"/>
          <p:cNvSpPr>
            <a:spLocks noGrp="1" noChangeArrowheads="1"/>
          </p:cNvSpPr>
          <p:nvPr>
            <p:ph type="body" idx="1"/>
          </p:nvPr>
        </p:nvSpPr>
        <p:spPr>
          <a:noFill/>
        </p:spPr>
        <p:txBody>
          <a:bodyPr/>
          <a:lstStyle/>
          <a:p>
            <a:pPr eaLnBrk="1" hangingPunct="1"/>
            <a:r>
              <a:rPr lang="en-US" altLang="zh-TW">
                <a:ea typeface="PMingLiU" panose="02020500000000000000" charset="-120"/>
                <a:cs typeface="PMingLiU" panose="02020500000000000000" charset="-120"/>
              </a:rPr>
              <a:t>Customer_type not in (“u”, “v”, “x”, “y”, “z”, “O”)</a:t>
            </a:r>
          </a:p>
        </p:txBody>
      </p:sp>
    </p:spTree>
    <p:extLst>
      <p:ext uri="{BB962C8B-B14F-4D97-AF65-F5344CB8AC3E}">
        <p14:creationId xmlns:p14="http://schemas.microsoft.com/office/powerpoint/2010/main" val="4223723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28980" indent="-280670"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21410"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57035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1866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4676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1592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364865"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138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fld id="{A4947B4E-F1BD-7E49-BE16-8F390142B8ED}" type="slidenum">
              <a:rPr lang="en-US" altLang="zh-TW" sz="1300">
                <a:solidFill>
                  <a:schemeClr val="tx1"/>
                </a:solidFill>
                <a:ea typeface="宋体" panose="02010600030101010101" pitchFamily="2" charset="-122"/>
                <a:cs typeface="宋体" panose="02010600030101010101" pitchFamily="2" charset="-122"/>
              </a:rPr>
              <a:t>23</a:t>
            </a:fld>
            <a:endParaRPr lang="en-US" altLang="zh-TW" sz="1300">
              <a:solidFill>
                <a:schemeClr val="tx1"/>
              </a:solidFill>
              <a:ea typeface="宋体" panose="02010600030101010101" pitchFamily="2" charset="-122"/>
              <a:cs typeface="宋体" panose="02010600030101010101" pitchFamily="2" charset="-122"/>
            </a:endParaRPr>
          </a:p>
        </p:txBody>
      </p:sp>
      <p:sp>
        <p:nvSpPr>
          <p:cNvPr id="99331" name="Rectangle 2"/>
          <p:cNvSpPr>
            <a:spLocks noGrp="1" noRot="1" noChangeAspect="1" noChangeArrowheads="1" noTextEdit="1"/>
          </p:cNvSpPr>
          <p:nvPr>
            <p:ph type="sldImg"/>
          </p:nvPr>
        </p:nvSpPr>
        <p:spPr/>
      </p:sp>
      <p:sp>
        <p:nvSpPr>
          <p:cNvPr id="99332" name="Rectangle 3"/>
          <p:cNvSpPr>
            <a:spLocks noGrp="1" noChangeArrowheads="1"/>
          </p:cNvSpPr>
          <p:nvPr>
            <p:ph type="body" idx="1"/>
          </p:nvPr>
        </p:nvSpPr>
        <p:spPr>
          <a:noFill/>
        </p:spPr>
        <p:txBody>
          <a:bodyPr/>
          <a:lstStyle/>
          <a:p>
            <a:pPr eaLnBrk="1" hangingPunct="1"/>
            <a:r>
              <a:rPr lang="en-US" altLang="zh-TW" sz="1000">
                <a:ea typeface="PMingLiU" panose="02020500000000000000" charset="-120"/>
                <a:cs typeface="PMingLiU" panose="02020500000000000000" charset="-120"/>
              </a:rPr>
              <a:t>SELECT customer_num, state, sname</a:t>
            </a:r>
          </a:p>
          <a:p>
            <a:pPr eaLnBrk="1" hangingPunct="1"/>
            <a:r>
              <a:rPr lang="en-US" altLang="zh-TW" sz="1000">
                <a:ea typeface="PMingLiU" panose="02020500000000000000" charset="-120"/>
                <a:cs typeface="PMingLiU" panose="02020500000000000000" charset="-120"/>
              </a:rPr>
              <a:t>FROM customer, state</a:t>
            </a:r>
          </a:p>
          <a:p>
            <a:pPr eaLnBrk="1" hangingPunct="1"/>
            <a:r>
              <a:rPr lang="en-US" altLang="zh-TW" sz="1000">
                <a:ea typeface="PMingLiU" panose="02020500000000000000" charset="-120"/>
                <a:cs typeface="PMingLiU" panose="02020500000000000000" charset="-120"/>
              </a:rPr>
              <a:t>customer_num state sname</a:t>
            </a:r>
          </a:p>
          <a:p>
            <a:pPr eaLnBrk="1" hangingPunct="1"/>
            <a:r>
              <a:rPr lang="en-US" altLang="zh-TW" sz="1000">
                <a:ea typeface="PMingLiU" panose="02020500000000000000" charset="-120"/>
                <a:cs typeface="PMingLiU" panose="02020500000000000000" charset="-120"/>
              </a:rPr>
              <a:t>101 CA Alaska</a:t>
            </a:r>
          </a:p>
          <a:p>
            <a:pPr eaLnBrk="1" hangingPunct="1"/>
            <a:r>
              <a:rPr lang="en-US" altLang="zh-TW" sz="1000">
                <a:ea typeface="PMingLiU" panose="02020500000000000000" charset="-120"/>
                <a:cs typeface="PMingLiU" panose="02020500000000000000" charset="-120"/>
              </a:rPr>
              <a:t>101 CA Hawaii</a:t>
            </a:r>
          </a:p>
          <a:p>
            <a:pPr eaLnBrk="1" hangingPunct="1"/>
            <a:r>
              <a:rPr lang="en-US" altLang="zh-TW" sz="1000">
                <a:ea typeface="PMingLiU" panose="02020500000000000000" charset="-120"/>
                <a:cs typeface="PMingLiU" panose="02020500000000000000" charset="-120"/>
              </a:rPr>
              <a:t>101 CA California</a:t>
            </a:r>
          </a:p>
          <a:p>
            <a:pPr eaLnBrk="1" hangingPunct="1"/>
            <a:r>
              <a:rPr lang="en-US" altLang="zh-TW" sz="1000">
                <a:ea typeface="PMingLiU" panose="02020500000000000000" charset="-120"/>
                <a:cs typeface="PMingLiU" panose="02020500000000000000" charset="-120"/>
              </a:rPr>
              <a:t>101 CA Oregon</a:t>
            </a:r>
          </a:p>
          <a:p>
            <a:pPr eaLnBrk="1" hangingPunct="1"/>
            <a:r>
              <a:rPr lang="en-US" altLang="zh-TW" sz="1000">
                <a:ea typeface="PMingLiU" panose="02020500000000000000" charset="-120"/>
                <a:cs typeface="PMingLiU" panose="02020500000000000000" charset="-120"/>
              </a:rPr>
              <a:t>101 CA Washington</a:t>
            </a:r>
          </a:p>
          <a:p>
            <a:pPr eaLnBrk="1" hangingPunct="1"/>
            <a:r>
              <a:rPr lang="en-US" altLang="zh-TW" sz="1000">
                <a:ea typeface="PMingLiU" panose="02020500000000000000" charset="-120"/>
                <a:cs typeface="PMingLiU" panose="02020500000000000000" charset="-120"/>
              </a:rPr>
              <a:t>... ... ...</a:t>
            </a:r>
          </a:p>
          <a:p>
            <a:pPr eaLnBrk="1" hangingPunct="1"/>
            <a:r>
              <a:rPr lang="en-US" altLang="zh-TW" sz="1000">
                <a:ea typeface="PMingLiU" panose="02020500000000000000" charset="-120"/>
                <a:cs typeface="PMingLiU" panose="02020500000000000000" charset="-120"/>
              </a:rPr>
              <a:t>102 CA Alaska</a:t>
            </a:r>
          </a:p>
          <a:p>
            <a:pPr eaLnBrk="1" hangingPunct="1"/>
            <a:r>
              <a:rPr lang="en-US" altLang="zh-TW" sz="1000">
                <a:ea typeface="PMingLiU" panose="02020500000000000000" charset="-120"/>
                <a:cs typeface="PMingLiU" panose="02020500000000000000" charset="-120"/>
              </a:rPr>
              <a:t>102 CA Hawaii</a:t>
            </a:r>
          </a:p>
          <a:p>
            <a:pPr eaLnBrk="1" hangingPunct="1"/>
            <a:r>
              <a:rPr lang="en-US" altLang="zh-TW" sz="1000">
                <a:ea typeface="PMingLiU" panose="02020500000000000000" charset="-120"/>
                <a:cs typeface="PMingLiU" panose="02020500000000000000" charset="-120"/>
              </a:rPr>
              <a:t>102 CA California</a:t>
            </a:r>
          </a:p>
          <a:p>
            <a:pPr eaLnBrk="1" hangingPunct="1"/>
            <a:r>
              <a:rPr lang="en-US" altLang="zh-TW" sz="1000">
                <a:ea typeface="PMingLiU" panose="02020500000000000000" charset="-120"/>
                <a:cs typeface="PMingLiU" panose="02020500000000000000" charset="-120"/>
              </a:rPr>
              <a:t>... ... ...</a:t>
            </a:r>
          </a:p>
          <a:p>
            <a:pPr eaLnBrk="1" hangingPunct="1"/>
            <a:endParaRPr lang="en-US" altLang="zh-TW" sz="1000">
              <a:ea typeface="PMingLiU" panose="02020500000000000000" charset="-120"/>
              <a:cs typeface="PMingLiU" panose="02020500000000000000" charset="-120"/>
            </a:endParaRPr>
          </a:p>
          <a:p>
            <a:pPr eaLnBrk="1" hangingPunct="1"/>
            <a:r>
              <a:rPr lang="en-US" altLang="zh-TW" sz="1000">
                <a:ea typeface="PMingLiU" panose="02020500000000000000" charset="-120"/>
                <a:cs typeface="PMingLiU" panose="02020500000000000000" charset="-120"/>
              </a:rPr>
              <a:t>When you perform a multiple table query but do not specify a join condition, the</a:t>
            </a:r>
          </a:p>
          <a:p>
            <a:pPr eaLnBrk="1" hangingPunct="1"/>
            <a:r>
              <a:rPr lang="en-US" altLang="zh-TW" sz="1000">
                <a:ea typeface="PMingLiU" panose="02020500000000000000" charset="-120"/>
                <a:cs typeface="PMingLiU" panose="02020500000000000000" charset="-120"/>
              </a:rPr>
              <a:t>result is a </a:t>
            </a:r>
            <a:r>
              <a:rPr lang="en-US" altLang="zh-TW" sz="1000" i="1">
                <a:ea typeface="PMingLiU" panose="02020500000000000000" charset="-120"/>
                <a:cs typeface="PMingLiU" panose="02020500000000000000" charset="-120"/>
              </a:rPr>
              <a:t>Cartesian product</a:t>
            </a:r>
            <a:r>
              <a:rPr lang="en-US" altLang="zh-TW" sz="1000">
                <a:ea typeface="PMingLiU" panose="02020500000000000000" charset="-120"/>
                <a:cs typeface="PMingLiU" panose="02020500000000000000" charset="-120"/>
              </a:rPr>
              <a:t>. A Cartesian product consists of every possible</a:t>
            </a:r>
          </a:p>
          <a:p>
            <a:pPr eaLnBrk="1" hangingPunct="1"/>
            <a:r>
              <a:rPr lang="en-US" altLang="zh-TW" sz="1000">
                <a:ea typeface="PMingLiU" panose="02020500000000000000" charset="-120"/>
                <a:cs typeface="PMingLiU" panose="02020500000000000000" charset="-120"/>
              </a:rPr>
              <a:t>combination of rows from the tables you are querying. This is usually a very large</a:t>
            </a:r>
          </a:p>
          <a:p>
            <a:pPr eaLnBrk="1" hangingPunct="1"/>
            <a:r>
              <a:rPr lang="en-US" altLang="zh-TW" sz="1000">
                <a:ea typeface="PMingLiU" panose="02020500000000000000" charset="-120"/>
                <a:cs typeface="PMingLiU" panose="02020500000000000000" charset="-120"/>
              </a:rPr>
              <a:t>result that contains inaccurate data.</a:t>
            </a:r>
          </a:p>
          <a:p>
            <a:pPr eaLnBrk="1" hangingPunct="1"/>
            <a:r>
              <a:rPr lang="en-US" altLang="zh-TW" sz="1000">
                <a:ea typeface="PMingLiU" panose="02020500000000000000" charset="-120"/>
                <a:cs typeface="PMingLiU" panose="02020500000000000000" charset="-120"/>
              </a:rPr>
              <a:t>The example above is a query that results in a Cartesian product.</a:t>
            </a:r>
          </a:p>
          <a:p>
            <a:pPr eaLnBrk="1" hangingPunct="1"/>
            <a:endParaRPr lang="en-US" altLang="zh-TW" sz="1000">
              <a:ea typeface="PMingLiU" panose="02020500000000000000" charset="-120"/>
              <a:cs typeface="PMingLiU" panose="02020500000000000000" charset="-120"/>
            </a:endParaRPr>
          </a:p>
        </p:txBody>
      </p:sp>
    </p:spTree>
    <p:extLst>
      <p:ext uri="{BB962C8B-B14F-4D97-AF65-F5344CB8AC3E}">
        <p14:creationId xmlns:p14="http://schemas.microsoft.com/office/powerpoint/2010/main" val="406706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28980" indent="-280670"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21410"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57035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1866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4676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1592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364865"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138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fld id="{F0D2D7A4-F8BA-2C4F-9908-446DE165FC34}" type="slidenum">
              <a:rPr lang="en-US" altLang="zh-TW" sz="1300">
                <a:solidFill>
                  <a:schemeClr val="tx1"/>
                </a:solidFill>
                <a:ea typeface="宋体" panose="02010600030101010101" pitchFamily="2" charset="-122"/>
                <a:cs typeface="宋体" panose="02010600030101010101" pitchFamily="2" charset="-122"/>
              </a:rPr>
              <a:t>24</a:t>
            </a:fld>
            <a:endParaRPr lang="en-US" altLang="zh-TW" sz="1300">
              <a:solidFill>
                <a:schemeClr val="tx1"/>
              </a:solidFill>
              <a:ea typeface="宋体" panose="02010600030101010101" pitchFamily="2" charset="-122"/>
              <a:cs typeface="宋体" panose="02010600030101010101" pitchFamily="2" charset="-122"/>
            </a:endParaRPr>
          </a:p>
        </p:txBody>
      </p:sp>
      <p:sp>
        <p:nvSpPr>
          <p:cNvPr id="100355" name="Rectangle 2"/>
          <p:cNvSpPr>
            <a:spLocks noGrp="1" noRot="1" noChangeAspect="1" noChangeArrowheads="1" noTextEdit="1"/>
          </p:cNvSpPr>
          <p:nvPr>
            <p:ph type="sldImg"/>
          </p:nvPr>
        </p:nvSpPr>
        <p:spPr/>
      </p:sp>
      <p:sp>
        <p:nvSpPr>
          <p:cNvPr id="100356" name="Rectangle 3"/>
          <p:cNvSpPr>
            <a:spLocks noGrp="1" noChangeArrowheads="1"/>
          </p:cNvSpPr>
          <p:nvPr>
            <p:ph type="body" idx="1"/>
          </p:nvPr>
        </p:nvSpPr>
        <p:spPr>
          <a:noFill/>
        </p:spPr>
        <p:txBody>
          <a:bodyPr/>
          <a:lstStyle/>
          <a:p>
            <a:pPr eaLnBrk="1" hangingPunct="1"/>
            <a:r>
              <a:rPr lang="en-US" altLang="zh-TW">
                <a:ea typeface="PMingLiU" panose="02020500000000000000" charset="-120"/>
                <a:cs typeface="PMingLiU" panose="02020500000000000000" charset="-120"/>
              </a:rPr>
              <a:t>The DATE function takes as input a non-DATE value such as CHAR, DATETIME, or INTEGER and returns the corresponding DATE value. For example, the following SQL translates a CHARACTER value to a DATE: </a:t>
            </a:r>
          </a:p>
        </p:txBody>
      </p:sp>
    </p:spTree>
    <p:extLst>
      <p:ext uri="{BB962C8B-B14F-4D97-AF65-F5344CB8AC3E}">
        <p14:creationId xmlns:p14="http://schemas.microsoft.com/office/powerpoint/2010/main" val="4070977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28980" indent="-280670"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21410"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57035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1866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4676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1592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364865"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138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fld id="{35D09ADA-AB7F-A749-87E9-CEF448303145}" type="slidenum">
              <a:rPr lang="en-US" altLang="zh-TW" sz="1300">
                <a:solidFill>
                  <a:schemeClr val="tx1"/>
                </a:solidFill>
                <a:ea typeface="宋体" panose="02010600030101010101" pitchFamily="2" charset="-122"/>
                <a:cs typeface="宋体" panose="02010600030101010101" pitchFamily="2" charset="-122"/>
              </a:rPr>
              <a:t>25</a:t>
            </a:fld>
            <a:endParaRPr lang="en-US" altLang="zh-TW" sz="1300">
              <a:solidFill>
                <a:schemeClr val="tx1"/>
              </a:solidFill>
              <a:ea typeface="宋体" panose="02010600030101010101" pitchFamily="2" charset="-122"/>
              <a:cs typeface="宋体" panose="02010600030101010101" pitchFamily="2" charset="-122"/>
            </a:endParaRPr>
          </a:p>
        </p:txBody>
      </p:sp>
      <p:sp>
        <p:nvSpPr>
          <p:cNvPr id="101379" name="Rectangle 2"/>
          <p:cNvSpPr>
            <a:spLocks noGrp="1" noRot="1" noChangeAspect="1" noChangeArrowheads="1" noTextEdit="1"/>
          </p:cNvSpPr>
          <p:nvPr>
            <p:ph type="sldImg"/>
          </p:nvPr>
        </p:nvSpPr>
        <p:spPr/>
      </p:sp>
      <p:sp>
        <p:nvSpPr>
          <p:cNvPr id="101380" name="Rectangle 3"/>
          <p:cNvSpPr>
            <a:spLocks noGrp="1" noChangeArrowheads="1"/>
          </p:cNvSpPr>
          <p:nvPr>
            <p:ph type="body" idx="1"/>
          </p:nvPr>
        </p:nvSpPr>
        <p:spPr>
          <a:noFill/>
        </p:spPr>
        <p:txBody>
          <a:bodyPr/>
          <a:lstStyle/>
          <a:p>
            <a:pPr eaLnBrk="1" hangingPunct="1"/>
            <a:r>
              <a:rPr lang="en-US" altLang="zh-CN">
                <a:cs typeface="宋体" panose="02010600030101010101" pitchFamily="2" charset="-122"/>
              </a:rPr>
              <a:t>The MATCHES and LIKE keywords support wildcard matches, which are technically known as regular expressions. Some regular expressions are more difficult than others for the database server to process. </a:t>
            </a:r>
          </a:p>
          <a:p>
            <a:pPr eaLnBrk="1" hangingPunct="1"/>
            <a:endParaRPr lang="en-US" altLang="zh-CN">
              <a:cs typeface="宋体" panose="02010600030101010101" pitchFamily="2" charset="-122"/>
            </a:endParaRPr>
          </a:p>
          <a:p>
            <a:pPr eaLnBrk="1" hangingPunct="1"/>
            <a:endParaRPr lang="en-US" altLang="zh-CN">
              <a:cs typeface="宋体" panose="02010600030101010101" pitchFamily="2" charset="-122"/>
            </a:endParaRPr>
          </a:p>
        </p:txBody>
      </p:sp>
    </p:spTree>
    <p:extLst>
      <p:ext uri="{BB962C8B-B14F-4D97-AF65-F5344CB8AC3E}">
        <p14:creationId xmlns:p14="http://schemas.microsoft.com/office/powerpoint/2010/main" val="1218501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28980" indent="-280670"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21410"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57035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1866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4676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1592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364865"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138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fld id="{8BB8AE68-9C57-E549-B6B1-50BBAA972DF5}" type="slidenum">
              <a:rPr lang="en-US" altLang="zh-TW" sz="1300">
                <a:solidFill>
                  <a:schemeClr val="tx1"/>
                </a:solidFill>
                <a:ea typeface="宋体" panose="02010600030101010101" pitchFamily="2" charset="-122"/>
                <a:cs typeface="宋体" panose="02010600030101010101" pitchFamily="2" charset="-122"/>
              </a:rPr>
              <a:t>26</a:t>
            </a:fld>
            <a:endParaRPr lang="en-US" altLang="zh-TW" sz="1300">
              <a:solidFill>
                <a:schemeClr val="tx1"/>
              </a:solidFill>
              <a:ea typeface="宋体" panose="02010600030101010101" pitchFamily="2" charset="-122"/>
              <a:cs typeface="宋体" panose="02010600030101010101" pitchFamily="2" charset="-122"/>
            </a:endParaRPr>
          </a:p>
        </p:txBody>
      </p:sp>
      <p:sp>
        <p:nvSpPr>
          <p:cNvPr id="102403" name="Rectangle 2"/>
          <p:cNvSpPr>
            <a:spLocks noGrp="1" noRot="1" noChangeAspect="1" noChangeArrowheads="1" noTextEdit="1"/>
          </p:cNvSpPr>
          <p:nvPr>
            <p:ph type="sldImg"/>
          </p:nvPr>
        </p:nvSpPr>
        <p:spPr/>
      </p:sp>
      <p:sp>
        <p:nvSpPr>
          <p:cNvPr id="102404" name="Rectangle 3"/>
          <p:cNvSpPr>
            <a:spLocks noGrp="1" noChangeArrowheads="1"/>
          </p:cNvSpPr>
          <p:nvPr>
            <p:ph type="body" idx="1"/>
          </p:nvPr>
        </p:nvSpPr>
        <p:spPr>
          <a:noFill/>
        </p:spPr>
        <p:txBody>
          <a:bodyPr/>
          <a:lstStyle/>
          <a:p>
            <a:pPr eaLnBrk="1" hangingPunct="1"/>
            <a:r>
              <a:rPr lang="en-US" altLang="zh-TW">
                <a:ea typeface="PMingLiU" panose="02020500000000000000" charset="-120"/>
                <a:cs typeface="PMingLiU" panose="02020500000000000000" charset="-120"/>
              </a:rPr>
              <a:t>A filter based on a noninitial substring of a column also requires the database server to test every value in the column, as the following example shows: </a:t>
            </a:r>
          </a:p>
          <a:p>
            <a:pPr eaLnBrk="1" hangingPunct="1"/>
            <a:endParaRPr lang="en-US" altLang="zh-TW">
              <a:ea typeface="PMingLiU" panose="02020500000000000000" charset="-120"/>
              <a:cs typeface="PMingLiU" panose="02020500000000000000" charset="-120"/>
            </a:endParaRPr>
          </a:p>
          <a:p>
            <a:pPr eaLnBrk="1" hangingPunct="1"/>
            <a:endParaRPr lang="en-US" altLang="zh-TW">
              <a:ea typeface="PMingLiU" panose="02020500000000000000" charset="-120"/>
              <a:cs typeface="PMingLiU" panose="02020500000000000000" charset="-120"/>
            </a:endParaRPr>
          </a:p>
        </p:txBody>
      </p:sp>
    </p:spTree>
    <p:extLst>
      <p:ext uri="{BB962C8B-B14F-4D97-AF65-F5344CB8AC3E}">
        <p14:creationId xmlns:p14="http://schemas.microsoft.com/office/powerpoint/2010/main" val="3323580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28980" indent="-280670"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21410"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57035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1866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4676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1592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364865"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138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fld id="{3564CF7A-3777-7E46-9539-77575D2BB81D}" type="slidenum">
              <a:rPr lang="en-US" altLang="zh-TW" sz="1300">
                <a:solidFill>
                  <a:schemeClr val="tx1"/>
                </a:solidFill>
                <a:ea typeface="宋体" panose="02010600030101010101" pitchFamily="2" charset="-122"/>
                <a:cs typeface="宋体" panose="02010600030101010101" pitchFamily="2" charset="-122"/>
              </a:rPr>
              <a:t>27</a:t>
            </a:fld>
            <a:endParaRPr lang="en-US" altLang="zh-TW" sz="1300">
              <a:solidFill>
                <a:schemeClr val="tx1"/>
              </a:solidFill>
              <a:ea typeface="宋体" panose="02010600030101010101" pitchFamily="2" charset="-122"/>
              <a:cs typeface="宋体" panose="02010600030101010101" pitchFamily="2" charset="-122"/>
            </a:endParaRPr>
          </a:p>
        </p:txBody>
      </p:sp>
      <p:sp>
        <p:nvSpPr>
          <p:cNvPr id="103427" name="Rectangle 2"/>
          <p:cNvSpPr>
            <a:spLocks noGrp="1" noRot="1" noChangeAspect="1" noChangeArrowheads="1" noTextEdit="1"/>
          </p:cNvSpPr>
          <p:nvPr>
            <p:ph type="sldImg"/>
          </p:nvPr>
        </p:nvSpPr>
        <p:spPr/>
      </p:sp>
      <p:sp>
        <p:nvSpPr>
          <p:cNvPr id="103428" name="Rectangle 3"/>
          <p:cNvSpPr>
            <a:spLocks noGrp="1" noChangeArrowheads="1"/>
          </p:cNvSpPr>
          <p:nvPr>
            <p:ph type="body" idx="1"/>
          </p:nvPr>
        </p:nvSpPr>
        <p:spPr>
          <a:noFill/>
        </p:spPr>
        <p:txBody>
          <a:bodyPr/>
          <a:lstStyle/>
          <a:p>
            <a:pPr eaLnBrk="1" hangingPunct="1"/>
            <a:r>
              <a:rPr lang="en-US" altLang="zh-TW">
                <a:ea typeface="PMingLiU" panose="02020500000000000000" charset="-120"/>
                <a:cs typeface="PMingLiU" panose="02020500000000000000" charset="-120"/>
              </a:rPr>
              <a:t>A filter based on a noninitial substring of a column also requires the database server to test every value in the column, as the following example shows: </a:t>
            </a:r>
          </a:p>
          <a:p>
            <a:pPr eaLnBrk="1" hangingPunct="1"/>
            <a:endParaRPr lang="en-US" altLang="zh-TW">
              <a:ea typeface="PMingLiU" panose="02020500000000000000" charset="-120"/>
              <a:cs typeface="PMingLiU" panose="02020500000000000000" charset="-120"/>
            </a:endParaRPr>
          </a:p>
          <a:p>
            <a:pPr eaLnBrk="1" hangingPunct="1"/>
            <a:endParaRPr lang="en-US" altLang="zh-TW">
              <a:ea typeface="PMingLiU" panose="02020500000000000000" charset="-120"/>
              <a:cs typeface="PMingLiU" panose="02020500000000000000" charset="-120"/>
            </a:endParaRPr>
          </a:p>
        </p:txBody>
      </p:sp>
    </p:spTree>
    <p:extLst>
      <p:ext uri="{BB962C8B-B14F-4D97-AF65-F5344CB8AC3E}">
        <p14:creationId xmlns:p14="http://schemas.microsoft.com/office/powerpoint/2010/main" val="167097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28980" indent="-280670"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21410"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57035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1866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4676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1592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364865"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138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fld id="{E6B90004-19FD-8D43-9D5D-2159C5D9C28A}" type="slidenum">
              <a:rPr lang="en-US" altLang="zh-TW" sz="1300">
                <a:solidFill>
                  <a:schemeClr val="tx1"/>
                </a:solidFill>
                <a:ea typeface="宋体" panose="02010600030101010101" pitchFamily="2" charset="-122"/>
                <a:cs typeface="宋体" panose="02010600030101010101" pitchFamily="2" charset="-122"/>
              </a:rPr>
              <a:t>28</a:t>
            </a:fld>
            <a:endParaRPr lang="en-US" altLang="zh-TW" sz="1300">
              <a:solidFill>
                <a:schemeClr val="tx1"/>
              </a:solidFill>
              <a:ea typeface="宋体" panose="02010600030101010101" pitchFamily="2" charset="-122"/>
              <a:cs typeface="宋体" panose="02010600030101010101" pitchFamily="2" charset="-122"/>
            </a:endParaRPr>
          </a:p>
        </p:txBody>
      </p:sp>
      <p:sp>
        <p:nvSpPr>
          <p:cNvPr id="104451" name="Rectangle 2"/>
          <p:cNvSpPr>
            <a:spLocks noGrp="1" noRot="1" noChangeAspect="1" noChangeArrowheads="1" noTextEdit="1"/>
          </p:cNvSpPr>
          <p:nvPr>
            <p:ph type="sldImg"/>
          </p:nvPr>
        </p:nvSpPr>
        <p:spPr/>
      </p:sp>
      <p:sp>
        <p:nvSpPr>
          <p:cNvPr id="104452" name="Rectangle 3"/>
          <p:cNvSpPr>
            <a:spLocks noGrp="1" noChangeArrowheads="1"/>
          </p:cNvSpPr>
          <p:nvPr>
            <p:ph type="body" idx="1"/>
          </p:nvPr>
        </p:nvSpPr>
        <p:spPr>
          <a:noFill/>
        </p:spPr>
        <p:txBody>
          <a:bodyPr/>
          <a:lstStyle/>
          <a:p>
            <a:pPr eaLnBrk="1" hangingPunct="1"/>
            <a:r>
              <a:rPr lang="en-US" altLang="zh-TW">
                <a:ea typeface="PMingLiU" panose="02020500000000000000" charset="-120"/>
                <a:cs typeface="PMingLiU" panose="02020500000000000000" charset="-120"/>
              </a:rPr>
              <a:t>A filter based on a noninitial substring of a column also requires the database server to test every value in the column, as the following example shows: </a:t>
            </a:r>
          </a:p>
          <a:p>
            <a:pPr eaLnBrk="1" hangingPunct="1"/>
            <a:endParaRPr lang="en-US" altLang="zh-TW">
              <a:ea typeface="PMingLiU" panose="02020500000000000000" charset="-120"/>
              <a:cs typeface="PMingLiU" panose="02020500000000000000" charset="-120"/>
            </a:endParaRPr>
          </a:p>
          <a:p>
            <a:pPr eaLnBrk="1" hangingPunct="1"/>
            <a:endParaRPr lang="en-US" altLang="zh-TW">
              <a:ea typeface="PMingLiU" panose="02020500000000000000" charset="-120"/>
              <a:cs typeface="PMingLiU" panose="02020500000000000000" charset="-120"/>
            </a:endParaRPr>
          </a:p>
        </p:txBody>
      </p:sp>
    </p:spTree>
    <p:extLst>
      <p:ext uri="{BB962C8B-B14F-4D97-AF65-F5344CB8AC3E}">
        <p14:creationId xmlns:p14="http://schemas.microsoft.com/office/powerpoint/2010/main" val="2742894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28980" indent="-280670"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21410"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57035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1866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4676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1592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364865"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138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fld id="{242E5860-E011-B44D-A4F1-ED9FB06F00C3}" type="slidenum">
              <a:rPr lang="en-US" altLang="zh-TW" sz="1300">
                <a:solidFill>
                  <a:schemeClr val="tx1"/>
                </a:solidFill>
                <a:ea typeface="宋体" panose="02010600030101010101" pitchFamily="2" charset="-122"/>
                <a:cs typeface="宋体" panose="02010600030101010101" pitchFamily="2" charset="-122"/>
              </a:rPr>
              <a:t>30</a:t>
            </a:fld>
            <a:endParaRPr lang="en-US" altLang="zh-TW" sz="1300">
              <a:solidFill>
                <a:schemeClr val="tx1"/>
              </a:solidFill>
              <a:ea typeface="宋体" panose="02010600030101010101" pitchFamily="2" charset="-122"/>
              <a:cs typeface="宋体" panose="02010600030101010101" pitchFamily="2" charset="-122"/>
            </a:endParaRPr>
          </a:p>
        </p:txBody>
      </p:sp>
      <p:sp>
        <p:nvSpPr>
          <p:cNvPr id="116739" name="Rectangle 2"/>
          <p:cNvSpPr>
            <a:spLocks noGrp="1" noRot="1" noChangeAspect="1" noChangeArrowheads="1" noTextEdit="1"/>
          </p:cNvSpPr>
          <p:nvPr>
            <p:ph type="sldImg"/>
          </p:nvPr>
        </p:nvSpPr>
        <p:spPr/>
      </p:sp>
      <p:sp>
        <p:nvSpPr>
          <p:cNvPr id="116740" name="Rectangle 3"/>
          <p:cNvSpPr>
            <a:spLocks noGrp="1" noChangeArrowheads="1"/>
          </p:cNvSpPr>
          <p:nvPr>
            <p:ph type="body" idx="1"/>
          </p:nvPr>
        </p:nvSpPr>
        <p:spPr>
          <a:noFill/>
        </p:spPr>
        <p:txBody>
          <a:bodyPr/>
          <a:lstStyle/>
          <a:p>
            <a:pPr eaLnBrk="1" hangingPunct="1">
              <a:lnSpc>
                <a:spcPct val="90000"/>
              </a:lnSpc>
            </a:pPr>
            <a:r>
              <a:rPr lang="en-US" altLang="zh-TW" sz="1000">
                <a:ea typeface="PMingLiU" panose="02020500000000000000" charset="-120"/>
                <a:cs typeface="PMingLiU" panose="02020500000000000000" charset="-120"/>
              </a:rPr>
              <a:t>Even though this SQL statement is not executed often, it has got very outstanding cost.  This SQL statement is a typical </a:t>
            </a:r>
            <a:r>
              <a:rPr lang="en-US" altLang="zh-TW" sz="1000" i="1">
                <a:ea typeface="PMingLiU" panose="02020500000000000000" charset="-120"/>
                <a:cs typeface="PMingLiU" panose="02020500000000000000" charset="-120"/>
              </a:rPr>
              <a:t>correlated self-join</a:t>
            </a:r>
            <a:r>
              <a:rPr lang="en-US" altLang="zh-TW" sz="1000">
                <a:ea typeface="PMingLiU" panose="02020500000000000000" charset="-120"/>
                <a:cs typeface="PMingLiU" panose="02020500000000000000" charset="-120"/>
              </a:rPr>
              <a:t> SQL statement.  The distinct operation cannot be performed on the column a.pricing_plan_id, because it depends on the criteria in the sub-query also.  Suppose that the sub-query returns the result set of the size 100,000, and the outer query returns the result set of the size 10,000.  Then the database engine needs to compare these two result sets one by one, in order to fulfill the </a:t>
            </a:r>
            <a:r>
              <a:rPr lang="en-US" altLang="zh-TW" sz="1000" i="1">
                <a:ea typeface="PMingLiU" panose="02020500000000000000" charset="-120"/>
                <a:cs typeface="PMingLiU" panose="02020500000000000000" charset="-120"/>
              </a:rPr>
              <a:t>not exists</a:t>
            </a:r>
            <a:r>
              <a:rPr lang="en-US" altLang="zh-TW" sz="1000">
                <a:ea typeface="PMingLiU" panose="02020500000000000000" charset="-120"/>
                <a:cs typeface="PMingLiU" panose="02020500000000000000" charset="-120"/>
              </a:rPr>
              <a:t> and the </a:t>
            </a:r>
            <a:r>
              <a:rPr lang="en-US" altLang="zh-TW" sz="1000" i="1">
                <a:ea typeface="PMingLiU" panose="02020500000000000000" charset="-120"/>
                <a:cs typeface="PMingLiU" panose="02020500000000000000" charset="-120"/>
              </a:rPr>
              <a:t>distinct</a:t>
            </a:r>
            <a:r>
              <a:rPr lang="en-US" altLang="zh-TW" sz="1000">
                <a:ea typeface="PMingLiU" panose="02020500000000000000" charset="-120"/>
                <a:cs typeface="PMingLiU" panose="02020500000000000000" charset="-120"/>
              </a:rPr>
              <a:t> operations.  That’s a 100,000 x 10,000 = 1,000,000,000 operation!  It explains why this particular SQL statement has got such an outstanding cost. </a:t>
            </a:r>
          </a:p>
          <a:p>
            <a:pPr eaLnBrk="1" hangingPunct="1">
              <a:lnSpc>
                <a:spcPct val="90000"/>
              </a:lnSpc>
            </a:pPr>
            <a:r>
              <a:rPr lang="en-US" altLang="zh-TW" sz="1000">
                <a:ea typeface="PMingLiU" panose="02020500000000000000" charset="-120"/>
                <a:cs typeface="PMingLiU" panose="02020500000000000000" charset="-120"/>
              </a:rPr>
              <a:t>Solution:    </a:t>
            </a:r>
          </a:p>
          <a:p>
            <a:pPr eaLnBrk="1" hangingPunct="1">
              <a:lnSpc>
                <a:spcPct val="90000"/>
              </a:lnSpc>
            </a:pPr>
            <a:r>
              <a:rPr lang="en-US" altLang="zh-TW" sz="1000">
                <a:ea typeface="PMingLiU" panose="02020500000000000000" charset="-120"/>
                <a:cs typeface="PMingLiU" panose="02020500000000000000" charset="-120"/>
              </a:rPr>
              <a:t>It’s better to split this SQL statement into two separate statements.  The strategy is to run the sub-query first, and store the result set in a temporary table.  Then execute the outer query against the result set stored in the temporary table. So we can rewrite this SQL statement as follows:</a:t>
            </a:r>
          </a:p>
          <a:p>
            <a:pPr eaLnBrk="1" hangingPunct="1">
              <a:lnSpc>
                <a:spcPct val="90000"/>
              </a:lnSpc>
            </a:pPr>
            <a:r>
              <a:rPr lang="en-US" altLang="zh-TW" sz="1000">
                <a:ea typeface="PMingLiU" panose="02020500000000000000" charset="-120"/>
                <a:cs typeface="PMingLiU" panose="02020500000000000000" charset="-120"/>
              </a:rPr>
              <a:t>insert into temp_table with no log select a.pricing_plan_id, a.belong_object_type from u_cust_pice_plan a, proddb:product_offer b where a.belong_object_type = “80u” and b.offer_kind = “3” and a.pricing_plan_id = b.pricing_plan_id;</a:t>
            </a:r>
          </a:p>
          <a:p>
            <a:pPr eaLnBrk="1" hangingPunct="1">
              <a:lnSpc>
                <a:spcPct val="90000"/>
              </a:lnSpc>
            </a:pPr>
            <a:r>
              <a:rPr lang="en-US" altLang="zh-TW" sz="1000">
                <a:ea typeface="PMingLiU" panose="02020500000000000000" charset="-120"/>
                <a:cs typeface="PMingLiU" panose="02020500000000000000" charset="-120"/>
              </a:rPr>
              <a:t>select distinct pricing_plan_id from u_cust_price_plan where belong_object_type = “80u” and not exists (select pricing_plan_id from temp_table);</a:t>
            </a:r>
          </a:p>
          <a:p>
            <a:pPr eaLnBrk="1" hangingPunct="1">
              <a:lnSpc>
                <a:spcPct val="90000"/>
              </a:lnSpc>
            </a:pPr>
            <a:r>
              <a:rPr lang="en-US" altLang="zh-TW" sz="1000">
                <a:ea typeface="PMingLiU" panose="02020500000000000000" charset="-120"/>
                <a:cs typeface="PMingLiU" panose="02020500000000000000" charset="-120"/>
              </a:rPr>
              <a:t>In order to minimize the cost, we limit the size of the temporary table as much as possible by providing more search criteria.  The criteria a.belong_object_type=”80u” is added in the sub-criteria, because that’s what the outer query is interested in.  The criteria b.offer_kind=”3” is moved to the front, because it can minimize the number of records for matching in the join operation(a.pricing_plan_id = b.pricing_plan_id) later. </a:t>
            </a:r>
          </a:p>
          <a:p>
            <a:pPr eaLnBrk="1" hangingPunct="1">
              <a:lnSpc>
                <a:spcPct val="90000"/>
              </a:lnSpc>
            </a:pPr>
            <a:r>
              <a:rPr lang="en-US" altLang="zh-TW" sz="1000">
                <a:ea typeface="PMingLiU" panose="02020500000000000000" charset="-120"/>
                <a:cs typeface="PMingLiU" panose="02020500000000000000" charset="-120"/>
              </a:rPr>
              <a:t>The outer query cannot be optimized further, because of the operation “not exists”.  Nevertheless, we shrink the size of the result set from the sub-query as much as possible already.  It will improve the performance of this query, comparing with before. </a:t>
            </a:r>
          </a:p>
        </p:txBody>
      </p:sp>
    </p:spTree>
    <p:extLst>
      <p:ext uri="{BB962C8B-B14F-4D97-AF65-F5344CB8AC3E}">
        <p14:creationId xmlns:p14="http://schemas.microsoft.com/office/powerpoint/2010/main" val="2506196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幻灯片图像占位符 1"/>
          <p:cNvSpPr>
            <a:spLocks noGrp="1" noRot="1" noChangeAspect="1" noTextEdit="1"/>
          </p:cNvSpPr>
          <p:nvPr>
            <p:ph type="sldImg"/>
          </p:nvPr>
        </p:nvSpPr>
        <p:spPr/>
      </p:sp>
      <p:sp>
        <p:nvSpPr>
          <p:cNvPr id="191491" name="备注占位符 2"/>
          <p:cNvSpPr>
            <a:spLocks noGrp="1"/>
          </p:cNvSpPr>
          <p:nvPr>
            <p:ph type="body" idx="1"/>
          </p:nvPr>
        </p:nvSpPr>
        <p:spPr>
          <a:noFill/>
        </p:spPr>
        <p:txBody>
          <a:bodyPr/>
          <a:lstStyle/>
          <a:p>
            <a:pPr eaLnBrk="1" hangingPunct="1"/>
            <a:endParaRPr lang="zh-CN" altLang="en-US">
              <a:cs typeface="宋体" panose="02010600030101010101" pitchFamily="2" charset="-122"/>
            </a:endParaRPr>
          </a:p>
        </p:txBody>
      </p:sp>
      <p:sp>
        <p:nvSpPr>
          <p:cNvPr id="191492" name="灯片编号占位符 3"/>
          <p:cNvSpPr txBox="1">
            <a:spLocks noGrp="1"/>
          </p:cNvSpPr>
          <p:nvPr/>
        </p:nvSpPr>
        <p:spPr bwMode="auto">
          <a:xfrm>
            <a:off x="3884027" y="8686488"/>
            <a:ext cx="2972421" cy="455951"/>
          </a:xfrm>
          <a:prstGeom prst="rect">
            <a:avLst/>
          </a:prstGeom>
          <a:noFill/>
          <a:ln>
            <a:noFill/>
          </a:ln>
        </p:spPr>
        <p:txBody>
          <a:bodyPr lIns="91421" tIns="45710" rIns="91421" bIns="45710" anchor="b"/>
          <a:lstStyle>
            <a:lvl1pPr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42950" indent="-285750"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43000" indent="-228600"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600200" indent="-228600"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57400" indent="-228600"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514600" indent="-228600" defTabSz="931545"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71800" indent="-228600" defTabSz="931545"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429000" indent="-228600" defTabSz="931545"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86200" indent="-228600" defTabSz="931545"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algn="r" eaLnBrk="1" hangingPunct="1">
              <a:buClrTx/>
              <a:buFontTx/>
              <a:buNone/>
            </a:pPr>
            <a:fld id="{35921047-468C-C541-BA4C-0665A90C03A0}" type="slidenum">
              <a:rPr lang="en-US" altLang="zh-TW" sz="1300">
                <a:solidFill>
                  <a:schemeClr val="tx1"/>
                </a:solidFill>
                <a:ea typeface="宋体" panose="02010600030101010101" pitchFamily="2" charset="-122"/>
                <a:cs typeface="宋体" panose="02010600030101010101" pitchFamily="2" charset="-122"/>
              </a:rPr>
              <a:t>31</a:t>
            </a:fld>
            <a:endParaRPr lang="en-US" altLang="zh-TW" sz="1300">
              <a:solidFill>
                <a:schemeClr val="tx1"/>
              </a:solidFill>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318965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884027" y="8686488"/>
            <a:ext cx="2972421" cy="455951"/>
          </a:xfrm>
          <a:prstGeom prst="rect">
            <a:avLst/>
          </a:prstGeom>
          <a:noFill/>
          <a:ln>
            <a:noFill/>
          </a:ln>
        </p:spPr>
        <p:txBody>
          <a:bodyPr lIns="91421" tIns="45710" rIns="91421" bIns="45710" anchor="b"/>
          <a:lstStyle>
            <a:lvl1pPr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42950" indent="-285750"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43000" indent="-228600"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600200" indent="-228600"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57400" indent="-228600"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514600" indent="-228600" defTabSz="931545"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71800" indent="-228600" defTabSz="931545"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429000" indent="-228600" defTabSz="931545"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86200" indent="-228600" defTabSz="931545"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algn="r" eaLnBrk="1" hangingPunct="1">
              <a:buClrTx/>
              <a:buFontTx/>
              <a:buNone/>
            </a:pPr>
            <a:fld id="{8404B0F5-70DD-7441-B199-CF546F87AEC6}" type="slidenum">
              <a:rPr lang="en-US" altLang="zh-CN" sz="1300">
                <a:solidFill>
                  <a:schemeClr val="tx1"/>
                </a:solidFill>
                <a:ea typeface="宋体" panose="02010600030101010101" pitchFamily="2" charset="-122"/>
                <a:cs typeface="宋体" panose="02010600030101010101" pitchFamily="2" charset="-122"/>
              </a:rPr>
              <a:t>3</a:t>
            </a:fld>
            <a:endParaRPr lang="en-US" altLang="zh-CN" sz="1300">
              <a:solidFill>
                <a:schemeClr val="tx1"/>
              </a:solidFill>
              <a:ea typeface="宋体" panose="02010600030101010101" pitchFamily="2" charset="-122"/>
              <a:cs typeface="宋体" panose="02010600030101010101" pitchFamily="2" charset="-122"/>
            </a:endParaRPr>
          </a:p>
        </p:txBody>
      </p:sp>
      <p:sp>
        <p:nvSpPr>
          <p:cNvPr id="181251" name="Rectangle 2"/>
          <p:cNvSpPr>
            <a:spLocks noGrp="1" noRot="1" noChangeAspect="1" noChangeArrowheads="1" noTextEdit="1"/>
          </p:cNvSpPr>
          <p:nvPr>
            <p:ph type="sldImg"/>
          </p:nvPr>
        </p:nvSpPr>
        <p:spPr/>
      </p:sp>
      <p:sp>
        <p:nvSpPr>
          <p:cNvPr id="181252" name="Rectangle 3"/>
          <p:cNvSpPr>
            <a:spLocks noGrp="1" noChangeArrowheads="1"/>
          </p:cNvSpPr>
          <p:nvPr>
            <p:ph type="body" idx="1"/>
          </p:nvPr>
        </p:nvSpPr>
        <p:spPr>
          <a:noFill/>
        </p:spPr>
        <p:txBody>
          <a:bodyPr/>
          <a:lstStyle/>
          <a:p>
            <a:pPr eaLnBrk="1" hangingPunct="1"/>
            <a:r>
              <a:rPr lang="en-US" altLang="zh-CN">
                <a:cs typeface="宋体" panose="02010600030101010101" pitchFamily="2" charset="-122"/>
              </a:rPr>
              <a:t>You can now monitor the performance of recently executed SQL statements by configuring SQL statement tracing. This feature provides statistical information about each SQL statement executed on the system. The statistical information is stored in a circular buffer, which the DBA can resize. By default, this feature is turned off. The feature can be enabled for all users, or for just a specific set of users. This feature allows for easy analysis of SQL statements for performance and tuning purposes.</a:t>
            </a:r>
          </a:p>
        </p:txBody>
      </p:sp>
    </p:spTree>
    <p:extLst>
      <p:ext uri="{BB962C8B-B14F-4D97-AF65-F5344CB8AC3E}">
        <p14:creationId xmlns:p14="http://schemas.microsoft.com/office/powerpoint/2010/main" val="3225402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884027" y="8686488"/>
            <a:ext cx="2972421" cy="455951"/>
          </a:xfrm>
          <a:prstGeom prst="rect">
            <a:avLst/>
          </a:prstGeom>
          <a:noFill/>
          <a:ln>
            <a:noFill/>
          </a:ln>
        </p:spPr>
        <p:txBody>
          <a:bodyPr lIns="91421" tIns="45710" rIns="91421" bIns="45710" anchor="b"/>
          <a:lstStyle>
            <a:lvl1pPr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42950" indent="-285750"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43000" indent="-228600"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600200" indent="-228600"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57400" indent="-228600"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514600" indent="-228600" defTabSz="931545"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71800" indent="-228600" defTabSz="931545"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429000" indent="-228600" defTabSz="931545"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86200" indent="-228600" defTabSz="931545"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algn="r" eaLnBrk="1" hangingPunct="1">
              <a:buClrTx/>
              <a:buFontTx/>
              <a:buNone/>
            </a:pPr>
            <a:fld id="{3FDA2C88-4AC6-5B4D-B887-54AECFF25092}" type="slidenum">
              <a:rPr lang="en-US" altLang="zh-CN" sz="1300">
                <a:solidFill>
                  <a:schemeClr val="tx1"/>
                </a:solidFill>
                <a:ea typeface="宋体" panose="02010600030101010101" pitchFamily="2" charset="-122"/>
                <a:cs typeface="宋体" panose="02010600030101010101" pitchFamily="2" charset="-122"/>
              </a:rPr>
              <a:t>4</a:t>
            </a:fld>
            <a:endParaRPr lang="en-US" altLang="zh-CN" sz="1300">
              <a:solidFill>
                <a:schemeClr val="tx1"/>
              </a:solidFill>
              <a:ea typeface="宋体" panose="02010600030101010101" pitchFamily="2" charset="-122"/>
              <a:cs typeface="宋体" panose="02010600030101010101" pitchFamily="2" charset="-122"/>
            </a:endParaRPr>
          </a:p>
        </p:txBody>
      </p:sp>
      <p:sp>
        <p:nvSpPr>
          <p:cNvPr id="183299" name="Rectangle 7"/>
          <p:cNvSpPr txBox="1">
            <a:spLocks noGrp="1" noChangeArrowheads="1"/>
          </p:cNvSpPr>
          <p:nvPr/>
        </p:nvSpPr>
        <p:spPr bwMode="auto">
          <a:xfrm>
            <a:off x="3884027" y="8684926"/>
            <a:ext cx="2972421" cy="457513"/>
          </a:xfrm>
          <a:prstGeom prst="rect">
            <a:avLst/>
          </a:prstGeom>
          <a:noFill/>
          <a:ln>
            <a:noFill/>
          </a:ln>
        </p:spPr>
        <p:txBody>
          <a:bodyPr lIns="91004" tIns="45502" rIns="91004" bIns="45502" anchor="b"/>
          <a:lstStyle>
            <a:lvl1pPr defTabSz="9271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42950" indent="-285750" defTabSz="9271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43000" indent="-228600" defTabSz="9271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600200" indent="-228600" defTabSz="9271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57400" indent="-228600" defTabSz="9271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514600" indent="-228600" defTabSz="9271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71800" indent="-228600" defTabSz="9271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429000" indent="-228600" defTabSz="9271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86200" indent="-228600" defTabSz="9271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buClrTx/>
              <a:buFontTx/>
              <a:buNone/>
            </a:pPr>
            <a:fld id="{13909089-8925-EA45-A705-E06AEAC2CA5F}" type="slidenum">
              <a:rPr lang="fr-FR" altLang="zh-CN" sz="2000">
                <a:latin typeface="Calibri" panose="020F0502020204030204" charset="0"/>
                <a:ea typeface="宋体" panose="02010600030101010101" pitchFamily="2" charset="-122"/>
                <a:cs typeface="宋体" panose="02010600030101010101" pitchFamily="2" charset="-122"/>
              </a:rPr>
              <a:t>4</a:t>
            </a:fld>
            <a:endParaRPr lang="fr-FR" altLang="zh-CN" sz="2000">
              <a:latin typeface="Calibri" panose="020F0502020204030204" charset="0"/>
              <a:ea typeface="宋体" panose="02010600030101010101" pitchFamily="2" charset="-122"/>
              <a:cs typeface="宋体" panose="02010600030101010101" pitchFamily="2" charset="-122"/>
            </a:endParaRPr>
          </a:p>
        </p:txBody>
      </p:sp>
      <p:sp>
        <p:nvSpPr>
          <p:cNvPr id="183300" name="Rectangle 2"/>
          <p:cNvSpPr>
            <a:spLocks noGrp="1" noRot="1" noChangeAspect="1" noChangeArrowheads="1" noTextEdit="1"/>
          </p:cNvSpPr>
          <p:nvPr>
            <p:ph type="sldImg"/>
          </p:nvPr>
        </p:nvSpPr>
        <p:spPr/>
      </p:sp>
      <p:sp>
        <p:nvSpPr>
          <p:cNvPr id="183301" name="Rectangle 3"/>
          <p:cNvSpPr>
            <a:spLocks noGrp="1" noChangeArrowheads="1"/>
          </p:cNvSpPr>
          <p:nvPr>
            <p:ph type="body" idx="1"/>
          </p:nvPr>
        </p:nvSpPr>
        <p:spPr>
          <a:noFill/>
        </p:spPr>
        <p:txBody>
          <a:bodyPr lIns="91004" tIns="45502" rIns="91004" bIns="45502"/>
          <a:lstStyle/>
          <a:p>
            <a:pPr eaLnBrk="1" hangingPunct="1"/>
            <a:endParaRPr lang="zh-CN">
              <a:cs typeface="宋体" panose="02010600030101010101" pitchFamily="2" charset="-122"/>
            </a:endParaRPr>
          </a:p>
        </p:txBody>
      </p:sp>
    </p:spTree>
    <p:extLst>
      <p:ext uri="{BB962C8B-B14F-4D97-AF65-F5344CB8AC3E}">
        <p14:creationId xmlns:p14="http://schemas.microsoft.com/office/powerpoint/2010/main" val="1532848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txBox="1">
            <a:spLocks noGrp="1" noChangeArrowheads="1"/>
          </p:cNvSpPr>
          <p:nvPr/>
        </p:nvSpPr>
        <p:spPr bwMode="auto">
          <a:xfrm>
            <a:off x="3884027" y="8686488"/>
            <a:ext cx="2972421" cy="455951"/>
          </a:xfrm>
          <a:prstGeom prst="rect">
            <a:avLst/>
          </a:prstGeom>
          <a:noFill/>
          <a:ln>
            <a:noFill/>
          </a:ln>
        </p:spPr>
        <p:txBody>
          <a:bodyPr lIns="91421" tIns="45710" rIns="91421" bIns="45710" anchor="b"/>
          <a:lstStyle>
            <a:lvl1pPr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42950" indent="-285750"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43000" indent="-228600"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600200" indent="-228600"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57400" indent="-228600"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514600" indent="-228600" defTabSz="931545"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71800" indent="-228600" defTabSz="931545"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429000" indent="-228600" defTabSz="931545"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86200" indent="-228600" defTabSz="931545"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algn="r" eaLnBrk="1" hangingPunct="1">
              <a:buClrTx/>
              <a:buFontTx/>
              <a:buNone/>
            </a:pPr>
            <a:fld id="{D73E1DAB-F51D-6E45-A612-EB1DB0D9C6F5}" type="slidenum">
              <a:rPr lang="en-US" altLang="zh-CN" sz="1300">
                <a:solidFill>
                  <a:schemeClr val="tx1"/>
                </a:solidFill>
                <a:ea typeface="宋体" panose="02010600030101010101" pitchFamily="2" charset="-122"/>
                <a:cs typeface="宋体" panose="02010600030101010101" pitchFamily="2" charset="-122"/>
              </a:rPr>
              <a:t>5</a:t>
            </a:fld>
            <a:endParaRPr lang="en-US" altLang="zh-CN" sz="1300">
              <a:solidFill>
                <a:schemeClr val="tx1"/>
              </a:solidFill>
              <a:ea typeface="宋体" panose="02010600030101010101" pitchFamily="2" charset="-122"/>
              <a:cs typeface="宋体" panose="02010600030101010101" pitchFamily="2" charset="-122"/>
            </a:endParaRPr>
          </a:p>
        </p:txBody>
      </p:sp>
      <p:sp>
        <p:nvSpPr>
          <p:cNvPr id="185347" name="Rectangle 7"/>
          <p:cNvSpPr txBox="1">
            <a:spLocks noGrp="1" noChangeArrowheads="1"/>
          </p:cNvSpPr>
          <p:nvPr/>
        </p:nvSpPr>
        <p:spPr bwMode="auto">
          <a:xfrm>
            <a:off x="3884027" y="8684926"/>
            <a:ext cx="2972421" cy="457513"/>
          </a:xfrm>
          <a:prstGeom prst="rect">
            <a:avLst/>
          </a:prstGeom>
          <a:noFill/>
          <a:ln>
            <a:noFill/>
          </a:ln>
        </p:spPr>
        <p:txBody>
          <a:bodyPr lIns="91004" tIns="45502" rIns="91004" bIns="45502" anchor="b"/>
          <a:lstStyle>
            <a:lvl1pPr defTabSz="9271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42950" indent="-285750" defTabSz="9271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43000" indent="-228600" defTabSz="9271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600200" indent="-228600" defTabSz="9271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57400" indent="-228600" defTabSz="9271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514600" indent="-228600" defTabSz="9271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71800" indent="-228600" defTabSz="9271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429000" indent="-228600" defTabSz="9271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86200" indent="-228600" defTabSz="9271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buClrTx/>
              <a:buFontTx/>
              <a:buNone/>
            </a:pPr>
            <a:fld id="{2CA6496C-DA6B-6847-B620-2D0FE9544E09}" type="slidenum">
              <a:rPr lang="fr-FR" altLang="zh-CN" sz="2000">
                <a:latin typeface="Calibri" panose="020F0502020204030204" charset="0"/>
                <a:ea typeface="宋体" panose="02010600030101010101" pitchFamily="2" charset="-122"/>
                <a:cs typeface="宋体" panose="02010600030101010101" pitchFamily="2" charset="-122"/>
              </a:rPr>
              <a:t>5</a:t>
            </a:fld>
            <a:endParaRPr lang="fr-FR" altLang="zh-CN" sz="2000">
              <a:latin typeface="Calibri" panose="020F0502020204030204" charset="0"/>
              <a:ea typeface="宋体" panose="02010600030101010101" pitchFamily="2" charset="-122"/>
              <a:cs typeface="宋体" panose="02010600030101010101" pitchFamily="2" charset="-122"/>
            </a:endParaRPr>
          </a:p>
        </p:txBody>
      </p:sp>
      <p:sp>
        <p:nvSpPr>
          <p:cNvPr id="185348" name="Rectangle 2"/>
          <p:cNvSpPr>
            <a:spLocks noGrp="1" noRot="1" noChangeAspect="1" noChangeArrowheads="1" noTextEdit="1"/>
          </p:cNvSpPr>
          <p:nvPr>
            <p:ph type="sldImg"/>
          </p:nvPr>
        </p:nvSpPr>
        <p:spPr/>
      </p:sp>
      <p:sp>
        <p:nvSpPr>
          <p:cNvPr id="185349" name="Rectangle 3"/>
          <p:cNvSpPr>
            <a:spLocks noGrp="1" noChangeArrowheads="1"/>
          </p:cNvSpPr>
          <p:nvPr>
            <p:ph type="body" idx="1"/>
          </p:nvPr>
        </p:nvSpPr>
        <p:spPr>
          <a:noFill/>
        </p:spPr>
        <p:txBody>
          <a:bodyPr lIns="91004" tIns="45502" rIns="91004" bIns="45502"/>
          <a:lstStyle/>
          <a:p>
            <a:pPr eaLnBrk="1" hangingPunct="1"/>
            <a:endParaRPr lang="zh-CN">
              <a:cs typeface="宋体" panose="02010600030101010101" pitchFamily="2" charset="-122"/>
            </a:endParaRPr>
          </a:p>
        </p:txBody>
      </p:sp>
    </p:spTree>
    <p:extLst>
      <p:ext uri="{BB962C8B-B14F-4D97-AF65-F5344CB8AC3E}">
        <p14:creationId xmlns:p14="http://schemas.microsoft.com/office/powerpoint/2010/main" val="941497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84027" y="8686488"/>
            <a:ext cx="2972421" cy="455951"/>
          </a:xfrm>
          <a:prstGeom prst="rect">
            <a:avLst/>
          </a:prstGeom>
          <a:noFill/>
          <a:ln>
            <a:noFill/>
          </a:ln>
        </p:spPr>
        <p:txBody>
          <a:bodyPr lIns="91421" tIns="45710" rIns="91421" bIns="45710" anchor="b"/>
          <a:lstStyle>
            <a:lvl1pPr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42950" indent="-285750"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43000" indent="-228600"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600200" indent="-228600"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57400" indent="-228600" defTabSz="931545"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514600" indent="-228600" defTabSz="931545"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71800" indent="-228600" defTabSz="931545"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429000" indent="-228600" defTabSz="931545"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86200" indent="-228600" defTabSz="931545"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algn="r" eaLnBrk="1" hangingPunct="1">
              <a:buClrTx/>
              <a:buFontTx/>
              <a:buNone/>
            </a:pPr>
            <a:fld id="{AA91F1B1-0DDD-5442-A8E8-B3EDEC23001A}" type="slidenum">
              <a:rPr lang="en-US" altLang="zh-CN" sz="1300">
                <a:solidFill>
                  <a:schemeClr val="tx1"/>
                </a:solidFill>
                <a:ea typeface="宋体" panose="02010600030101010101" pitchFamily="2" charset="-122"/>
                <a:cs typeface="宋体" panose="02010600030101010101" pitchFamily="2" charset="-122"/>
              </a:rPr>
              <a:t>6</a:t>
            </a:fld>
            <a:endParaRPr lang="en-US" altLang="zh-CN" sz="1300">
              <a:solidFill>
                <a:schemeClr val="tx1"/>
              </a:solidFill>
              <a:ea typeface="宋体" panose="02010600030101010101" pitchFamily="2" charset="-122"/>
              <a:cs typeface="宋体" panose="02010600030101010101" pitchFamily="2" charset="-122"/>
            </a:endParaRPr>
          </a:p>
        </p:txBody>
      </p:sp>
      <p:sp>
        <p:nvSpPr>
          <p:cNvPr id="187395" name="Rectangle 7"/>
          <p:cNvSpPr txBox="1">
            <a:spLocks noGrp="1" noChangeArrowheads="1"/>
          </p:cNvSpPr>
          <p:nvPr/>
        </p:nvSpPr>
        <p:spPr bwMode="auto">
          <a:xfrm>
            <a:off x="3884027" y="8684926"/>
            <a:ext cx="2972421" cy="457513"/>
          </a:xfrm>
          <a:prstGeom prst="rect">
            <a:avLst/>
          </a:prstGeom>
          <a:noFill/>
          <a:ln>
            <a:noFill/>
          </a:ln>
        </p:spPr>
        <p:txBody>
          <a:bodyPr lIns="91004" tIns="45502" rIns="91004" bIns="45502" anchor="b"/>
          <a:lstStyle>
            <a:lvl1pPr defTabSz="9271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42950" indent="-285750" defTabSz="9271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43000" indent="-228600" defTabSz="9271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600200" indent="-228600" defTabSz="9271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57400" indent="-228600" defTabSz="9271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514600" indent="-228600" defTabSz="9271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71800" indent="-228600" defTabSz="9271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429000" indent="-228600" defTabSz="9271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86200" indent="-228600" defTabSz="9271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buClrTx/>
              <a:buFontTx/>
              <a:buNone/>
            </a:pPr>
            <a:fld id="{4E517EFD-80DA-BC42-B17F-112D35F30C74}" type="slidenum">
              <a:rPr lang="fr-FR" altLang="zh-CN" sz="2000">
                <a:latin typeface="Calibri" panose="020F0502020204030204" charset="0"/>
                <a:ea typeface="宋体" panose="02010600030101010101" pitchFamily="2" charset="-122"/>
                <a:cs typeface="宋体" panose="02010600030101010101" pitchFamily="2" charset="-122"/>
              </a:rPr>
              <a:t>6</a:t>
            </a:fld>
            <a:endParaRPr lang="fr-FR" altLang="zh-CN" sz="2000">
              <a:latin typeface="Calibri" panose="020F0502020204030204" charset="0"/>
              <a:ea typeface="宋体" panose="02010600030101010101" pitchFamily="2" charset="-122"/>
              <a:cs typeface="宋体" panose="02010600030101010101" pitchFamily="2" charset="-122"/>
            </a:endParaRPr>
          </a:p>
        </p:txBody>
      </p:sp>
      <p:sp>
        <p:nvSpPr>
          <p:cNvPr id="187396" name="Rectangle 2"/>
          <p:cNvSpPr>
            <a:spLocks noGrp="1" noRot="1" noChangeAspect="1" noChangeArrowheads="1" noTextEdit="1"/>
          </p:cNvSpPr>
          <p:nvPr>
            <p:ph type="sldImg"/>
          </p:nvPr>
        </p:nvSpPr>
        <p:spPr/>
      </p:sp>
      <p:sp>
        <p:nvSpPr>
          <p:cNvPr id="187397" name="Rectangle 3"/>
          <p:cNvSpPr>
            <a:spLocks noGrp="1" noChangeArrowheads="1"/>
          </p:cNvSpPr>
          <p:nvPr>
            <p:ph type="body" idx="1"/>
          </p:nvPr>
        </p:nvSpPr>
        <p:spPr>
          <a:noFill/>
        </p:spPr>
        <p:txBody>
          <a:bodyPr lIns="91004" tIns="45502" rIns="91004" bIns="45502"/>
          <a:lstStyle/>
          <a:p>
            <a:pPr eaLnBrk="1" hangingPunct="1"/>
            <a:endParaRPr lang="zh-CN">
              <a:cs typeface="宋体" panose="02010600030101010101" pitchFamily="2" charset="-122"/>
            </a:endParaRPr>
          </a:p>
        </p:txBody>
      </p:sp>
    </p:spTree>
    <p:extLst>
      <p:ext uri="{BB962C8B-B14F-4D97-AF65-F5344CB8AC3E}">
        <p14:creationId xmlns:p14="http://schemas.microsoft.com/office/powerpoint/2010/main" val="1264230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7</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p:spPr>
        <p:txBody>
          <a:bodyPr/>
          <a:lstStyle/>
          <a:p>
            <a:pPr eaLnBrk="1" hangingPunct="1"/>
            <a:r>
              <a:rPr lang="zh-CN" altLang="en-GB" dirty="0">
                <a:latin typeface="Arial" panose="020B0604020202020204" pitchFamily="34" charset="0"/>
              </a:rPr>
              <a:t>从最基础的数据类型开始讲起</a:t>
            </a:r>
          </a:p>
          <a:p>
            <a:pPr eaLnBrk="1" hangingPunct="1"/>
            <a:r>
              <a:rPr lang="zh-CN" altLang="en-GB" dirty="0">
                <a:latin typeface="Arial" panose="020B0604020202020204" pitchFamily="34" charset="0"/>
              </a:rPr>
              <a:t>然后第二小节  就是</a:t>
            </a:r>
            <a:r>
              <a:rPr lang="en-US" altLang="zh-CN" dirty="0">
                <a:latin typeface="Arial" panose="020B0604020202020204" pitchFamily="34" charset="0"/>
              </a:rPr>
              <a:t>DCL</a:t>
            </a:r>
          </a:p>
        </p:txBody>
      </p:sp>
    </p:spTree>
    <p:extLst>
      <p:ext uri="{BB962C8B-B14F-4D97-AF65-F5344CB8AC3E}">
        <p14:creationId xmlns:p14="http://schemas.microsoft.com/office/powerpoint/2010/main" val="225972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28980" indent="-280670"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21410"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57035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1866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4676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1592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364865"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138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fld id="{D407C4D9-18EA-314C-AACA-1301D7728AED}" type="slidenum">
              <a:rPr lang="en-US" altLang="zh-TW" sz="1300">
                <a:solidFill>
                  <a:schemeClr val="tx1"/>
                </a:solidFill>
                <a:ea typeface="宋体" panose="02010600030101010101" pitchFamily="2" charset="-122"/>
                <a:cs typeface="宋体" panose="02010600030101010101" pitchFamily="2" charset="-122"/>
              </a:rPr>
              <a:t>8</a:t>
            </a:fld>
            <a:endParaRPr lang="en-US" altLang="zh-TW" sz="1300">
              <a:solidFill>
                <a:schemeClr val="tx1"/>
              </a:solidFill>
              <a:ea typeface="宋体" panose="02010600030101010101" pitchFamily="2" charset="-122"/>
              <a:cs typeface="宋体" panose="02010600030101010101" pitchFamily="2" charset="-122"/>
            </a:endParaRPr>
          </a:p>
        </p:txBody>
      </p:sp>
      <p:sp>
        <p:nvSpPr>
          <p:cNvPr id="84995" name="Rectangle 2"/>
          <p:cNvSpPr>
            <a:spLocks noGrp="1" noRot="1" noChangeAspect="1" noChangeArrowheads="1" noTextEdit="1"/>
          </p:cNvSpPr>
          <p:nvPr>
            <p:ph type="sldImg"/>
          </p:nvPr>
        </p:nvSpPr>
        <p:spPr/>
      </p:sp>
      <p:sp>
        <p:nvSpPr>
          <p:cNvPr id="84996" name="Rectangle 3"/>
          <p:cNvSpPr>
            <a:spLocks noGrp="1" noChangeArrowheads="1"/>
          </p:cNvSpPr>
          <p:nvPr>
            <p:ph type="body" idx="1"/>
          </p:nvPr>
        </p:nvSpPr>
        <p:spPr>
          <a:noFill/>
        </p:spPr>
        <p:txBody>
          <a:bodyPr/>
          <a:lstStyle/>
          <a:p>
            <a:pPr eaLnBrk="1" hangingPunct="1"/>
            <a:r>
              <a:rPr lang="en-US" altLang="zh-TW">
                <a:ea typeface="PMingLiU" panose="02020500000000000000" charset="-120"/>
                <a:cs typeface="PMingLiU" panose="02020500000000000000" charset="-120"/>
              </a:rPr>
              <a:t>The last part of the output above gives you the detailed time statistics of the operation, which in this case is the database query:</a:t>
            </a:r>
          </a:p>
          <a:p>
            <a:pPr eaLnBrk="1" hangingPunct="1"/>
            <a:r>
              <a:rPr lang="en-US" altLang="zh-TW">
                <a:ea typeface="PMingLiU" panose="02020500000000000000" charset="-120"/>
                <a:cs typeface="PMingLiU" panose="02020500000000000000" charset="-120"/>
              </a:rPr>
              <a:t>The "real" field tells you the time elapsed between the beginning of the query and the end of query. </a:t>
            </a:r>
          </a:p>
          <a:p>
            <a:pPr eaLnBrk="1" hangingPunct="1"/>
            <a:r>
              <a:rPr lang="en-US" altLang="zh-TW">
                <a:ea typeface="PMingLiU" panose="02020500000000000000" charset="-120"/>
                <a:cs typeface="PMingLiU" panose="02020500000000000000" charset="-120"/>
              </a:rPr>
              <a:t>The "user" field tells you the sum of CPU time used by the user processor for the operation. </a:t>
            </a:r>
          </a:p>
          <a:p>
            <a:pPr eaLnBrk="1" hangingPunct="1"/>
            <a:r>
              <a:rPr lang="en-US" altLang="zh-TW">
                <a:ea typeface="PMingLiU" panose="02020500000000000000" charset="-120"/>
                <a:cs typeface="PMingLiU" panose="02020500000000000000" charset="-120"/>
              </a:rPr>
              <a:t>The "sys" field tells you the sum of CPU time used by the system as a whole. </a:t>
            </a:r>
          </a:p>
          <a:p>
            <a:pPr eaLnBrk="1" hangingPunct="1"/>
            <a:endParaRPr lang="en-US" altLang="zh-TW">
              <a:ea typeface="PMingLiU" panose="02020500000000000000" charset="-120"/>
              <a:cs typeface="PMingLiU" panose="02020500000000000000" charset="-120"/>
            </a:endParaRPr>
          </a:p>
        </p:txBody>
      </p:sp>
    </p:spTree>
    <p:extLst>
      <p:ext uri="{BB962C8B-B14F-4D97-AF65-F5344CB8AC3E}">
        <p14:creationId xmlns:p14="http://schemas.microsoft.com/office/powerpoint/2010/main" val="842953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p:sp>
      <p:sp>
        <p:nvSpPr>
          <p:cNvPr id="86019" name="备注占位符 2"/>
          <p:cNvSpPr>
            <a:spLocks noGrp="1"/>
          </p:cNvSpPr>
          <p:nvPr>
            <p:ph type="body" idx="1"/>
          </p:nvPr>
        </p:nvSpPr>
        <p:spPr>
          <a:noFill/>
        </p:spPr>
        <p:txBody>
          <a:bodyPr/>
          <a:lstStyle/>
          <a:p>
            <a:pPr eaLnBrk="1" hangingPunct="1"/>
            <a:endParaRPr lang="zh-CN" altLang="en-US">
              <a:cs typeface="宋体" panose="02010600030101010101" pitchFamily="2" charset="-122"/>
            </a:endParaRPr>
          </a:p>
        </p:txBody>
      </p:sp>
      <p:sp>
        <p:nvSpPr>
          <p:cNvPr id="86020" name="灯片编号占位符 3"/>
          <p:cNvSpPr>
            <a:spLocks noGrp="1"/>
          </p:cNvSpPr>
          <p:nvPr>
            <p:ph type="sldNum" sz="quarter" idx="5"/>
          </p:nvPr>
        </p:nvSpPr>
        <p:spPr>
          <a:noFill/>
        </p:spPr>
        <p:txBody>
          <a:bodyPr/>
          <a:lstStyle>
            <a:lvl1pPr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28980" indent="-280670"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21410"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57035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18665" indent="-224155" defTabSz="9144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4676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1592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364865"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13810" indent="-224155" defTabSz="9144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fld id="{AE6C100A-2D60-2043-8B3C-98DB4C82B53D}" type="slidenum">
              <a:rPr lang="en-US" altLang="zh-TW" sz="1300">
                <a:solidFill>
                  <a:schemeClr val="tx1"/>
                </a:solidFill>
                <a:ea typeface="宋体" panose="02010600030101010101" pitchFamily="2" charset="-122"/>
                <a:cs typeface="宋体" panose="02010600030101010101" pitchFamily="2" charset="-122"/>
              </a:rPr>
              <a:t>9</a:t>
            </a:fld>
            <a:endParaRPr lang="en-US" altLang="zh-TW" sz="1300">
              <a:solidFill>
                <a:schemeClr val="tx1"/>
              </a:solidFill>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5289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封面">
    <p:spTree>
      <p:nvGrpSpPr>
        <p:cNvPr id="1" name=""/>
        <p:cNvGrpSpPr/>
        <p:nvPr/>
      </p:nvGrpSpPr>
      <p:grpSpPr>
        <a:xfrm>
          <a:off x="0" y="0"/>
          <a:ext cx="0" cy="0"/>
          <a:chOff x="0" y="0"/>
          <a:chExt cx="0" cy="0"/>
        </a:xfrm>
      </p:grpSpPr>
      <p:sp>
        <p:nvSpPr>
          <p:cNvPr id="3" name="矩形 7"/>
          <p:cNvSpPr/>
          <p:nvPr userDrawn="1"/>
        </p:nvSpPr>
        <p:spPr>
          <a:xfrm>
            <a:off x="0" y="6554788"/>
            <a:ext cx="12192000" cy="303212"/>
          </a:xfrm>
          <a:prstGeom prst="rect">
            <a:avLst/>
          </a:prstGeom>
          <a:gradFill>
            <a:gsLst>
              <a:gs pos="0">
                <a:srgbClr val="404040"/>
              </a:gs>
              <a:gs pos="94000">
                <a:srgbClr val="0D0D0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任意多边形 8"/>
          <p:cNvSpPr/>
          <p:nvPr userDrawn="1"/>
        </p:nvSpPr>
        <p:spPr>
          <a:xfrm>
            <a:off x="0" y="6465888"/>
            <a:ext cx="2305050" cy="392112"/>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5715B"/>
              </a:gs>
              <a:gs pos="71000">
                <a:srgbClr val="B82E2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日期占位符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页脚占位符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ea typeface="+mn-ea"/>
              </a:defRPr>
            </a:lvl1pPr>
          </a:lstStyle>
          <a:p>
            <a:pPr>
              <a:defRPr/>
            </a:pPr>
            <a:fld id="{1787C887-E0EA-48E6-9009-742CC8F3D7AC}" type="slidenum">
              <a:rPr lang="zh-CN" altLang="en-US"/>
              <a:pPr>
                <a:defRPr/>
              </a:pPr>
              <a:t>‹#›</a:t>
            </a:fld>
            <a:endParaRPr lang="zh-CN" altLang="en-US"/>
          </a:p>
        </p:txBody>
      </p:sp>
      <p:pic>
        <p:nvPicPr>
          <p:cNvPr id="8" name="图片 7" descr="01-封面.jpg"/>
          <p:cNvPicPr>
            <a:picLocks noChangeAspect="1"/>
          </p:cNvPicPr>
          <p:nvPr userDrawn="1"/>
        </p:nvPicPr>
        <p:blipFill>
          <a:blip r:embed="rId2" cstate="print"/>
          <a:stretch>
            <a:fillRect/>
          </a:stretch>
        </p:blipFill>
        <p:spPr>
          <a:xfrm>
            <a:off x="0" y="2"/>
            <a:ext cx="12192000" cy="6857998"/>
          </a:xfrm>
          <a:prstGeom prst="rect">
            <a:avLst/>
          </a:prstGeom>
        </p:spPr>
      </p:pic>
      <p:sp>
        <p:nvSpPr>
          <p:cNvPr id="10" name="副标题 10"/>
          <p:cNvSpPr txBox="1"/>
          <p:nvPr userDrawn="1"/>
        </p:nvSpPr>
        <p:spPr bwMode="auto">
          <a:xfrm>
            <a:off x="9240716" y="6017112"/>
            <a:ext cx="2632716" cy="242955"/>
          </a:xfrm>
          <a:prstGeom prst="rect">
            <a:avLst/>
          </a:prstGeom>
          <a:noFill/>
          <a:ln w="9525">
            <a:noFill/>
            <a:miter lim="800000"/>
          </a:ln>
        </p:spPr>
        <p:txBody>
          <a:bodyPr lIns="0" tIns="0" rIns="0" bIns="0"/>
          <a:lstStyle/>
          <a:p>
            <a:pPr algn="r" eaLnBrk="0" hangingPunct="0">
              <a:buClr>
                <a:schemeClr val="accent1"/>
              </a:buClr>
              <a:buFontTx/>
              <a:buNone/>
              <a:defRPr/>
            </a:pPr>
            <a:r>
              <a:rPr lang="zh-CN" altLang="en-US" sz="1380" kern="0" spc="100" dirty="0">
                <a:latin typeface="微软雅黑" panose="020B0503020204020204" pitchFamily="34" charset="-122"/>
                <a:ea typeface="微软雅黑" panose="020B0503020204020204" pitchFamily="34" charset="-122"/>
              </a:rPr>
              <a:t>南大通用数据技术股份有限公司</a:t>
            </a:r>
          </a:p>
        </p:txBody>
      </p:sp>
      <p:sp>
        <p:nvSpPr>
          <p:cNvPr id="11" name="TextBox 9"/>
          <p:cNvSpPr>
            <a:spLocks noChangeArrowheads="1"/>
          </p:cNvSpPr>
          <p:nvPr userDrawn="1"/>
        </p:nvSpPr>
        <p:spPr bwMode="auto">
          <a:xfrm>
            <a:off x="9817548" y="6424733"/>
            <a:ext cx="2148350" cy="276999"/>
          </a:xfrm>
          <a:prstGeom prst="rect">
            <a:avLst/>
          </a:prstGeom>
          <a:noFill/>
          <a:ln w="9525">
            <a:noFill/>
            <a:miter lim="800000"/>
          </a:ln>
        </p:spPr>
        <p:txBody>
          <a:bodyPr wrap="square">
            <a:spAutoFit/>
          </a:bodyPr>
          <a:lstStyle/>
          <a:p>
            <a:pPr algn="r">
              <a:buFontTx/>
              <a:buNone/>
            </a:pPr>
            <a:r>
              <a:rPr lang="zh-CN"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版权所有© GBASE </a:t>
            </a:r>
            <a:r>
              <a:rPr lang="zh-CN" altLang="zh-CN" sz="1200" spc="100" dirty="0" smtClean="0">
                <a:solidFill>
                  <a:srgbClr val="898989"/>
                </a:solidFill>
                <a:latin typeface="微软雅黑" panose="020B0503020204020204" pitchFamily="34" charset="-122"/>
                <a:ea typeface="微软雅黑" panose="020B0503020204020204" pitchFamily="34" charset="-122"/>
                <a:sym typeface="Verdana" panose="020B0604030504040204" pitchFamily="34" charset="0"/>
              </a:rPr>
              <a:t>201</a:t>
            </a:r>
            <a:r>
              <a:rPr lang="en-US" altLang="zh-CN" sz="1200" spc="100" dirty="0" smtClean="0">
                <a:solidFill>
                  <a:srgbClr val="898989"/>
                </a:solidFill>
                <a:latin typeface="微软雅黑" panose="020B0503020204020204" pitchFamily="34" charset="-122"/>
                <a:ea typeface="微软雅黑" panose="020B0503020204020204" pitchFamily="34" charset="-122"/>
                <a:sym typeface="Verdana" panose="020B0604030504040204" pitchFamily="34" charset="0"/>
              </a:rPr>
              <a:t>9</a:t>
            </a:r>
            <a:endParaRPr lang="zh-CN" altLang="zh-CN" sz="1200" spc="1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2" name="文本框 1"/>
          <p:cNvSpPr txBox="1">
            <a:spLocks noChangeArrowheads="1"/>
          </p:cNvSpPr>
          <p:nvPr userDrawn="1"/>
        </p:nvSpPr>
        <p:spPr bwMode="auto">
          <a:xfrm>
            <a:off x="227398" y="2690706"/>
            <a:ext cx="3288080" cy="323165"/>
          </a:xfrm>
          <a:prstGeom prst="rect">
            <a:avLst/>
          </a:prstGeom>
          <a:noFill/>
          <a:ln w="9525">
            <a:noFill/>
            <a:miter lim="800000"/>
          </a:ln>
        </p:spPr>
        <p:txBody>
          <a:bodyPr wrap="none">
            <a:spAutoFit/>
          </a:bodyPr>
          <a:lstStyle/>
          <a:p>
            <a:r>
              <a:rPr lang="zh-CN" altLang="en-US" sz="1500" b="1" spc="650" baseline="0" dirty="0" smtClean="0">
                <a:solidFill>
                  <a:srgbClr val="494545"/>
                </a:solidFill>
                <a:latin typeface="微软雅黑" panose="020B0503020204020204" pitchFamily="34" charset="-122"/>
                <a:ea typeface="微软雅黑" panose="020B0503020204020204" pitchFamily="34" charset="-122"/>
              </a:rPr>
              <a:t>让世界用上中国的数据库</a:t>
            </a:r>
            <a:endParaRPr lang="zh-CN" altLang="en-US" sz="1500" b="1" spc="650" baseline="0" dirty="0">
              <a:solidFill>
                <a:srgbClr val="494545"/>
              </a:solidFill>
              <a:latin typeface="微软雅黑" panose="020B0503020204020204" pitchFamily="34" charset="-122"/>
              <a:ea typeface="微软雅黑" panose="020B0503020204020204" pitchFamily="34" charset="-122"/>
            </a:endParaRPr>
          </a:p>
        </p:txBody>
      </p:sp>
      <p:sp>
        <p:nvSpPr>
          <p:cNvPr id="19" name="标题 1"/>
          <p:cNvSpPr>
            <a:spLocks noGrp="1"/>
          </p:cNvSpPr>
          <p:nvPr>
            <p:ph type="title" hasCustomPrompt="1"/>
          </p:nvPr>
        </p:nvSpPr>
        <p:spPr>
          <a:xfrm>
            <a:off x="5506720" y="2395515"/>
            <a:ext cx="6461760" cy="569447"/>
          </a:xfrm>
          <a:prstGeom prst="rect">
            <a:avLst/>
          </a:prstGeom>
          <a:noFill/>
          <a:ln>
            <a:noFill/>
          </a:ln>
        </p:spPr>
        <p:txBody>
          <a:bodyPr/>
          <a:lstStyle>
            <a:lvl1pPr algn="ctr">
              <a:lnSpc>
                <a:spcPct val="100000"/>
              </a:lnSpc>
              <a:defRPr sz="3200" b="1" spc="100" baseline="0">
                <a:solidFill>
                  <a:srgbClr val="494545"/>
                </a:solidFill>
                <a:latin typeface="微软雅黑" panose="020B0503020204020204" pitchFamily="34" charset="-122"/>
                <a:ea typeface="微软雅黑" panose="020B0503020204020204" pitchFamily="34" charset="-122"/>
              </a:defRPr>
            </a:lvl1pPr>
          </a:lstStyle>
          <a:p>
            <a:r>
              <a:rPr lang="zh-CN" altLang="en-US" dirty="0" smtClean="0"/>
              <a:t>南大通用数据技术股份有限公司</a:t>
            </a:r>
            <a:endParaRPr lang="zh-CN" altLang="en-US" dirty="0"/>
          </a:p>
        </p:txBody>
      </p:sp>
      <p:sp>
        <p:nvSpPr>
          <p:cNvPr id="13" name="副标题 10"/>
          <p:cNvSpPr txBox="1"/>
          <p:nvPr userDrawn="1"/>
        </p:nvSpPr>
        <p:spPr bwMode="auto">
          <a:xfrm>
            <a:off x="8361486" y="6246160"/>
            <a:ext cx="3511948" cy="304056"/>
          </a:xfrm>
          <a:prstGeom prst="rect">
            <a:avLst/>
          </a:prstGeom>
          <a:noFill/>
          <a:ln w="9525">
            <a:noFill/>
            <a:miter lim="800000"/>
          </a:ln>
        </p:spPr>
        <p:txBody>
          <a:bodyPr lIns="0" tIns="0" rIns="0" bIns="0"/>
          <a:lstStyle/>
          <a:p>
            <a:pPr algn="r" eaLnBrk="0" hangingPunct="0">
              <a:buClr>
                <a:schemeClr val="accent1"/>
              </a:buClr>
              <a:buFontTx/>
              <a:buNone/>
              <a:defRPr/>
            </a:pPr>
            <a:r>
              <a:rPr lang="en-US" altLang="zh-CN" sz="1300" kern="0" spc="0" baseline="0" dirty="0" smtClean="0">
                <a:latin typeface="微软雅黑" panose="020B0503020204020204" pitchFamily="34" charset="-122"/>
                <a:ea typeface="微软雅黑" panose="020B0503020204020204" pitchFamily="34" charset="-122"/>
              </a:rPr>
              <a:t>General Data Technology </a:t>
            </a:r>
            <a:r>
              <a:rPr lang="en-US" altLang="zh-CN" sz="1300" kern="0" spc="0" baseline="0" dirty="0" err="1" smtClean="0">
                <a:latin typeface="微软雅黑" panose="020B0503020204020204" pitchFamily="34" charset="-122"/>
                <a:ea typeface="微软雅黑" panose="020B0503020204020204" pitchFamily="34" charset="-122"/>
              </a:rPr>
              <a:t>Co.,Ltd</a:t>
            </a:r>
            <a:endParaRPr lang="zh-CN" altLang="en-US" sz="1300" kern="0" spc="0" baseline="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封底">
    <p:spTree>
      <p:nvGrpSpPr>
        <p:cNvPr id="1" name=""/>
        <p:cNvGrpSpPr/>
        <p:nvPr/>
      </p:nvGrpSpPr>
      <p:grpSpPr>
        <a:xfrm>
          <a:off x="0" y="0"/>
          <a:ext cx="0" cy="0"/>
          <a:chOff x="0" y="0"/>
          <a:chExt cx="0" cy="0"/>
        </a:xfrm>
      </p:grpSpPr>
      <p:sp>
        <p:nvSpPr>
          <p:cNvPr id="6" name="文本框 5"/>
          <p:cNvSpPr txBox="1"/>
          <p:nvPr userDrawn="1"/>
        </p:nvSpPr>
        <p:spPr>
          <a:xfrm>
            <a:off x="3786731" y="2493814"/>
            <a:ext cx="5460189" cy="1200329"/>
          </a:xfrm>
          <a:prstGeom prst="rect">
            <a:avLst/>
          </a:prstGeom>
          <a:noFill/>
        </p:spPr>
        <p:txBody>
          <a:bodyPr wrap="square" rtlCol="0">
            <a:spAutoFit/>
          </a:bodyPr>
          <a:lstStyle/>
          <a:p>
            <a:pPr algn="ctr"/>
            <a:r>
              <a:rPr lang="en-US" altLang="zh-CN" sz="7200" dirty="0">
                <a:solidFill>
                  <a:srgbClr val="FF0000"/>
                </a:solidFill>
                <a:latin typeface="Vrinda" panose="020B0502040204020203" pitchFamily="34" charset="0"/>
                <a:ea typeface="Tahoma" panose="020B0604030504040204" pitchFamily="34" charset="0"/>
                <a:cs typeface="Vrinda" panose="020B0502040204020203" pitchFamily="34" charset="0"/>
              </a:rPr>
              <a:t>Q</a:t>
            </a:r>
            <a:r>
              <a:rPr lang="en-US" altLang="zh-CN" sz="3600" dirty="0">
                <a:solidFill>
                  <a:srgbClr val="FF0000"/>
                </a:solidFill>
                <a:latin typeface="Vrinda" panose="020B0502040204020203" pitchFamily="34" charset="0"/>
                <a:ea typeface="Tahoma" panose="020B0604030504040204" pitchFamily="34" charset="0"/>
                <a:cs typeface="Vrinda" panose="020B0502040204020203" pitchFamily="34" charset="0"/>
              </a:rPr>
              <a:t> </a:t>
            </a:r>
            <a:r>
              <a:rPr lang="en-US" altLang="zh-CN" sz="6000" dirty="0">
                <a:solidFill>
                  <a:srgbClr val="FF0000"/>
                </a:solidFill>
                <a:latin typeface="Vrinda" panose="020B0502040204020203" pitchFamily="34" charset="0"/>
                <a:ea typeface="Tahoma" panose="020B0604030504040204" pitchFamily="34" charset="0"/>
                <a:cs typeface="Vrinda" panose="020B0502040204020203" pitchFamily="34" charset="0"/>
              </a:rPr>
              <a:t>&amp;</a:t>
            </a:r>
            <a:r>
              <a:rPr lang="en-US" altLang="zh-CN" sz="3600" dirty="0">
                <a:solidFill>
                  <a:srgbClr val="FF0000"/>
                </a:solidFill>
                <a:latin typeface="Vrinda" panose="020B0502040204020203" pitchFamily="34" charset="0"/>
                <a:ea typeface="Tahoma" panose="020B0604030504040204" pitchFamily="34" charset="0"/>
                <a:cs typeface="Vrinda" panose="020B0502040204020203" pitchFamily="34" charset="0"/>
              </a:rPr>
              <a:t> </a:t>
            </a:r>
            <a:r>
              <a:rPr lang="en-US" altLang="zh-CN" sz="7200" dirty="0">
                <a:solidFill>
                  <a:srgbClr val="FF0000"/>
                </a:solidFill>
                <a:latin typeface="Vrinda" panose="020B0502040204020203" pitchFamily="34" charset="0"/>
                <a:ea typeface="Tahoma" panose="020B0604030504040204" pitchFamily="34" charset="0"/>
                <a:cs typeface="Vrinda" panose="020B0502040204020203" pitchFamily="34" charset="0"/>
              </a:rPr>
              <a:t>A</a:t>
            </a:r>
            <a:endParaRPr lang="zh-CN" altLang="en-US" sz="7200" dirty="0">
              <a:solidFill>
                <a:srgbClr val="FF0000"/>
              </a:solidFill>
              <a:latin typeface="Vrinda" panose="020B0502040204020203" pitchFamily="34" charset="0"/>
              <a:ea typeface="微软雅黑" panose="020B0503020204020204" pitchFamily="34" charset="-122"/>
              <a:cs typeface="Vrinda" panose="020B0502040204020203" pitchFamily="34" charset="0"/>
            </a:endParaRPr>
          </a:p>
        </p:txBody>
      </p:sp>
      <p:sp>
        <p:nvSpPr>
          <p:cNvPr id="4" name="矩形 3"/>
          <p:cNvSpPr/>
          <p:nvPr userDrawn="1"/>
        </p:nvSpPr>
        <p:spPr>
          <a:xfrm>
            <a:off x="0" y="712520"/>
            <a:ext cx="12192000" cy="13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5465190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封底">
    <p:spTree>
      <p:nvGrpSpPr>
        <p:cNvPr id="1" name=""/>
        <p:cNvGrpSpPr/>
        <p:nvPr/>
      </p:nvGrpSpPr>
      <p:grpSpPr>
        <a:xfrm>
          <a:off x="0" y="0"/>
          <a:ext cx="0" cy="0"/>
          <a:chOff x="0" y="0"/>
          <a:chExt cx="0" cy="0"/>
        </a:xfrm>
      </p:grpSpPr>
      <p:sp>
        <p:nvSpPr>
          <p:cNvPr id="8" name="WordArt 5"/>
          <p:cNvSpPr>
            <a:spLocks noChangeArrowheads="1" noChangeShapeType="1"/>
          </p:cNvSpPr>
          <p:nvPr userDrawn="1"/>
        </p:nvSpPr>
        <p:spPr bwMode="auto">
          <a:xfrm>
            <a:off x="4536018" y="1511300"/>
            <a:ext cx="3119967" cy="892175"/>
          </a:xfrm>
          <a:prstGeom prst="rect">
            <a:avLst/>
          </a:prstGeom>
        </p:spPr>
        <p:txBody>
          <a:bodyPr wrap="none" fromWordArt="1">
            <a:prstTxWarp prst="textPlain">
              <a:avLst>
                <a:gd name="adj" fmla="val 50000"/>
              </a:avLst>
            </a:prstTxWarp>
          </a:bodyPr>
          <a:lstStyle/>
          <a:p>
            <a:r>
              <a:rPr kumimoji="1" lang="zh-CN" altLang="en-US" sz="3600" kern="10" dirty="0">
                <a:ln w="9525">
                  <a:solidFill>
                    <a:srgbClr val="CC0000"/>
                  </a:solidFill>
                  <a:round/>
                </a:ln>
                <a:solidFill>
                  <a:srgbClr val="FFCC99"/>
                </a:solidFill>
                <a:latin typeface="黑体" panose="02010609060101010101" charset="-122"/>
                <a:ea typeface="黑体" panose="02010609060101010101" charset="-122"/>
              </a:rPr>
              <a:t>谢谢</a:t>
            </a:r>
          </a:p>
        </p:txBody>
      </p:sp>
      <p:sp>
        <p:nvSpPr>
          <p:cNvPr id="12" name="Rectangle 4"/>
          <p:cNvSpPr>
            <a:spLocks noChangeArrowheads="1"/>
          </p:cNvSpPr>
          <p:nvPr userDrawn="1"/>
        </p:nvSpPr>
        <p:spPr bwMode="auto">
          <a:xfrm>
            <a:off x="687918" y="3419475"/>
            <a:ext cx="7020983" cy="2478088"/>
          </a:xfrm>
          <a:prstGeom prst="rect">
            <a:avLst/>
          </a:prstGeom>
          <a:noFill/>
          <a:ln w="9525">
            <a:noFill/>
            <a:miter lim="800000"/>
          </a:ln>
        </p:spPr>
        <p:txBody>
          <a:bodyPr lIns="234000">
            <a:spAutoFit/>
          </a:bodyPr>
          <a:lstStyle/>
          <a:p>
            <a:pPr algn="just">
              <a:lnSpc>
                <a:spcPct val="125000"/>
              </a:lnSpc>
              <a:spcBef>
                <a:spcPct val="50000"/>
              </a:spcBef>
              <a:buClr>
                <a:schemeClr val="accent1"/>
              </a:buClr>
            </a:pPr>
            <a:r>
              <a:rPr lang="zh-CN" altLang="en-US" sz="1200" b="1" dirty="0">
                <a:solidFill>
                  <a:srgbClr val="000000"/>
                </a:solidFill>
                <a:latin typeface="微软雅黑" panose="020B0503020204020204" pitchFamily="34" charset="-122"/>
                <a:ea typeface="微软雅黑" panose="020B0503020204020204" pitchFamily="34" charset="-122"/>
              </a:rPr>
              <a:t>天津：中国天津华苑产业区海泰发展六道</a:t>
            </a:r>
            <a:r>
              <a:rPr lang="en-US" altLang="zh-CN" sz="1200" b="1" dirty="0">
                <a:solidFill>
                  <a:srgbClr val="000000"/>
                </a:solidFill>
                <a:latin typeface="微软雅黑" panose="020B0503020204020204" pitchFamily="34" charset="-122"/>
                <a:ea typeface="微软雅黑" panose="020B0503020204020204" pitchFamily="34" charset="-122"/>
              </a:rPr>
              <a:t>6</a:t>
            </a:r>
            <a:r>
              <a:rPr lang="zh-CN" altLang="en-US" sz="1200" b="1" dirty="0">
                <a:solidFill>
                  <a:srgbClr val="000000"/>
                </a:solidFill>
                <a:latin typeface="微软雅黑" panose="020B0503020204020204" pitchFamily="34" charset="-122"/>
                <a:ea typeface="微软雅黑" panose="020B0503020204020204" pitchFamily="34" charset="-122"/>
              </a:rPr>
              <a:t>号海泰绿色产业基地</a:t>
            </a:r>
            <a:r>
              <a:rPr lang="en-US" altLang="zh-CN" sz="1200" b="1" dirty="0">
                <a:solidFill>
                  <a:srgbClr val="000000"/>
                </a:solidFill>
                <a:latin typeface="微软雅黑" panose="020B0503020204020204" pitchFamily="34" charset="-122"/>
                <a:ea typeface="微软雅黑" panose="020B0503020204020204" pitchFamily="34" charset="-122"/>
              </a:rPr>
              <a:t>J</a:t>
            </a:r>
            <a:r>
              <a:rPr lang="zh-CN" altLang="en-US" sz="1200" b="1" dirty="0">
                <a:solidFill>
                  <a:srgbClr val="000000"/>
                </a:solidFill>
                <a:latin typeface="微软雅黑" panose="020B0503020204020204" pitchFamily="34" charset="-122"/>
                <a:ea typeface="微软雅黑" panose="020B0503020204020204" pitchFamily="34" charset="-122"/>
              </a:rPr>
              <a:t>座</a:t>
            </a:r>
            <a:endParaRPr lang="en-US" altLang="zh-CN" sz="1200" b="1" dirty="0">
              <a:solidFill>
                <a:srgbClr val="000000"/>
              </a:solidFill>
              <a:latin typeface="微软雅黑" panose="020B0503020204020204" pitchFamily="34" charset="-122"/>
              <a:ea typeface="微软雅黑" panose="020B0503020204020204" pitchFamily="34" charset="-122"/>
            </a:endParaRPr>
          </a:p>
          <a:p>
            <a:pPr algn="just">
              <a:lnSpc>
                <a:spcPct val="125000"/>
              </a:lnSpc>
              <a:spcBef>
                <a:spcPct val="50000"/>
              </a:spcBef>
              <a:buClr>
                <a:schemeClr val="accent1"/>
              </a:buClr>
            </a:pPr>
            <a:r>
              <a:rPr lang="zh-CN" altLang="en-US" sz="1200" b="1" dirty="0">
                <a:solidFill>
                  <a:srgbClr val="000000"/>
                </a:solidFill>
                <a:latin typeface="微软雅黑" panose="020B0503020204020204" pitchFamily="34" charset="-122"/>
                <a:ea typeface="微软雅黑" panose="020B0503020204020204" pitchFamily="34" charset="-122"/>
              </a:rPr>
              <a:t>电话：</a:t>
            </a:r>
            <a:r>
              <a:rPr lang="zh-CN" altLang="zh-CN" sz="1200" b="1" dirty="0">
                <a:solidFill>
                  <a:srgbClr val="000000"/>
                </a:solidFill>
                <a:latin typeface="微软雅黑" panose="020B0503020204020204" pitchFamily="34" charset="-122"/>
                <a:ea typeface="微软雅黑" panose="020B0503020204020204" pitchFamily="34" charset="-122"/>
              </a:rPr>
              <a:t>022-58815</a:t>
            </a:r>
            <a:r>
              <a:rPr lang="en-US" altLang="zh-CN" sz="1200" b="1" dirty="0">
                <a:solidFill>
                  <a:srgbClr val="000000"/>
                </a:solidFill>
                <a:latin typeface="微软雅黑" panose="020B0503020204020204" pitchFamily="34" charset="-122"/>
                <a:ea typeface="微软雅黑" panose="020B0503020204020204" pitchFamily="34" charset="-122"/>
              </a:rPr>
              <a:t>678                   </a:t>
            </a:r>
            <a:r>
              <a:rPr lang="zh-CN" altLang="en-US" sz="1200" b="1" dirty="0">
                <a:solidFill>
                  <a:srgbClr val="000000"/>
                </a:solidFill>
                <a:latin typeface="微软雅黑" panose="020B0503020204020204" pitchFamily="34" charset="-122"/>
                <a:ea typeface="微软雅黑" panose="020B0503020204020204" pitchFamily="34" charset="-122"/>
              </a:rPr>
              <a:t>传真：</a:t>
            </a:r>
            <a:r>
              <a:rPr lang="zh-CN" altLang="zh-CN" sz="1200" b="1" dirty="0">
                <a:solidFill>
                  <a:srgbClr val="000000"/>
                </a:solidFill>
                <a:latin typeface="微软雅黑" panose="020B0503020204020204" pitchFamily="34" charset="-122"/>
                <a:ea typeface="微软雅黑" panose="020B0503020204020204" pitchFamily="34" charset="-122"/>
              </a:rPr>
              <a:t>022-58815</a:t>
            </a:r>
            <a:r>
              <a:rPr lang="en-US" altLang="zh-CN" sz="1200" b="1" dirty="0">
                <a:solidFill>
                  <a:srgbClr val="000000"/>
                </a:solidFill>
                <a:latin typeface="微软雅黑" panose="020B0503020204020204" pitchFamily="34" charset="-122"/>
                <a:ea typeface="微软雅黑" panose="020B0503020204020204" pitchFamily="34" charset="-122"/>
              </a:rPr>
              <a:t>679</a:t>
            </a:r>
          </a:p>
          <a:p>
            <a:pPr algn="just">
              <a:lnSpc>
                <a:spcPct val="125000"/>
              </a:lnSpc>
              <a:spcBef>
                <a:spcPct val="50000"/>
              </a:spcBef>
              <a:buClr>
                <a:schemeClr val="accent1"/>
              </a:buClr>
            </a:pPr>
            <a:r>
              <a:rPr lang="zh-CN" altLang="en-US" sz="1200" b="1" dirty="0">
                <a:solidFill>
                  <a:srgbClr val="000000"/>
                </a:solidFill>
                <a:latin typeface="微软雅黑" panose="020B0503020204020204" pitchFamily="34" charset="-122"/>
                <a:ea typeface="微软雅黑" panose="020B0503020204020204" pitchFamily="34" charset="-122"/>
              </a:rPr>
              <a:t>北京：北京市朝阳区太阳宫路</a:t>
            </a:r>
            <a:r>
              <a:rPr lang="en-US" altLang="zh-CN" sz="1200" b="1" dirty="0">
                <a:solidFill>
                  <a:srgbClr val="000000"/>
                </a:solidFill>
                <a:latin typeface="微软雅黑" panose="020B0503020204020204" pitchFamily="34" charset="-122"/>
                <a:ea typeface="微软雅黑" panose="020B0503020204020204" pitchFamily="34" charset="-122"/>
              </a:rPr>
              <a:t>12</a:t>
            </a:r>
            <a:r>
              <a:rPr lang="zh-CN" altLang="en-US" sz="1200" b="1" dirty="0">
                <a:solidFill>
                  <a:srgbClr val="000000"/>
                </a:solidFill>
                <a:latin typeface="微软雅黑" panose="020B0503020204020204" pitchFamily="34" charset="-122"/>
                <a:ea typeface="微软雅黑" panose="020B0503020204020204" pitchFamily="34" charset="-122"/>
              </a:rPr>
              <a:t>号太阳宫大厦</a:t>
            </a:r>
            <a:r>
              <a:rPr lang="en-US" altLang="zh-CN" sz="1200" b="1" dirty="0">
                <a:solidFill>
                  <a:srgbClr val="000000"/>
                </a:solidFill>
                <a:latin typeface="微软雅黑" panose="020B0503020204020204" pitchFamily="34" charset="-122"/>
                <a:ea typeface="微软雅黑" panose="020B0503020204020204" pitchFamily="34" charset="-122"/>
              </a:rPr>
              <a:t>10</a:t>
            </a:r>
            <a:r>
              <a:rPr lang="zh-CN" altLang="en-US" sz="1200" b="1" dirty="0">
                <a:solidFill>
                  <a:srgbClr val="000000"/>
                </a:solidFill>
                <a:latin typeface="微软雅黑" panose="020B0503020204020204" pitchFamily="34" charset="-122"/>
                <a:ea typeface="微软雅黑" panose="020B0503020204020204" pitchFamily="34" charset="-122"/>
              </a:rPr>
              <a:t>层</a:t>
            </a:r>
            <a:r>
              <a:rPr lang="en-US" altLang="zh-CN" sz="1200" b="1" dirty="0">
                <a:solidFill>
                  <a:srgbClr val="000000"/>
                </a:solidFill>
                <a:latin typeface="微软雅黑" panose="020B0503020204020204" pitchFamily="34" charset="-122"/>
                <a:ea typeface="微软雅黑" panose="020B0503020204020204" pitchFamily="34" charset="-122"/>
              </a:rPr>
              <a:t>1008</a:t>
            </a:r>
            <a:r>
              <a:rPr lang="zh-CN" altLang="en-US" sz="1200" b="1" dirty="0">
                <a:solidFill>
                  <a:srgbClr val="000000"/>
                </a:solidFill>
                <a:latin typeface="微软雅黑" panose="020B0503020204020204" pitchFamily="34" charset="-122"/>
                <a:ea typeface="微软雅黑" panose="020B0503020204020204" pitchFamily="34" charset="-122"/>
              </a:rPr>
              <a:t>室</a:t>
            </a:r>
          </a:p>
          <a:p>
            <a:pPr algn="just">
              <a:lnSpc>
                <a:spcPct val="125000"/>
              </a:lnSpc>
              <a:spcBef>
                <a:spcPct val="50000"/>
              </a:spcBef>
              <a:buClr>
                <a:schemeClr val="accent1"/>
              </a:buClr>
            </a:pPr>
            <a:r>
              <a:rPr lang="zh-CN" altLang="en-US" sz="1200" b="1" dirty="0">
                <a:solidFill>
                  <a:srgbClr val="000000"/>
                </a:solidFill>
                <a:latin typeface="微软雅黑" panose="020B0503020204020204" pitchFamily="34" charset="-122"/>
                <a:ea typeface="微软雅黑" panose="020B0503020204020204" pitchFamily="34" charset="-122"/>
              </a:rPr>
              <a:t>电话：</a:t>
            </a:r>
            <a:r>
              <a:rPr lang="zh-CN" altLang="zh-CN" sz="1200" b="1" dirty="0">
                <a:solidFill>
                  <a:srgbClr val="000000"/>
                </a:solidFill>
                <a:latin typeface="微软雅黑" panose="020B0503020204020204" pitchFamily="34" charset="-122"/>
                <a:ea typeface="微软雅黑" panose="020B0503020204020204" pitchFamily="34" charset="-122"/>
              </a:rPr>
              <a:t>010-88866866</a:t>
            </a:r>
            <a:r>
              <a:rPr lang="en-US" altLang="zh-CN" sz="1200" b="1" dirty="0">
                <a:solidFill>
                  <a:srgbClr val="000000"/>
                </a:solidFill>
                <a:latin typeface="微软雅黑" panose="020B0503020204020204" pitchFamily="34" charset="-122"/>
                <a:ea typeface="微软雅黑" panose="020B0503020204020204" pitchFamily="34" charset="-122"/>
              </a:rPr>
              <a:t>                   </a:t>
            </a:r>
            <a:r>
              <a:rPr lang="zh-CN" altLang="en-US" sz="1200" b="1" dirty="0">
                <a:solidFill>
                  <a:srgbClr val="000000"/>
                </a:solidFill>
                <a:latin typeface="微软雅黑" panose="020B0503020204020204" pitchFamily="34" charset="-122"/>
                <a:ea typeface="微软雅黑" panose="020B0503020204020204" pitchFamily="34" charset="-122"/>
              </a:rPr>
              <a:t>传真：</a:t>
            </a:r>
            <a:r>
              <a:rPr lang="zh-CN" altLang="zh-CN" sz="1200" b="1" dirty="0">
                <a:solidFill>
                  <a:srgbClr val="000000"/>
                </a:solidFill>
                <a:latin typeface="微软雅黑" panose="020B0503020204020204" pitchFamily="34" charset="-122"/>
                <a:ea typeface="微软雅黑" panose="020B0503020204020204" pitchFamily="34" charset="-122"/>
              </a:rPr>
              <a:t>010-88864556</a:t>
            </a:r>
            <a:endParaRPr lang="en-US" altLang="zh-CN" sz="1200" b="1" dirty="0">
              <a:solidFill>
                <a:srgbClr val="000000"/>
              </a:solidFill>
              <a:latin typeface="微软雅黑" panose="020B0503020204020204" pitchFamily="34" charset="-122"/>
              <a:ea typeface="微软雅黑" panose="020B0503020204020204" pitchFamily="34" charset="-122"/>
            </a:endParaRPr>
          </a:p>
          <a:p>
            <a:pPr algn="just">
              <a:lnSpc>
                <a:spcPct val="125000"/>
              </a:lnSpc>
              <a:spcBef>
                <a:spcPct val="50000"/>
              </a:spcBef>
              <a:buClr>
                <a:schemeClr val="accent1"/>
              </a:buClr>
            </a:pPr>
            <a:r>
              <a:rPr lang="zh-CN" altLang="en-US" sz="1200" b="1" dirty="0">
                <a:solidFill>
                  <a:srgbClr val="000000"/>
                </a:solidFill>
                <a:latin typeface="微软雅黑" panose="020B0503020204020204" pitchFamily="34" charset="-122"/>
                <a:ea typeface="微软雅黑" panose="020B0503020204020204" pitchFamily="34" charset="-122"/>
              </a:rPr>
              <a:t>网址：</a:t>
            </a:r>
            <a:r>
              <a:rPr lang="en-US" altLang="zh-CN" sz="1200" b="1" dirty="0">
                <a:solidFill>
                  <a:srgbClr val="000000"/>
                </a:solidFill>
                <a:latin typeface="微软雅黑" panose="020B0503020204020204" pitchFamily="34" charset="-122"/>
                <a:ea typeface="微软雅黑" panose="020B0503020204020204" pitchFamily="34" charset="-122"/>
              </a:rPr>
              <a:t>http://www.gbase.cn        E-mail</a:t>
            </a:r>
            <a:r>
              <a:rPr lang="zh-CN" altLang="en-US" sz="1200" b="1" dirty="0">
                <a:solidFill>
                  <a:srgbClr val="000000"/>
                </a:solidFill>
                <a:latin typeface="微软雅黑" panose="020B0503020204020204" pitchFamily="34" charset="-122"/>
                <a:ea typeface="微软雅黑" panose="020B0503020204020204" pitchFamily="34" charset="-122"/>
              </a:rPr>
              <a:t>：</a:t>
            </a:r>
            <a:r>
              <a:rPr lang="en-US" altLang="zh-CN" sz="1200" b="1" dirty="0">
                <a:solidFill>
                  <a:srgbClr val="000000"/>
                </a:solidFill>
                <a:latin typeface="微软雅黑" panose="020B0503020204020204" pitchFamily="34" charset="-122"/>
                <a:ea typeface="微软雅黑" panose="020B0503020204020204" pitchFamily="34" charset="-122"/>
              </a:rPr>
              <a:t>info@gbase.cn </a:t>
            </a:r>
          </a:p>
          <a:p>
            <a:pPr algn="just">
              <a:lnSpc>
                <a:spcPct val="125000"/>
              </a:lnSpc>
              <a:spcBef>
                <a:spcPct val="50000"/>
              </a:spcBef>
              <a:buClr>
                <a:schemeClr val="accent1"/>
              </a:buClr>
            </a:pPr>
            <a:r>
              <a:rPr lang="zh-CN" altLang="en-US" sz="1200" b="1" dirty="0">
                <a:solidFill>
                  <a:srgbClr val="000000"/>
                </a:solidFill>
                <a:latin typeface="微软雅黑" panose="020B0503020204020204" pitchFamily="34" charset="-122"/>
                <a:ea typeface="微软雅黑" panose="020B0503020204020204" pitchFamily="34" charset="-122"/>
              </a:rPr>
              <a:t>技术支持热线：</a:t>
            </a:r>
            <a:r>
              <a:rPr lang="en-US" altLang="zh-CN" sz="1200" b="1" dirty="0">
                <a:solidFill>
                  <a:srgbClr val="000000"/>
                </a:solidFill>
                <a:latin typeface="微软雅黑" panose="020B0503020204020204" pitchFamily="34" charset="-122"/>
                <a:ea typeface="微软雅黑" panose="020B0503020204020204" pitchFamily="34" charset="-122"/>
              </a:rPr>
              <a:t>400-013-9696</a:t>
            </a:r>
            <a:endParaRPr lang="zh-CN" altLang="zh-CN" sz="1200" b="1" dirty="0">
              <a:solidFill>
                <a:srgbClr val="000000"/>
              </a:solidFill>
              <a:latin typeface="微软雅黑" panose="020B0503020204020204" pitchFamily="34" charset="-122"/>
              <a:ea typeface="微软雅黑" panose="020B0503020204020204" pitchFamily="34" charset="-122"/>
            </a:endParaRPr>
          </a:p>
          <a:p>
            <a:pPr algn="just">
              <a:lnSpc>
                <a:spcPct val="125000"/>
              </a:lnSpc>
              <a:spcBef>
                <a:spcPct val="50000"/>
              </a:spcBef>
              <a:buClr>
                <a:schemeClr val="accent1"/>
              </a:buClr>
            </a:pPr>
            <a:endParaRPr lang="zh-CN" altLang="zh-CN" dirty="0">
              <a:solidFill>
                <a:srgbClr val="000066"/>
              </a:solidFill>
            </a:endParaRPr>
          </a:p>
        </p:txBody>
      </p:sp>
      <p:pic>
        <p:nvPicPr>
          <p:cNvPr id="15" name="Picture 25" descr="Red Bar"/>
          <p:cNvPicPr>
            <a:picLocks noChangeAspect="1" noChangeArrowheads="1"/>
          </p:cNvPicPr>
          <p:nvPr userDrawn="1"/>
        </p:nvPicPr>
        <p:blipFill>
          <a:blip r:embed="rId2" cstate="print"/>
          <a:srcRect/>
          <a:stretch>
            <a:fillRect/>
          </a:stretch>
        </p:blipFill>
        <p:spPr bwMode="auto">
          <a:xfrm>
            <a:off x="1" y="2973389"/>
            <a:ext cx="893233" cy="376237"/>
          </a:xfrm>
          <a:prstGeom prst="rect">
            <a:avLst/>
          </a:prstGeom>
          <a:noFill/>
          <a:ln w="9525">
            <a:noFill/>
            <a:miter lim="800000"/>
            <a:headEnd/>
            <a:tailEnd/>
          </a:ln>
        </p:spPr>
      </p:pic>
      <p:pic>
        <p:nvPicPr>
          <p:cNvPr id="16" name="图片 14" descr="最终版.jpg"/>
          <p:cNvPicPr>
            <a:picLocks noChangeAspect="1"/>
          </p:cNvPicPr>
          <p:nvPr userDrawn="1"/>
        </p:nvPicPr>
        <p:blipFill>
          <a:blip r:embed="rId3" cstate="print"/>
          <a:srcRect/>
          <a:stretch>
            <a:fillRect/>
          </a:stretch>
        </p:blipFill>
        <p:spPr bwMode="auto">
          <a:xfrm>
            <a:off x="960967" y="3022601"/>
            <a:ext cx="2154767" cy="309563"/>
          </a:xfrm>
          <a:prstGeom prst="rect">
            <a:avLst/>
          </a:prstGeom>
          <a:noFill/>
          <a:ln w="9525">
            <a:noFill/>
            <a:miter lim="800000"/>
            <a:headEnd/>
            <a:tailEnd/>
          </a:ln>
        </p:spPr>
      </p:pic>
      <p:pic>
        <p:nvPicPr>
          <p:cNvPr id="7" name="Picture 2" descr="C:\Users\yangsen\Desktop\尾页\图片1.png"/>
          <p:cNvPicPr>
            <a:picLocks noChangeAspect="1"/>
          </p:cNvPicPr>
          <p:nvPr userDrawn="1"/>
        </p:nvPicPr>
        <p:blipFill>
          <a:blip r:embed="rId4"/>
          <a:stretch>
            <a:fillRect/>
          </a:stretch>
        </p:blipFill>
        <p:spPr>
          <a:xfrm>
            <a:off x="2935818" y="188914"/>
            <a:ext cx="6320367" cy="1012825"/>
          </a:xfrm>
          <a:prstGeom prst="rect">
            <a:avLst/>
          </a:prstGeom>
          <a:noFill/>
          <a:ln w="9525">
            <a:noFill/>
          </a:ln>
        </p:spPr>
      </p:pic>
    </p:spTree>
    <p:extLst>
      <p:ext uri="{BB962C8B-B14F-4D97-AF65-F5344CB8AC3E}">
        <p14:creationId xmlns:p14="http://schemas.microsoft.com/office/powerpoint/2010/main" val="3181695934"/>
      </p:ext>
    </p:extLst>
  </p:cSld>
  <p:clrMapOvr>
    <a:masterClrMapping/>
  </p:clrMapOvr>
  <p:transition>
    <p:wipe dir="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Title&amp;空白页">
    <p:spTree>
      <p:nvGrpSpPr>
        <p:cNvPr id="1" name=""/>
        <p:cNvGrpSpPr/>
        <p:nvPr/>
      </p:nvGrpSpPr>
      <p:grpSpPr>
        <a:xfrm>
          <a:off x="0" y="0"/>
          <a:ext cx="0" cy="0"/>
          <a:chOff x="0" y="0"/>
          <a:chExt cx="0" cy="0"/>
        </a:xfrm>
      </p:grpSpPr>
      <p:pic>
        <p:nvPicPr>
          <p:cNvPr id="2" name="图片 1" descr="带Rlogo.png"/>
          <p:cNvPicPr>
            <a:picLocks noChangeAspect="1"/>
          </p:cNvPicPr>
          <p:nvPr userDrawn="1"/>
        </p:nvPicPr>
        <p:blipFill>
          <a:blip r:embed="rId2" cstate="print"/>
          <a:stretch>
            <a:fillRect/>
          </a:stretch>
        </p:blipFill>
        <p:spPr>
          <a:xfrm>
            <a:off x="221943" y="6504180"/>
            <a:ext cx="1695635" cy="302606"/>
          </a:xfrm>
          <a:prstGeom prst="rect">
            <a:avLst/>
          </a:prstGeom>
        </p:spPr>
      </p:pic>
      <p:sp>
        <p:nvSpPr>
          <p:cNvPr id="3" name="TextBox 2"/>
          <p:cNvSpPr txBox="1"/>
          <p:nvPr userDrawn="1"/>
        </p:nvSpPr>
        <p:spPr>
          <a:xfrm>
            <a:off x="8525573" y="6585145"/>
            <a:ext cx="3645754" cy="246221"/>
          </a:xfrm>
          <a:prstGeom prst="rect">
            <a:avLst/>
          </a:prstGeom>
          <a:noFill/>
        </p:spPr>
        <p:txBody>
          <a:bodyPr wrap="square" rtlCol="0">
            <a:spAutoFit/>
          </a:bodyPr>
          <a:lstStyle/>
          <a:p>
            <a:r>
              <a:rPr lang="en-US" altLang="zh-CN" sz="1000" spc="100" dirty="0" smtClean="0">
                <a:solidFill>
                  <a:schemeClr val="bg1">
                    <a:lumMod val="65000"/>
                  </a:schemeClr>
                </a:solidFill>
                <a:latin typeface="微软雅黑" panose="020B0503020204020204" pitchFamily="34" charset="-122"/>
                <a:ea typeface="微软雅黑" panose="020B0503020204020204" pitchFamily="34" charset="-122"/>
              </a:rPr>
              <a:t>400-013-9696 / www.gbase.cn / info@gbase.cn</a:t>
            </a:r>
            <a:endParaRPr lang="zh-CN" altLang="en-US" sz="1000" spc="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53"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anose="020B0503020204020204" pitchFamily="34" charset="-122"/>
                <a:ea typeface="微软雅黑" panose="020B0503020204020204" pitchFamily="34" charset="-122"/>
              </a:defRPr>
            </a:lvl1pPr>
          </a:lstStyle>
          <a:p>
            <a:r>
              <a:rPr lang="zh-CN" altLang="en-US" dirty="0" smtClean="0"/>
              <a:t>标题文字</a:t>
            </a:r>
            <a:endParaRPr lang="zh-CN" altLang="en-US" dirty="0"/>
          </a:p>
        </p:txBody>
      </p:sp>
      <p:sp>
        <p:nvSpPr>
          <p:cNvPr id="4" name="TextBox 3"/>
          <p:cNvSpPr txBox="1"/>
          <p:nvPr userDrawn="1"/>
        </p:nvSpPr>
        <p:spPr bwMode="auto">
          <a:xfrm>
            <a:off x="2710008" y="6533909"/>
            <a:ext cx="436337" cy="338554"/>
          </a:xfrm>
          <a:prstGeom prst="rect">
            <a:avLst/>
          </a:prstGeom>
          <a:noFill/>
          <a:ln w="9525">
            <a:noFill/>
            <a:miter lim="800000"/>
          </a:ln>
        </p:spPr>
        <p:txBody>
          <a:bodyPr wrap="none"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smtClean="0">
                <a:solidFill>
                  <a:schemeClr val="bg1"/>
                </a:solidFill>
                <a:latin typeface="Arial" panose="020B0604020202020204" pitchFamily="34" charset="0"/>
                <a:ea typeface="微软雅黑" panose="020B0503020204020204" pitchFamily="34" charset="-122"/>
                <a:cs typeface="Arial" panose="020B0604020202020204" pitchFamily="34" charset="0"/>
              </a:rPr>
              <a:pPr algn="ctr">
                <a:spcBef>
                  <a:spcPct val="20000"/>
                </a:spcBef>
                <a:buClr>
                  <a:schemeClr val="hlink"/>
                </a:buClr>
                <a:buFont typeface="Wingdings" panose="05000000000000000000" pitchFamily="2" charset="2"/>
                <a:buNone/>
              </a:pPr>
              <a:t>‹#›</a:t>
            </a:fld>
            <a:endParaRPr lang="en-US" altLang="zh-CN" sz="1600" b="0" kern="0" dirty="0" smtClean="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Title&amp;段落文本内容">
    <p:spTree>
      <p:nvGrpSpPr>
        <p:cNvPr id="1" name=""/>
        <p:cNvGrpSpPr/>
        <p:nvPr/>
      </p:nvGrpSpPr>
      <p:grpSpPr>
        <a:xfrm>
          <a:off x="0" y="0"/>
          <a:ext cx="0" cy="0"/>
          <a:chOff x="0" y="0"/>
          <a:chExt cx="0" cy="0"/>
        </a:xfrm>
      </p:grpSpPr>
      <p:pic>
        <p:nvPicPr>
          <p:cNvPr id="2" name="图片 1" descr="带Rlogo.png"/>
          <p:cNvPicPr>
            <a:picLocks noChangeAspect="1"/>
          </p:cNvPicPr>
          <p:nvPr userDrawn="1"/>
        </p:nvPicPr>
        <p:blipFill>
          <a:blip r:embed="rId2" cstate="print"/>
          <a:stretch>
            <a:fillRect/>
          </a:stretch>
        </p:blipFill>
        <p:spPr>
          <a:xfrm>
            <a:off x="221943" y="6504180"/>
            <a:ext cx="1695635" cy="302606"/>
          </a:xfrm>
          <a:prstGeom prst="rect">
            <a:avLst/>
          </a:prstGeom>
        </p:spPr>
      </p:pic>
      <p:sp>
        <p:nvSpPr>
          <p:cNvPr id="3" name="TextBox 2"/>
          <p:cNvSpPr txBox="1"/>
          <p:nvPr userDrawn="1"/>
        </p:nvSpPr>
        <p:spPr>
          <a:xfrm>
            <a:off x="8525573" y="6585145"/>
            <a:ext cx="3645754" cy="246221"/>
          </a:xfrm>
          <a:prstGeom prst="rect">
            <a:avLst/>
          </a:prstGeom>
          <a:noFill/>
        </p:spPr>
        <p:txBody>
          <a:bodyPr wrap="square" rtlCol="0">
            <a:spAutoFit/>
          </a:bodyPr>
          <a:lstStyle/>
          <a:p>
            <a:r>
              <a:rPr lang="en-US" altLang="zh-CN" sz="1000" spc="100" dirty="0" smtClean="0">
                <a:solidFill>
                  <a:schemeClr val="bg1">
                    <a:lumMod val="65000"/>
                  </a:schemeClr>
                </a:solidFill>
                <a:latin typeface="微软雅黑" panose="020B0503020204020204" pitchFamily="34" charset="-122"/>
                <a:ea typeface="微软雅黑" panose="020B0503020204020204" pitchFamily="34" charset="-122"/>
              </a:rPr>
              <a:t>400-013-9696 / www.gbase.cn / info@gbase.cn</a:t>
            </a:r>
            <a:endParaRPr lang="zh-CN" altLang="en-US" sz="1000" spc="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53"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anose="020B0503020204020204" pitchFamily="34" charset="-122"/>
                <a:ea typeface="微软雅黑" panose="020B0503020204020204" pitchFamily="34" charset="-122"/>
              </a:defRPr>
            </a:lvl1pPr>
          </a:lstStyle>
          <a:p>
            <a:r>
              <a:rPr lang="zh-CN" altLang="en-US" dirty="0" smtClean="0"/>
              <a:t>标题文字</a:t>
            </a:r>
            <a:endParaRPr lang="zh-CN" altLang="en-US" dirty="0"/>
          </a:p>
        </p:txBody>
      </p:sp>
      <p:sp>
        <p:nvSpPr>
          <p:cNvPr id="12" name="文本占位符 11"/>
          <p:cNvSpPr>
            <a:spLocks noGrp="1"/>
          </p:cNvSpPr>
          <p:nvPr>
            <p:ph type="body" sz="quarter" idx="10" hasCustomPrompt="1"/>
          </p:nvPr>
        </p:nvSpPr>
        <p:spPr>
          <a:xfrm>
            <a:off x="755650" y="1248508"/>
            <a:ext cx="10718800" cy="4888767"/>
          </a:xfrm>
          <a:prstGeom prst="rect">
            <a:avLst/>
          </a:prstGeom>
        </p:spPr>
        <p:txBody>
          <a:bodyPr/>
          <a:lstStyle>
            <a:lvl1pPr>
              <a:lnSpc>
                <a:spcPct val="100000"/>
              </a:lnSpc>
              <a:buFontTx/>
              <a:buBlip>
                <a:blip r:embed="rId3"/>
              </a:buBlip>
              <a:defRPr sz="2400" spc="100" baseline="0">
                <a:solidFill>
                  <a:schemeClr val="bg2">
                    <a:lumMod val="25000"/>
                  </a:schemeClr>
                </a:solidFill>
                <a:latin typeface="微软雅黑" panose="020B0503020204020204" pitchFamily="34" charset="-122"/>
                <a:ea typeface="微软雅黑" panose="020B0503020204020204" pitchFamily="34" charset="-122"/>
              </a:defRPr>
            </a:lvl1pPr>
            <a:lvl2pPr>
              <a:lnSpc>
                <a:spcPct val="100000"/>
              </a:lnSpc>
              <a:defRPr sz="1800" spc="100" baseline="0">
                <a:solidFill>
                  <a:schemeClr val="bg2">
                    <a:lumMod val="25000"/>
                  </a:schemeClr>
                </a:solidFill>
                <a:latin typeface="微软雅黑" panose="020B0503020204020204" pitchFamily="34" charset="-122"/>
                <a:ea typeface="微软雅黑" panose="020B0503020204020204" pitchFamily="34" charset="-122"/>
              </a:defRPr>
            </a:lvl2pPr>
          </a:lstStyle>
          <a:p>
            <a:pPr lvl="0"/>
            <a:r>
              <a:rPr lang="zh-CN" altLang="en-US" dirty="0" smtClean="0"/>
              <a:t>第一级</a:t>
            </a:r>
          </a:p>
          <a:p>
            <a:pPr lvl="1"/>
            <a:r>
              <a:rPr lang="zh-CN" altLang="en-US" dirty="0" smtClean="0"/>
              <a:t>第二级</a:t>
            </a:r>
            <a:endParaRPr lang="zh-CN" altLang="en-US" dirty="0"/>
          </a:p>
        </p:txBody>
      </p:sp>
      <p:sp>
        <p:nvSpPr>
          <p:cNvPr id="8" name="TextBox 7"/>
          <p:cNvSpPr txBox="1"/>
          <p:nvPr userDrawn="1"/>
        </p:nvSpPr>
        <p:spPr bwMode="auto">
          <a:xfrm>
            <a:off x="2710009" y="6533909"/>
            <a:ext cx="436337" cy="338554"/>
          </a:xfrm>
          <a:prstGeom prst="rect">
            <a:avLst/>
          </a:prstGeom>
          <a:noFill/>
          <a:ln w="9525">
            <a:noFill/>
            <a:miter lim="800000"/>
          </a:ln>
        </p:spPr>
        <p:txBody>
          <a:bodyPr wrap="none"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smtClean="0">
                <a:solidFill>
                  <a:schemeClr val="bg1"/>
                </a:solidFill>
                <a:latin typeface="Arial" panose="020B0604020202020204" pitchFamily="34" charset="0"/>
                <a:ea typeface="微软雅黑" panose="020B0503020204020204" pitchFamily="34" charset="-122"/>
                <a:cs typeface="Arial" panose="020B0604020202020204" pitchFamily="34" charset="0"/>
              </a:rPr>
              <a:pPr algn="ctr">
                <a:spcBef>
                  <a:spcPct val="20000"/>
                </a:spcBef>
                <a:buClr>
                  <a:schemeClr val="hlink"/>
                </a:buClr>
                <a:buFont typeface="Wingdings" panose="05000000000000000000" pitchFamily="2" charset="2"/>
                <a:buNone/>
              </a:pPr>
              <a:t>‹#›</a:t>
            </a:fld>
            <a:endParaRPr lang="en-US" altLang="zh-CN" sz="1600" b="0" kern="0" dirty="0" smtClean="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Title&amp;文字图片">
    <p:spTree>
      <p:nvGrpSpPr>
        <p:cNvPr id="1" name=""/>
        <p:cNvGrpSpPr/>
        <p:nvPr/>
      </p:nvGrpSpPr>
      <p:grpSpPr>
        <a:xfrm>
          <a:off x="0" y="0"/>
          <a:ext cx="0" cy="0"/>
          <a:chOff x="0" y="0"/>
          <a:chExt cx="0" cy="0"/>
        </a:xfrm>
      </p:grpSpPr>
      <p:pic>
        <p:nvPicPr>
          <p:cNvPr id="18" name="图片 17" descr="带Rlogo.png"/>
          <p:cNvPicPr>
            <a:picLocks noChangeAspect="1"/>
          </p:cNvPicPr>
          <p:nvPr userDrawn="1"/>
        </p:nvPicPr>
        <p:blipFill>
          <a:blip r:embed="rId2" cstate="print"/>
          <a:stretch>
            <a:fillRect/>
          </a:stretch>
        </p:blipFill>
        <p:spPr>
          <a:xfrm>
            <a:off x="221943" y="6504180"/>
            <a:ext cx="1695635" cy="302606"/>
          </a:xfrm>
          <a:prstGeom prst="rect">
            <a:avLst/>
          </a:prstGeom>
        </p:spPr>
      </p:pic>
      <p:sp>
        <p:nvSpPr>
          <p:cNvPr id="20" name="TextBox 19"/>
          <p:cNvSpPr txBox="1"/>
          <p:nvPr userDrawn="1"/>
        </p:nvSpPr>
        <p:spPr>
          <a:xfrm>
            <a:off x="8525573" y="6585145"/>
            <a:ext cx="3645754" cy="246221"/>
          </a:xfrm>
          <a:prstGeom prst="rect">
            <a:avLst/>
          </a:prstGeom>
          <a:noFill/>
        </p:spPr>
        <p:txBody>
          <a:bodyPr wrap="square" rtlCol="0">
            <a:spAutoFit/>
          </a:bodyPr>
          <a:lstStyle/>
          <a:p>
            <a:r>
              <a:rPr lang="en-US" altLang="zh-CN" sz="1000" spc="100" dirty="0" smtClean="0">
                <a:solidFill>
                  <a:schemeClr val="bg1">
                    <a:lumMod val="65000"/>
                  </a:schemeClr>
                </a:solidFill>
                <a:latin typeface="微软雅黑" panose="020B0503020204020204" pitchFamily="34" charset="-122"/>
                <a:ea typeface="微软雅黑" panose="020B0503020204020204" pitchFamily="34" charset="-122"/>
              </a:rPr>
              <a:t>400-013-9696 / www.gbase.cn / info@gbase.cn</a:t>
            </a:r>
            <a:endParaRPr lang="zh-CN" altLang="en-US" sz="1000" spc="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21" name="直接连接符 20"/>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22"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anose="020B0503020204020204" pitchFamily="34" charset="-122"/>
                <a:ea typeface="微软雅黑" panose="020B0503020204020204" pitchFamily="34" charset="-122"/>
              </a:defRPr>
            </a:lvl1pPr>
          </a:lstStyle>
          <a:p>
            <a:r>
              <a:rPr lang="zh-CN" altLang="en-US" dirty="0" smtClean="0"/>
              <a:t>标题文字</a:t>
            </a:r>
            <a:endParaRPr lang="zh-CN" altLang="en-US" dirty="0"/>
          </a:p>
        </p:txBody>
      </p:sp>
      <p:sp>
        <p:nvSpPr>
          <p:cNvPr id="23" name="文本占位符 11"/>
          <p:cNvSpPr>
            <a:spLocks noGrp="1"/>
          </p:cNvSpPr>
          <p:nvPr>
            <p:ph type="body" sz="quarter" idx="10" hasCustomPrompt="1"/>
          </p:nvPr>
        </p:nvSpPr>
        <p:spPr>
          <a:xfrm>
            <a:off x="6177280" y="1248508"/>
            <a:ext cx="5297170" cy="4888767"/>
          </a:xfrm>
          <a:prstGeom prst="rect">
            <a:avLst/>
          </a:prstGeom>
        </p:spPr>
        <p:txBody>
          <a:bodyPr/>
          <a:lstStyle>
            <a:lvl1pPr>
              <a:lnSpc>
                <a:spcPct val="100000"/>
              </a:lnSpc>
              <a:buFontTx/>
              <a:buBlip>
                <a:blip r:embed="rId3"/>
              </a:buBlip>
              <a:defRPr sz="2400" spc="100" baseline="0">
                <a:solidFill>
                  <a:schemeClr val="bg2">
                    <a:lumMod val="25000"/>
                  </a:schemeClr>
                </a:solidFill>
                <a:latin typeface="微软雅黑" panose="020B0503020204020204" pitchFamily="34" charset="-122"/>
                <a:ea typeface="微软雅黑" panose="020B0503020204020204" pitchFamily="34" charset="-122"/>
              </a:defRPr>
            </a:lvl1pPr>
            <a:lvl2pPr>
              <a:lnSpc>
                <a:spcPct val="100000"/>
              </a:lnSpc>
              <a:defRPr sz="1800" spc="100" baseline="0">
                <a:solidFill>
                  <a:schemeClr val="bg2">
                    <a:lumMod val="25000"/>
                  </a:schemeClr>
                </a:solidFill>
                <a:latin typeface="微软雅黑" panose="020B0503020204020204" pitchFamily="34" charset="-122"/>
                <a:ea typeface="微软雅黑" panose="020B0503020204020204" pitchFamily="34" charset="-122"/>
              </a:defRPr>
            </a:lvl2pPr>
          </a:lstStyle>
          <a:p>
            <a:pPr lvl="0"/>
            <a:r>
              <a:rPr lang="zh-CN" altLang="en-US" dirty="0" smtClean="0"/>
              <a:t>第一级</a:t>
            </a:r>
          </a:p>
          <a:p>
            <a:pPr lvl="1"/>
            <a:r>
              <a:rPr lang="zh-CN" altLang="en-US" dirty="0" smtClean="0"/>
              <a:t>第二级</a:t>
            </a:r>
            <a:endParaRPr lang="zh-CN" altLang="en-US" dirty="0"/>
          </a:p>
        </p:txBody>
      </p:sp>
      <p:sp>
        <p:nvSpPr>
          <p:cNvPr id="8" name="TextBox 7"/>
          <p:cNvSpPr txBox="1"/>
          <p:nvPr userDrawn="1"/>
        </p:nvSpPr>
        <p:spPr bwMode="auto">
          <a:xfrm>
            <a:off x="2681155" y="6533909"/>
            <a:ext cx="494045" cy="338554"/>
          </a:xfrm>
          <a:prstGeom prst="rect">
            <a:avLst/>
          </a:prstGeom>
          <a:noFill/>
          <a:ln w="9525">
            <a:noFill/>
            <a:miter lim="800000"/>
          </a:ln>
        </p:spPr>
        <p:txBody>
          <a:bodyPr wrap="none"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smtClean="0">
                <a:solidFill>
                  <a:schemeClr val="bg1"/>
                </a:solidFill>
                <a:latin typeface="Arial" panose="020B0604020202020204" pitchFamily="34" charset="0"/>
                <a:ea typeface="微软雅黑" panose="020B0503020204020204" pitchFamily="34" charset="-122"/>
                <a:cs typeface="Arial" panose="020B0604020202020204" pitchFamily="34" charset="0"/>
              </a:rPr>
              <a:pPr algn="ctr">
                <a:spcBef>
                  <a:spcPct val="20000"/>
                </a:spcBef>
                <a:buClr>
                  <a:schemeClr val="hlink"/>
                </a:buClr>
                <a:buFont typeface="Wingdings" panose="05000000000000000000" pitchFamily="2" charset="2"/>
                <a:buNone/>
              </a:pPr>
              <a:t>‹#›</a:t>
            </a:fld>
            <a:r>
              <a:rPr lang="zh-CN" altLang="en-US" sz="1600" b="0" kern="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 </a:t>
            </a:r>
            <a:endParaRPr lang="en-US" altLang="zh-CN" sz="1600" b="0" kern="0" dirty="0" smtClean="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封底">
    <p:spTree>
      <p:nvGrpSpPr>
        <p:cNvPr id="1" name=""/>
        <p:cNvGrpSpPr/>
        <p:nvPr/>
      </p:nvGrpSpPr>
      <p:grpSpPr>
        <a:xfrm>
          <a:off x="0" y="0"/>
          <a:ext cx="0" cy="0"/>
          <a:chOff x="0" y="0"/>
          <a:chExt cx="0" cy="0"/>
        </a:xfrm>
      </p:grpSpPr>
      <p:pic>
        <p:nvPicPr>
          <p:cNvPr id="8" name="图片 7" descr="01-封面.jpg"/>
          <p:cNvPicPr>
            <a:picLocks noChangeAspect="1"/>
          </p:cNvPicPr>
          <p:nvPr userDrawn="1"/>
        </p:nvPicPr>
        <p:blipFill>
          <a:blip r:embed="rId2" cstate="print"/>
          <a:stretch>
            <a:fillRect/>
          </a:stretch>
        </p:blipFill>
        <p:spPr>
          <a:xfrm>
            <a:off x="0" y="2"/>
            <a:ext cx="12192000" cy="6857998"/>
          </a:xfrm>
          <a:prstGeom prst="rect">
            <a:avLst/>
          </a:prstGeom>
        </p:spPr>
      </p:pic>
      <p:sp>
        <p:nvSpPr>
          <p:cNvPr id="10" name="副标题 10"/>
          <p:cNvSpPr txBox="1"/>
          <p:nvPr userDrawn="1"/>
        </p:nvSpPr>
        <p:spPr bwMode="auto">
          <a:xfrm>
            <a:off x="9037516" y="6057752"/>
            <a:ext cx="2632716" cy="242955"/>
          </a:xfrm>
          <a:prstGeom prst="rect">
            <a:avLst/>
          </a:prstGeom>
          <a:noFill/>
          <a:ln w="9525">
            <a:noFill/>
            <a:miter lim="800000"/>
          </a:ln>
        </p:spPr>
        <p:txBody>
          <a:bodyPr lIns="0" tIns="0" rIns="0" bIns="0"/>
          <a:lstStyle/>
          <a:p>
            <a:pPr algn="r" eaLnBrk="0" hangingPunct="0">
              <a:buClr>
                <a:schemeClr val="accent1"/>
              </a:buClr>
              <a:buFontTx/>
              <a:buNone/>
              <a:defRPr/>
            </a:pPr>
            <a:r>
              <a:rPr lang="zh-CN" altLang="en-US" sz="1200" kern="0" spc="150" baseline="0" dirty="0">
                <a:latin typeface="微软雅黑" panose="020B0503020204020204" pitchFamily="34" charset="-122"/>
                <a:ea typeface="微软雅黑" panose="020B0503020204020204" pitchFamily="34" charset="-122"/>
              </a:rPr>
              <a:t>南大通用数据技术股份有限公司</a:t>
            </a:r>
          </a:p>
        </p:txBody>
      </p:sp>
      <p:sp>
        <p:nvSpPr>
          <p:cNvPr id="11" name="TextBox 9"/>
          <p:cNvSpPr>
            <a:spLocks noChangeArrowheads="1"/>
          </p:cNvSpPr>
          <p:nvPr userDrawn="1"/>
        </p:nvSpPr>
        <p:spPr bwMode="auto">
          <a:xfrm>
            <a:off x="9614348" y="6424733"/>
            <a:ext cx="2148350" cy="276999"/>
          </a:xfrm>
          <a:prstGeom prst="rect">
            <a:avLst/>
          </a:prstGeom>
          <a:noFill/>
          <a:ln w="9525">
            <a:noFill/>
            <a:miter lim="800000"/>
          </a:ln>
        </p:spPr>
        <p:txBody>
          <a:bodyPr wrap="square">
            <a:spAutoFit/>
          </a:bodyPr>
          <a:lstStyle/>
          <a:p>
            <a:pPr algn="r">
              <a:buFontTx/>
              <a:buNone/>
            </a:pPr>
            <a:r>
              <a:rPr lang="zh-CN"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版权所有© GBASE </a:t>
            </a:r>
            <a:r>
              <a:rPr lang="zh-CN" altLang="zh-CN" sz="1200" spc="100" dirty="0" smtClean="0">
                <a:solidFill>
                  <a:srgbClr val="898989"/>
                </a:solidFill>
                <a:latin typeface="微软雅黑" panose="020B0503020204020204" pitchFamily="34" charset="-122"/>
                <a:ea typeface="微软雅黑" panose="020B0503020204020204" pitchFamily="34" charset="-122"/>
                <a:sym typeface="Verdana" panose="020B0604030504040204" pitchFamily="34" charset="0"/>
              </a:rPr>
              <a:t>201</a:t>
            </a:r>
            <a:r>
              <a:rPr lang="en-US" altLang="zh-CN" sz="1200" spc="100" dirty="0" smtClean="0">
                <a:solidFill>
                  <a:srgbClr val="898989"/>
                </a:solidFill>
                <a:latin typeface="微软雅黑" panose="020B0503020204020204" pitchFamily="34" charset="-122"/>
                <a:ea typeface="微软雅黑" panose="020B0503020204020204" pitchFamily="34" charset="-122"/>
                <a:sym typeface="Verdana" panose="020B0604030504040204" pitchFamily="34" charset="0"/>
              </a:rPr>
              <a:t>9</a:t>
            </a:r>
            <a:endParaRPr lang="zh-CN" altLang="zh-CN" sz="1200" spc="1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9" name="标题 1"/>
          <p:cNvSpPr>
            <a:spLocks noGrp="1"/>
          </p:cNvSpPr>
          <p:nvPr>
            <p:ph type="title" hasCustomPrompt="1"/>
          </p:nvPr>
        </p:nvSpPr>
        <p:spPr>
          <a:xfrm>
            <a:off x="2236371" y="3381035"/>
            <a:ext cx="7816361" cy="611845"/>
          </a:xfrm>
          <a:prstGeom prst="rect">
            <a:avLst/>
          </a:prstGeom>
        </p:spPr>
        <p:txBody>
          <a:bodyPr/>
          <a:lstStyle>
            <a:lvl1pPr algn="ctr">
              <a:lnSpc>
                <a:spcPct val="100000"/>
              </a:lnSpc>
              <a:defRPr sz="3200" b="1" spc="100" baseline="0">
                <a:solidFill>
                  <a:srgbClr val="5A6783"/>
                </a:solidFill>
                <a:latin typeface="微软雅黑" panose="020B0503020204020204" pitchFamily="34" charset="-122"/>
                <a:ea typeface="微软雅黑" panose="020B0503020204020204" pitchFamily="34" charset="-122"/>
              </a:defRPr>
            </a:lvl1pPr>
          </a:lstStyle>
          <a:p>
            <a:r>
              <a:rPr lang="en-US" altLang="zh-CN" dirty="0" smtClean="0"/>
              <a:t>Thank you</a:t>
            </a:r>
            <a:r>
              <a:rPr lang="zh-CN" altLang="en-US" dirty="0" smtClean="0"/>
              <a:t>！</a:t>
            </a:r>
            <a:endParaRPr lang="zh-CN" altLang="en-US" dirty="0"/>
          </a:p>
        </p:txBody>
      </p:sp>
      <p:sp>
        <p:nvSpPr>
          <p:cNvPr id="13" name="副标题 10"/>
          <p:cNvSpPr txBox="1"/>
          <p:nvPr userDrawn="1"/>
        </p:nvSpPr>
        <p:spPr bwMode="auto">
          <a:xfrm>
            <a:off x="8137966" y="6246160"/>
            <a:ext cx="3511948" cy="304056"/>
          </a:xfrm>
          <a:prstGeom prst="rect">
            <a:avLst/>
          </a:prstGeom>
          <a:noFill/>
          <a:ln w="9525">
            <a:noFill/>
            <a:miter lim="800000"/>
          </a:ln>
        </p:spPr>
        <p:txBody>
          <a:bodyPr lIns="0" tIns="0" rIns="0" bIns="0"/>
          <a:lstStyle/>
          <a:p>
            <a:pPr algn="r" eaLnBrk="0" hangingPunct="0">
              <a:buClr>
                <a:schemeClr val="accent1"/>
              </a:buClr>
              <a:buFontTx/>
              <a:buNone/>
              <a:defRPr/>
            </a:pPr>
            <a:r>
              <a:rPr lang="en-US" altLang="zh-CN" sz="1200" kern="0" spc="0" baseline="0" dirty="0" smtClean="0">
                <a:latin typeface="微软雅黑" panose="020B0503020204020204" pitchFamily="34" charset="-122"/>
                <a:ea typeface="微软雅黑" panose="020B0503020204020204" pitchFamily="34" charset="-122"/>
              </a:rPr>
              <a:t>General Data Technology </a:t>
            </a:r>
            <a:r>
              <a:rPr lang="en-US" altLang="zh-CN" sz="1200" kern="0" spc="0" baseline="0" dirty="0" err="1" smtClean="0">
                <a:latin typeface="微软雅黑" panose="020B0503020204020204" pitchFamily="34" charset="-122"/>
                <a:ea typeface="微软雅黑" panose="020B0503020204020204" pitchFamily="34" charset="-122"/>
              </a:rPr>
              <a:t>Co.,Ltd</a:t>
            </a:r>
            <a:endParaRPr lang="zh-CN" altLang="en-US" sz="1200" kern="0" spc="0" baseline="0" dirty="0">
              <a:latin typeface="微软雅黑" panose="020B0503020204020204" pitchFamily="34" charset="-122"/>
              <a:ea typeface="微软雅黑" panose="020B0503020204020204" pitchFamily="34" charset="-122"/>
            </a:endParaRPr>
          </a:p>
        </p:txBody>
      </p:sp>
      <p:sp>
        <p:nvSpPr>
          <p:cNvPr id="15" name="标题 1"/>
          <p:cNvSpPr txBox="1"/>
          <p:nvPr userDrawn="1"/>
        </p:nvSpPr>
        <p:spPr>
          <a:xfrm>
            <a:off x="4445779" y="1516752"/>
            <a:ext cx="3189069" cy="1582048"/>
          </a:xfrm>
          <a:prstGeom prst="rect">
            <a:avLst/>
          </a:prstGeom>
        </p:spPr>
        <p:txBody>
          <a:bodyPr/>
          <a:lstStyle>
            <a:lvl1pPr algn="ctr">
              <a:lnSpc>
                <a:spcPct val="100000"/>
              </a:lnSpc>
              <a:defRPr sz="3200" b="1" spc="100" baseline="0">
                <a:solidFill>
                  <a:schemeClr val="bg2">
                    <a:lumMod val="25000"/>
                  </a:schemeClr>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9600" b="0" i="0" u="none" strike="noStrike" kern="1200" cap="none" spc="20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j-cs"/>
              </a:rPr>
              <a:t>Q&amp;A</a:t>
            </a:r>
            <a:endParaRPr kumimoji="0" lang="zh-CN" altLang="en-US" sz="9600" b="0" i="0" u="none" strike="noStrike" kern="1200" cap="none" spc="2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endParaRPr>
          </a:p>
        </p:txBody>
      </p:sp>
      <p:pic>
        <p:nvPicPr>
          <p:cNvPr id="16" name="图片 15" descr="logo_02.png"/>
          <p:cNvPicPr>
            <a:picLocks noChangeAspect="1"/>
          </p:cNvPicPr>
          <p:nvPr userDrawn="1"/>
        </p:nvPicPr>
        <p:blipFill>
          <a:blip r:embed="rId3" cstate="print"/>
          <a:stretch>
            <a:fillRect/>
          </a:stretch>
        </p:blipFill>
        <p:spPr>
          <a:xfrm>
            <a:off x="9215120" y="5520055"/>
            <a:ext cx="2692400" cy="504825"/>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封面2">
    <p:spTree>
      <p:nvGrpSpPr>
        <p:cNvPr id="1" name=""/>
        <p:cNvGrpSpPr/>
        <p:nvPr/>
      </p:nvGrpSpPr>
      <p:grpSpPr>
        <a:xfrm>
          <a:off x="0" y="0"/>
          <a:ext cx="0" cy="0"/>
          <a:chOff x="0" y="0"/>
          <a:chExt cx="0" cy="0"/>
        </a:xfrm>
      </p:grpSpPr>
      <p:sp>
        <p:nvSpPr>
          <p:cNvPr id="4" name="Rectangle 71"/>
          <p:cNvSpPr>
            <a:spLocks noChangeArrowheads="1"/>
          </p:cNvSpPr>
          <p:nvPr userDrawn="1"/>
        </p:nvSpPr>
        <p:spPr bwMode="auto">
          <a:xfrm>
            <a:off x="1219200" y="914401"/>
            <a:ext cx="3765551" cy="2824163"/>
          </a:xfrm>
          <a:prstGeom prst="rect">
            <a:avLst/>
          </a:prstGeom>
          <a:solidFill>
            <a:srgbClr val="ADADAD"/>
          </a:solidFill>
          <a:ln w="12700">
            <a:noFill/>
            <a:miter lim="800000"/>
          </a:ln>
          <a:effectLst/>
        </p:spPr>
        <p:txBody>
          <a:bodyPr wrap="none" anchor="ctr" anchorCtr="1"/>
          <a:lstStyle/>
          <a:p>
            <a:pPr eaLnBrk="0" hangingPunct="0">
              <a:defRPr/>
            </a:pPr>
            <a:r>
              <a:rPr kumimoji="1" lang="en-US" altLang="zh-CN" sz="1400">
                <a:solidFill>
                  <a:srgbClr val="000000"/>
                </a:solidFill>
                <a:latin typeface="Verdana" panose="020B0604030504040204" pitchFamily="34" charset="0"/>
              </a:rPr>
              <a:t>&lt;Insert Picture Here&gt;</a:t>
            </a:r>
          </a:p>
        </p:txBody>
      </p:sp>
      <p:pic>
        <p:nvPicPr>
          <p:cNvPr id="5" name="Picture 74" descr="Tall Red"/>
          <p:cNvPicPr>
            <a:picLocks noChangeAspect="1" noChangeArrowheads="1"/>
          </p:cNvPicPr>
          <p:nvPr userDrawn="1"/>
        </p:nvPicPr>
        <p:blipFill>
          <a:blip r:embed="rId2" cstate="print"/>
          <a:srcRect/>
          <a:stretch>
            <a:fillRect/>
          </a:stretch>
        </p:blipFill>
        <p:spPr bwMode="auto">
          <a:xfrm>
            <a:off x="0" y="914401"/>
            <a:ext cx="1219200" cy="2822575"/>
          </a:xfrm>
          <a:prstGeom prst="rect">
            <a:avLst/>
          </a:prstGeom>
          <a:noFill/>
          <a:ln w="9525">
            <a:noFill/>
            <a:miter lim="800000"/>
            <a:headEnd/>
            <a:tailEnd/>
          </a:ln>
        </p:spPr>
      </p:pic>
      <p:pic>
        <p:nvPicPr>
          <p:cNvPr id="6" name="Picture 75" descr="Wide Red"/>
          <p:cNvPicPr>
            <a:picLocks noChangeAspect="1" noChangeArrowheads="1"/>
          </p:cNvPicPr>
          <p:nvPr userDrawn="1"/>
        </p:nvPicPr>
        <p:blipFill>
          <a:blip r:embed="rId3" cstate="print"/>
          <a:srcRect/>
          <a:stretch>
            <a:fillRect/>
          </a:stretch>
        </p:blipFill>
        <p:spPr bwMode="auto">
          <a:xfrm>
            <a:off x="4982634" y="914401"/>
            <a:ext cx="7209367" cy="2822575"/>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1117600" y="4800601"/>
            <a:ext cx="10363200" cy="860425"/>
          </a:xfrm>
          <a:prstGeom prst="rect">
            <a:avLst/>
          </a:prstGeom>
        </p:spPr>
        <p:txBody>
          <a:bodyPr lIns="91440" tIns="45720" rIns="91440" bIns="45720" anchor="b"/>
          <a:lstStyle>
            <a:lvl1pPr>
              <a:defRPr sz="2800"/>
            </a:lvl1pPr>
          </a:lstStyle>
          <a:p>
            <a:r>
              <a:rPr lang="en-US" altLang="zh-CN" dirty="0"/>
              <a:t>Click to edit Master title style</a:t>
            </a:r>
          </a:p>
        </p:txBody>
      </p:sp>
      <p:sp>
        <p:nvSpPr>
          <p:cNvPr id="262221" name="Rectangle 77"/>
          <p:cNvSpPr>
            <a:spLocks noGrp="1" noChangeArrowheads="1"/>
          </p:cNvSpPr>
          <p:nvPr>
            <p:ph type="subTitle" sz="quarter" idx="1"/>
          </p:nvPr>
        </p:nvSpPr>
        <p:spPr>
          <a:xfrm>
            <a:off x="1117600" y="5715000"/>
            <a:ext cx="8534400" cy="762000"/>
          </a:xfrm>
          <a:prstGeom prst="rect">
            <a:avLst/>
          </a:prstGeom>
        </p:spPr>
        <p:txBody>
          <a:bodyPr lIns="91440" tIns="45720" rIns="91440" bIns="45720"/>
          <a:lstStyle>
            <a:lvl1pPr marL="0" indent="0">
              <a:spcBef>
                <a:spcPct val="0"/>
              </a:spcBef>
              <a:buFontTx/>
              <a:buNone/>
              <a:defRPr sz="2000"/>
            </a:lvl1pPr>
          </a:lstStyle>
          <a:p>
            <a:r>
              <a:rPr lang="en-US" altLang="zh-CN" dirty="0"/>
              <a:t>Click to edit Master subtitle style</a:t>
            </a:r>
          </a:p>
        </p:txBody>
      </p:sp>
      <p:pic>
        <p:nvPicPr>
          <p:cNvPr id="8" name="图片 6" descr="He36BowInletGAL.jpg"/>
          <p:cNvPicPr>
            <a:picLocks noChangeAspect="1"/>
          </p:cNvPicPr>
          <p:nvPr userDrawn="1"/>
        </p:nvPicPr>
        <p:blipFill>
          <a:blip r:embed="rId4" cstate="print"/>
          <a:srcRect/>
          <a:stretch>
            <a:fillRect/>
          </a:stretch>
        </p:blipFill>
        <p:spPr bwMode="auto">
          <a:xfrm>
            <a:off x="912284" y="915988"/>
            <a:ext cx="5264149" cy="2825750"/>
          </a:xfrm>
          <a:prstGeom prst="rect">
            <a:avLst/>
          </a:prstGeom>
          <a:noFill/>
          <a:ln w="9525">
            <a:noFill/>
            <a:miter lim="800000"/>
            <a:headEnd/>
            <a:tailEnd/>
          </a:ln>
        </p:spPr>
      </p:pic>
      <p:pic>
        <p:nvPicPr>
          <p:cNvPr id="9" name="图片 13" descr="最终版.jpg"/>
          <p:cNvPicPr>
            <a:picLocks noChangeAspect="1" noChangeArrowheads="1"/>
          </p:cNvPicPr>
          <p:nvPr userDrawn="1"/>
        </p:nvPicPr>
        <p:blipFill>
          <a:blip r:embed="rId5" cstate="print"/>
          <a:srcRect/>
          <a:stretch>
            <a:fillRect/>
          </a:stretch>
        </p:blipFill>
        <p:spPr bwMode="auto">
          <a:xfrm>
            <a:off x="1062566" y="4357695"/>
            <a:ext cx="2986855" cy="428619"/>
          </a:xfrm>
          <a:prstGeom prst="rect">
            <a:avLst/>
          </a:prstGeom>
          <a:noFill/>
          <a:ln w="9525">
            <a:noFill/>
            <a:miter lim="800000"/>
            <a:headEnd/>
            <a:tailEnd/>
          </a:ln>
        </p:spPr>
      </p:pic>
    </p:spTree>
    <p:extLst>
      <p:ext uri="{BB962C8B-B14F-4D97-AF65-F5344CB8AC3E}">
        <p14:creationId xmlns:p14="http://schemas.microsoft.com/office/powerpoint/2010/main" val="280857358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03111" y="304800"/>
            <a:ext cx="10391423" cy="4826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914400" y="1600200"/>
            <a:ext cx="10049933" cy="43434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灯片编号占位符 5"/>
          <p:cNvSpPr>
            <a:spLocks noGrp="1"/>
          </p:cNvSpPr>
          <p:nvPr>
            <p:ph type="sldNum" sz="quarter" idx="12"/>
          </p:nvPr>
        </p:nvSpPr>
        <p:spPr>
          <a:xfrm>
            <a:off x="0" y="6457951"/>
            <a:ext cx="12192000" cy="365125"/>
          </a:xfrm>
          <a:prstGeom prst="rect">
            <a:avLst/>
          </a:prstGeom>
        </p:spPr>
        <p:txBody>
          <a:bodyPr/>
          <a:lstStyle/>
          <a:p>
            <a:fld id="{6F14581E-91BE-4DD1-BEE9-FCA9855E5E43}" type="slidenum">
              <a:rPr lang="zh-CN" altLang="en-US" smtClean="0"/>
              <a:t>‹#›</a:t>
            </a:fld>
            <a:endParaRPr lang="zh-CN" altLang="en-US"/>
          </a:p>
        </p:txBody>
      </p:sp>
    </p:spTree>
    <p:extLst>
      <p:ext uri="{BB962C8B-B14F-4D97-AF65-F5344CB8AC3E}">
        <p14:creationId xmlns:p14="http://schemas.microsoft.com/office/powerpoint/2010/main" val="60801059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4" name="标题 1"/>
          <p:cNvSpPr txBox="1"/>
          <p:nvPr userDrawn="1"/>
        </p:nvSpPr>
        <p:spPr bwMode="auto">
          <a:xfrm>
            <a:off x="1185333" y="304800"/>
            <a:ext cx="10109200" cy="941388"/>
          </a:xfrm>
          <a:prstGeom prst="rect">
            <a:avLst/>
          </a:prstGeom>
          <a:noFill/>
          <a:ln w="9525">
            <a:noFill/>
            <a:miter lim="800000"/>
          </a:ln>
        </p:spPr>
        <p:txBody>
          <a:bodyPr vert="horz" wrap="square" lIns="0" tIns="0" rIns="0" bIns="0" numCol="1" anchor="t" anchorCtr="0" compatLnSpc="1"/>
          <a:lstStyle>
            <a:lvl1pPr algn="l" rtl="0" eaLnBrk="0" fontAlgn="base" hangingPunct="0">
              <a:spcBef>
                <a:spcPct val="0"/>
              </a:spcBef>
              <a:spcAft>
                <a:spcPct val="0"/>
              </a:spcAft>
              <a:defRPr sz="2800" b="1">
                <a:solidFill>
                  <a:schemeClr val="tx1"/>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3200" b="1">
                <a:solidFill>
                  <a:schemeClr val="tx1"/>
                </a:solidFill>
                <a:latin typeface="Arial" panose="020B0604020202020204" pitchFamily="34" charset="0"/>
              </a:defRPr>
            </a:lvl2pPr>
            <a:lvl3pPr algn="l" rtl="0" eaLnBrk="0" fontAlgn="base" hangingPunct="0">
              <a:spcBef>
                <a:spcPct val="0"/>
              </a:spcBef>
              <a:spcAft>
                <a:spcPct val="0"/>
              </a:spcAft>
              <a:defRPr sz="3200" b="1">
                <a:solidFill>
                  <a:schemeClr val="tx1"/>
                </a:solidFill>
                <a:latin typeface="Arial" panose="020B0604020202020204" pitchFamily="34" charset="0"/>
              </a:defRPr>
            </a:lvl3pPr>
            <a:lvl4pPr algn="l" rtl="0" eaLnBrk="0" fontAlgn="base" hangingPunct="0">
              <a:spcBef>
                <a:spcPct val="0"/>
              </a:spcBef>
              <a:spcAft>
                <a:spcPct val="0"/>
              </a:spcAft>
              <a:defRPr sz="3200" b="1">
                <a:solidFill>
                  <a:schemeClr val="tx1"/>
                </a:solidFill>
                <a:latin typeface="Arial" panose="020B0604020202020204" pitchFamily="34" charset="0"/>
              </a:defRPr>
            </a:lvl4pPr>
            <a:lvl5pPr algn="l" rtl="0" eaLnBrk="0" fontAlgn="base" hangingPunct="0">
              <a:spcBef>
                <a:spcPct val="0"/>
              </a:spcBef>
              <a:spcAft>
                <a:spcPct val="0"/>
              </a:spcAft>
              <a:defRPr sz="3200" b="1">
                <a:solidFill>
                  <a:schemeClr val="tx1"/>
                </a:solidFill>
                <a:latin typeface="Arial" panose="020B0604020202020204" pitchFamily="34" charset="0"/>
              </a:defRPr>
            </a:lvl5pPr>
            <a:lvl6pPr marL="457200" algn="l" rtl="0" fontAlgn="base">
              <a:spcBef>
                <a:spcPct val="0"/>
              </a:spcBef>
              <a:spcAft>
                <a:spcPct val="0"/>
              </a:spcAft>
              <a:defRPr sz="3200" b="1">
                <a:solidFill>
                  <a:schemeClr val="tx1"/>
                </a:solidFill>
                <a:latin typeface="Arial" panose="020B0604020202020204" pitchFamily="34" charset="0"/>
              </a:defRPr>
            </a:lvl6pPr>
            <a:lvl7pPr marL="914400" algn="l" rtl="0" fontAlgn="base">
              <a:spcBef>
                <a:spcPct val="0"/>
              </a:spcBef>
              <a:spcAft>
                <a:spcPct val="0"/>
              </a:spcAft>
              <a:defRPr sz="3200" b="1">
                <a:solidFill>
                  <a:schemeClr val="tx1"/>
                </a:solidFill>
                <a:latin typeface="Arial" panose="020B0604020202020204" pitchFamily="34" charset="0"/>
              </a:defRPr>
            </a:lvl7pPr>
            <a:lvl8pPr marL="1371600" algn="l" rtl="0" fontAlgn="base">
              <a:spcBef>
                <a:spcPct val="0"/>
              </a:spcBef>
              <a:spcAft>
                <a:spcPct val="0"/>
              </a:spcAft>
              <a:defRPr sz="3200" b="1">
                <a:solidFill>
                  <a:schemeClr val="tx1"/>
                </a:solidFill>
                <a:latin typeface="Arial" panose="020B0604020202020204" pitchFamily="34" charset="0"/>
              </a:defRPr>
            </a:lvl8pPr>
            <a:lvl9pPr marL="1828800" algn="l" rtl="0" fontAlgn="base">
              <a:spcBef>
                <a:spcPct val="0"/>
              </a:spcBef>
              <a:spcAft>
                <a:spcPct val="0"/>
              </a:spcAft>
              <a:defRPr sz="3200" b="1">
                <a:solidFill>
                  <a:schemeClr val="tx1"/>
                </a:solidFill>
                <a:latin typeface="Arial" panose="020B0604020202020204" pitchFamily="34" charset="0"/>
              </a:defRPr>
            </a:lvl9pPr>
          </a:lstStyle>
          <a:p>
            <a:endParaRPr lang="zh-CN" altLang="en-US" sz="2800" kern="0" dirty="0"/>
          </a:p>
        </p:txBody>
      </p:sp>
      <p:sp>
        <p:nvSpPr>
          <p:cNvPr id="6" name="标题 1"/>
          <p:cNvSpPr>
            <a:spLocks noGrp="1"/>
          </p:cNvSpPr>
          <p:nvPr>
            <p:ph type="title"/>
          </p:nvPr>
        </p:nvSpPr>
        <p:spPr>
          <a:xfrm>
            <a:off x="903111" y="304800"/>
            <a:ext cx="10391423" cy="482600"/>
          </a:xfrm>
          <a:prstGeom prst="rect">
            <a:avLst/>
          </a:prstGeom>
        </p:spPr>
        <p:txBody>
          <a:bodyPr/>
          <a:lstStyle/>
          <a:p>
            <a:endParaRPr lang="zh-CN" altLang="en-US" dirty="0"/>
          </a:p>
        </p:txBody>
      </p:sp>
      <p:sp>
        <p:nvSpPr>
          <p:cNvPr id="5" name="灯片编号占位符 9"/>
          <p:cNvSpPr>
            <a:spLocks noGrp="1"/>
          </p:cNvSpPr>
          <p:nvPr>
            <p:ph type="sldNum" sz="quarter" idx="4"/>
          </p:nvPr>
        </p:nvSpPr>
        <p:spPr>
          <a:xfrm>
            <a:off x="0" y="6457951"/>
            <a:ext cx="12192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a:t>
            </a:fld>
            <a:endParaRPr kumimoji="1" lang="zh-CN" altLang="en-US" dirty="0"/>
          </a:p>
        </p:txBody>
      </p:sp>
    </p:spTree>
    <p:extLst>
      <p:ext uri="{BB962C8B-B14F-4D97-AF65-F5344CB8AC3E}">
        <p14:creationId xmlns:p14="http://schemas.microsoft.com/office/powerpoint/2010/main" val="274063835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03201" y="685801"/>
            <a:ext cx="10993967" cy="498475"/>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609600" y="1600201"/>
            <a:ext cx="5384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4135735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6"/>
          <p:cNvPicPr>
            <a:picLocks noChangeAspect="1"/>
          </p:cNvPicPr>
          <p:nvPr userDrawn="1"/>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 name="矩形 1"/>
          <p:cNvSpPr/>
          <p:nvPr userDrawn="1"/>
        </p:nvSpPr>
        <p:spPr>
          <a:xfrm>
            <a:off x="0" y="0"/>
            <a:ext cx="12192000" cy="6858000"/>
          </a:xfrm>
          <a:prstGeom prst="rect">
            <a:avLst/>
          </a:prstGeom>
          <a:gradFill flip="none" rotWithShape="1">
            <a:gsLst>
              <a:gs pos="100000">
                <a:schemeClr val="bg1">
                  <a:alpha val="59000"/>
                </a:schemeClr>
              </a:gs>
              <a:gs pos="0">
                <a:schemeClr val="bg1">
                  <a:alpha val="3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userDrawn="1"/>
        </p:nvSpPr>
        <p:spPr>
          <a:xfrm>
            <a:off x="0" y="6554788"/>
            <a:ext cx="12192000" cy="303212"/>
          </a:xfrm>
          <a:prstGeom prst="rect">
            <a:avLst/>
          </a:prstGeom>
          <a:gradFill>
            <a:gsLst>
              <a:gs pos="0">
                <a:srgbClr val="404040"/>
              </a:gs>
              <a:gs pos="94000">
                <a:srgbClr val="0D0D0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任意多边形 8"/>
          <p:cNvSpPr/>
          <p:nvPr userDrawn="1"/>
        </p:nvSpPr>
        <p:spPr>
          <a:xfrm>
            <a:off x="0" y="6465888"/>
            <a:ext cx="2305050" cy="392112"/>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93D32"/>
              </a:gs>
              <a:gs pos="91000">
                <a:srgbClr val="BE100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任意多边形 9"/>
          <p:cNvSpPr/>
          <p:nvPr userDrawn="1"/>
        </p:nvSpPr>
        <p:spPr>
          <a:xfrm>
            <a:off x="0" y="566738"/>
            <a:ext cx="168275" cy="454025"/>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 name="直接连接符 6"/>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2362200" y="4800601"/>
            <a:ext cx="7772400" cy="860425"/>
          </a:xfrm>
          <a:prstGeom prst="rect">
            <a:avLst/>
          </a:prstGeom>
          <a:noFill/>
          <a:ln w="9525">
            <a:noFill/>
            <a:miter lim="800000"/>
          </a:ln>
        </p:spPr>
        <p:txBody>
          <a:bodyPr vert="horz" wrap="square" lIns="91440" tIns="45720" rIns="91440" bIns="45720" numCol="1" anchor="b" anchorCtr="0" compatLnSpc="1"/>
          <a:lstStyle>
            <a:lvl1pPr algn="l" rtl="0" eaLnBrk="0" fontAlgn="base" hangingPunct="0">
              <a:spcBef>
                <a:spcPct val="0"/>
              </a:spcBef>
              <a:spcAft>
                <a:spcPct val="0"/>
              </a:spcAft>
              <a:defRPr sz="2800" b="1">
                <a:solidFill>
                  <a:schemeClr val="tx1"/>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3200" b="1">
                <a:solidFill>
                  <a:schemeClr val="tx1"/>
                </a:solidFill>
                <a:latin typeface="Arial" panose="020B0604020202020204" pitchFamily="34" charset="0"/>
              </a:defRPr>
            </a:lvl2pPr>
            <a:lvl3pPr algn="l" rtl="0" eaLnBrk="0" fontAlgn="base" hangingPunct="0">
              <a:spcBef>
                <a:spcPct val="0"/>
              </a:spcBef>
              <a:spcAft>
                <a:spcPct val="0"/>
              </a:spcAft>
              <a:defRPr sz="3200" b="1">
                <a:solidFill>
                  <a:schemeClr val="tx1"/>
                </a:solidFill>
                <a:latin typeface="Arial" panose="020B0604020202020204" pitchFamily="34" charset="0"/>
              </a:defRPr>
            </a:lvl3pPr>
            <a:lvl4pPr algn="l" rtl="0" eaLnBrk="0" fontAlgn="base" hangingPunct="0">
              <a:spcBef>
                <a:spcPct val="0"/>
              </a:spcBef>
              <a:spcAft>
                <a:spcPct val="0"/>
              </a:spcAft>
              <a:defRPr sz="3200" b="1">
                <a:solidFill>
                  <a:schemeClr val="tx1"/>
                </a:solidFill>
                <a:latin typeface="Arial" panose="020B0604020202020204" pitchFamily="34" charset="0"/>
              </a:defRPr>
            </a:lvl4pPr>
            <a:lvl5pPr algn="l" rtl="0" eaLnBrk="0" fontAlgn="base" hangingPunct="0">
              <a:spcBef>
                <a:spcPct val="0"/>
              </a:spcBef>
              <a:spcAft>
                <a:spcPct val="0"/>
              </a:spcAft>
              <a:defRPr sz="3200" b="1">
                <a:solidFill>
                  <a:schemeClr val="tx1"/>
                </a:solidFill>
                <a:latin typeface="Arial" panose="020B0604020202020204" pitchFamily="34" charset="0"/>
              </a:defRPr>
            </a:lvl5pPr>
            <a:lvl6pPr marL="457200" algn="l" rtl="0" fontAlgn="base">
              <a:spcBef>
                <a:spcPct val="0"/>
              </a:spcBef>
              <a:spcAft>
                <a:spcPct val="0"/>
              </a:spcAft>
              <a:defRPr sz="3200" b="1">
                <a:solidFill>
                  <a:schemeClr val="tx1"/>
                </a:solidFill>
                <a:latin typeface="Arial" panose="020B0604020202020204" pitchFamily="34" charset="0"/>
              </a:defRPr>
            </a:lvl6pPr>
            <a:lvl7pPr marL="914400" algn="l" rtl="0" fontAlgn="base">
              <a:spcBef>
                <a:spcPct val="0"/>
              </a:spcBef>
              <a:spcAft>
                <a:spcPct val="0"/>
              </a:spcAft>
              <a:defRPr sz="3200" b="1">
                <a:solidFill>
                  <a:schemeClr val="tx1"/>
                </a:solidFill>
                <a:latin typeface="Arial" panose="020B0604020202020204" pitchFamily="34" charset="0"/>
              </a:defRPr>
            </a:lvl7pPr>
            <a:lvl8pPr marL="1371600" algn="l" rtl="0" fontAlgn="base">
              <a:spcBef>
                <a:spcPct val="0"/>
              </a:spcBef>
              <a:spcAft>
                <a:spcPct val="0"/>
              </a:spcAft>
              <a:defRPr sz="3200" b="1">
                <a:solidFill>
                  <a:schemeClr val="tx1"/>
                </a:solidFill>
                <a:latin typeface="Arial" panose="020B0604020202020204" pitchFamily="34" charset="0"/>
              </a:defRPr>
            </a:lvl8pPr>
            <a:lvl9pPr marL="1828800" algn="l" rtl="0" fontAlgn="base">
              <a:spcBef>
                <a:spcPct val="0"/>
              </a:spcBef>
              <a:spcAft>
                <a:spcPct val="0"/>
              </a:spcAft>
              <a:defRPr sz="3200" b="1">
                <a:solidFill>
                  <a:schemeClr val="tx1"/>
                </a:solidFill>
                <a:latin typeface="Arial" panose="020B0604020202020204" pitchFamily="34" charset="0"/>
              </a:defRPr>
            </a:lvl9pPr>
          </a:lstStyle>
          <a:p>
            <a:endParaRPr lang="zh-CN" altLang="en-US" dirty="0"/>
          </a:p>
        </p:txBody>
      </p:sp>
      <p:sp>
        <p:nvSpPr>
          <p:cNvPr id="4" name="标题 3"/>
          <p:cNvSpPr>
            <a:spLocks noGrp="1"/>
          </p:cNvSpPr>
          <p:nvPr>
            <p:ph type="title"/>
          </p:nvPr>
        </p:nvSpPr>
        <p:spPr/>
        <p:txBody>
          <a:bodyPr/>
          <a:lstStyle/>
          <a:p>
            <a:r>
              <a:rPr lang="zh-CN" altLang="zh-CN" dirty="0"/>
              <a:t>GBase 8</a:t>
            </a:r>
            <a:r>
              <a:rPr lang="en-US" altLang="zh-CN" dirty="0"/>
              <a:t>s</a:t>
            </a:r>
            <a:r>
              <a:rPr lang="zh-CN" altLang="zh-CN" dirty="0"/>
              <a:t> </a:t>
            </a:r>
            <a:r>
              <a:rPr lang="en-US" altLang="zh-CN" dirty="0"/>
              <a:t>SQL</a:t>
            </a:r>
            <a:r>
              <a:rPr lang="zh-CN" altLang="en-US" dirty="0"/>
              <a:t>分析与优化</a:t>
            </a:r>
            <a:endParaRPr lang="zh-CN" altLang="en-US" dirty="0"/>
          </a:p>
        </p:txBody>
      </p:sp>
    </p:spTree>
    <p:extLst>
      <p:ext uri="{BB962C8B-B14F-4D97-AF65-F5344CB8AC3E}">
        <p14:creationId xmlns:p14="http://schemas.microsoft.com/office/powerpoint/2010/main" val="5575425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eaLnBrk="1" hangingPunct="1"/>
            <a:r>
              <a:rPr lang="en-US" altLang="zh-TW" b="1" dirty="0">
                <a:cs typeface="PMingLiU" panose="02020500000000000000" charset="-120"/>
              </a:rPr>
              <a:t>SET EXPLAIN – </a:t>
            </a:r>
            <a:r>
              <a:rPr lang="zh-CN" altLang="en-US" b="1" dirty="0">
                <a:cs typeface="宋体" panose="02010600030101010101" pitchFamily="2" charset="-122"/>
              </a:rPr>
              <a:t>测量工具</a:t>
            </a:r>
          </a:p>
        </p:txBody>
      </p:sp>
      <p:sp>
        <p:nvSpPr>
          <p:cNvPr id="17411" name="Rectangle 3"/>
          <p:cNvSpPr>
            <a:spLocks noGrp="1" noChangeArrowheads="1"/>
          </p:cNvSpPr>
          <p:nvPr>
            <p:ph type="body" sz="quarter" idx="10"/>
          </p:nvPr>
        </p:nvSpPr>
        <p:spPr>
          <a:prstGeom prst="rect">
            <a:avLst/>
          </a:prstGeom>
        </p:spPr>
        <p:txBody>
          <a:bodyPr>
            <a:noAutofit/>
          </a:bodyPr>
          <a:lstStyle/>
          <a:p>
            <a:pPr eaLnBrk="1" hangingPunct="1">
              <a:lnSpc>
                <a:spcPct val="125000"/>
              </a:lnSpc>
            </a:pPr>
            <a:r>
              <a:rPr lang="zh-CN" altLang="en-US" dirty="0">
                <a:cs typeface="宋体" panose="02010600030101010101" pitchFamily="2" charset="-122"/>
              </a:rPr>
              <a:t>执行一个</a:t>
            </a:r>
            <a:r>
              <a:rPr lang="en-US" altLang="zh-CN" dirty="0">
                <a:cs typeface="宋体" panose="02010600030101010101" pitchFamily="2" charset="-122"/>
              </a:rPr>
              <a:t>SQL</a:t>
            </a:r>
            <a:r>
              <a:rPr lang="zh-CN" altLang="en-US" dirty="0">
                <a:cs typeface="宋体" panose="02010600030101010101" pitchFamily="2" charset="-122"/>
              </a:rPr>
              <a:t>我们需要消耗多少资源</a:t>
            </a:r>
            <a:r>
              <a:rPr lang="en-US" altLang="zh-TW" dirty="0">
                <a:cs typeface="宋体" panose="02010600030101010101" pitchFamily="2" charset="-122"/>
              </a:rPr>
              <a:t>?</a:t>
            </a:r>
          </a:p>
          <a:p>
            <a:pPr eaLnBrk="1" hangingPunct="1">
              <a:lnSpc>
                <a:spcPct val="125000"/>
              </a:lnSpc>
            </a:pPr>
            <a:r>
              <a:rPr lang="zh-CN" altLang="en-US" dirty="0">
                <a:cs typeface="宋体" panose="02010600030101010101" pitchFamily="2" charset="-122"/>
              </a:rPr>
              <a:t>我们怎样估算和衡量</a:t>
            </a:r>
            <a:r>
              <a:rPr lang="en-US" altLang="zh-CN" dirty="0">
                <a:cs typeface="宋体" panose="02010600030101010101" pitchFamily="2" charset="-122"/>
              </a:rPr>
              <a:t>SQL</a:t>
            </a:r>
            <a:r>
              <a:rPr lang="zh-CN" altLang="en-US" dirty="0">
                <a:cs typeface="宋体" panose="02010600030101010101" pitchFamily="2" charset="-122"/>
              </a:rPr>
              <a:t>的性能</a:t>
            </a:r>
            <a:r>
              <a:rPr lang="en-US" altLang="zh-TW" dirty="0">
                <a:cs typeface="宋体" panose="02010600030101010101" pitchFamily="2" charset="-122"/>
              </a:rPr>
              <a:t>?</a:t>
            </a:r>
          </a:p>
          <a:p>
            <a:pPr eaLnBrk="1" hangingPunct="1">
              <a:lnSpc>
                <a:spcPct val="125000"/>
              </a:lnSpc>
            </a:pPr>
            <a:r>
              <a:rPr kumimoji="1" lang="en-US" altLang="zh-TW"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AVOID_EXECUTE</a:t>
            </a:r>
            <a:r>
              <a:rPr kumimoji="1" lang="zh-CN" altLang="en-US"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dirty="0">
                <a:latin typeface="微软雅黑" panose="020B0503020204020204" pitchFamily="34" charset="-122"/>
                <a:ea typeface="微软雅黑" panose="020B0503020204020204" pitchFamily="34" charset="-122"/>
                <a:cs typeface="微软雅黑" panose="020B0503020204020204" pitchFamily="34" charset="-122"/>
              </a:rPr>
              <a:t>只是估算并不执行</a:t>
            </a:r>
          </a:p>
          <a:p>
            <a:pPr eaLnBrk="1" hangingPunct="1">
              <a:lnSpc>
                <a:spcPct val="125000"/>
              </a:lnSpc>
            </a:pPr>
            <a:r>
              <a:rPr kumimoji="1" lang="zh-CN" altLang="en-US" dirty="0">
                <a:latin typeface="微软雅黑" panose="020B0503020204020204" pitchFamily="34" charset="-122"/>
                <a:ea typeface="微软雅黑" panose="020B0503020204020204" pitchFamily="34" charset="-122"/>
                <a:cs typeface="微软雅黑" panose="020B0503020204020204" pitchFamily="34" charset="-122"/>
              </a:rPr>
              <a:t>产生</a:t>
            </a:r>
            <a:r>
              <a:rPr kumimoji="1"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dirty="0" err="1">
                <a:latin typeface="微软雅黑" panose="020B0503020204020204" pitchFamily="34" charset="-122"/>
                <a:ea typeface="微软雅黑" panose="020B0503020204020204" pitchFamily="34" charset="-122"/>
                <a:cs typeface="微软雅黑" panose="020B0503020204020204" pitchFamily="34" charset="-122"/>
              </a:rPr>
              <a:t>sqlexplain.out</a:t>
            </a:r>
            <a:endParaRPr lang="en-US" altLang="zh-TW" dirty="0">
              <a:cs typeface="宋体" panose="02010600030101010101" pitchFamily="2" charset="-122"/>
            </a:endParaRPr>
          </a:p>
          <a:p>
            <a:pPr eaLnBrk="1" hangingPunct="1">
              <a:lnSpc>
                <a:spcPct val="125000"/>
              </a:lnSpc>
            </a:pPr>
            <a:endParaRPr lang="en-US" altLang="zh-TW" dirty="0">
              <a:cs typeface="宋体" panose="02010600030101010101" pitchFamily="2" charset="-122"/>
            </a:endParaRPr>
          </a:p>
        </p:txBody>
      </p:sp>
      <p:sp>
        <p:nvSpPr>
          <p:cNvPr id="5"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9</a:t>
            </a:fld>
            <a:endParaRPr kumimoji="1" lang="zh-CN" altLang="en-US" dirty="0"/>
          </a:p>
        </p:txBody>
      </p:sp>
      <p:sp>
        <p:nvSpPr>
          <p:cNvPr id="3" name="文本框 2"/>
          <p:cNvSpPr txBox="1"/>
          <p:nvPr/>
        </p:nvSpPr>
        <p:spPr>
          <a:xfrm>
            <a:off x="4420772" y="3147078"/>
            <a:ext cx="7416824" cy="2876172"/>
          </a:xfrm>
          <a:prstGeom prst="rect">
            <a:avLst/>
          </a:prstGeom>
          <a:solidFill>
            <a:srgbClr val="E6E6E6"/>
          </a:solidFill>
          <a:ln>
            <a:solidFill>
              <a:srgbClr val="0000FF"/>
            </a:solidFill>
          </a:ln>
        </p:spPr>
        <p:txBody>
          <a:bodyPr wrap="square" rtlCol="0">
            <a:spAutoFit/>
          </a:bodyPr>
          <a:lstStyle/>
          <a:p>
            <a:pPr lvl="0" fontAlgn="base">
              <a:lnSpc>
                <a:spcPct val="130000"/>
              </a:lnSpc>
              <a:spcBef>
                <a:spcPct val="20000"/>
              </a:spcBef>
              <a:spcAft>
                <a:spcPct val="0"/>
              </a:spcAft>
              <a:buClr>
                <a:srgbClr val="660066"/>
              </a:buClr>
              <a:buSzPct val="80000"/>
            </a:pPr>
            <a:r>
              <a:rPr kumimoji="1" lang="en-US" altLang="zh-TW"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SET EXPLAIN ON </a:t>
            </a:r>
            <a:r>
              <a:rPr kumimoji="1" lang="en-US" altLang="zh-TW"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AVOID_EXECUTE;</a:t>
            </a:r>
          </a:p>
          <a:p>
            <a:pPr lvl="1" fontAlgn="base">
              <a:lnSpc>
                <a:spcPct val="130000"/>
              </a:lnSpc>
              <a:spcBef>
                <a:spcPct val="20000"/>
              </a:spcBef>
              <a:spcAft>
                <a:spcPct val="0"/>
              </a:spcAft>
              <a:buClr>
                <a:srgbClr val="660066"/>
              </a:buClr>
              <a:buSzPct val="80000"/>
            </a:pPr>
            <a:r>
              <a:rPr kumimoji="1" lang="en-US" altLang="zh-TW"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SELECT C.CUSTOMER_NUM, C.LNAME, C.FNAME, C.PHONE, O.ORDER_DATE</a:t>
            </a:r>
          </a:p>
          <a:p>
            <a:pPr lvl="1" fontAlgn="base">
              <a:lnSpc>
                <a:spcPct val="130000"/>
              </a:lnSpc>
              <a:spcBef>
                <a:spcPct val="20000"/>
              </a:spcBef>
              <a:spcAft>
                <a:spcPct val="0"/>
              </a:spcAft>
              <a:buClr>
                <a:srgbClr val="660066"/>
              </a:buClr>
              <a:buSzPct val="80000"/>
            </a:pPr>
            <a:r>
              <a:rPr kumimoji="1" lang="en-US" altLang="zh-TW"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FROM CUSTOMER C, ORDERS O</a:t>
            </a:r>
          </a:p>
          <a:p>
            <a:pPr lvl="1" fontAlgn="base">
              <a:lnSpc>
                <a:spcPct val="130000"/>
              </a:lnSpc>
              <a:spcBef>
                <a:spcPct val="20000"/>
              </a:spcBef>
              <a:spcAft>
                <a:spcPct val="0"/>
              </a:spcAft>
              <a:buClr>
                <a:srgbClr val="660066"/>
              </a:buClr>
              <a:buSzPct val="80000"/>
            </a:pPr>
            <a:r>
              <a:rPr kumimoji="1" lang="en-US" altLang="zh-TW"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WHERE C.CUSTOMER_NUM = O.CUSTOMER_NUM</a:t>
            </a:r>
          </a:p>
          <a:p>
            <a:pPr lvl="1" fontAlgn="base">
              <a:lnSpc>
                <a:spcPct val="130000"/>
              </a:lnSpc>
              <a:spcBef>
                <a:spcPct val="20000"/>
              </a:spcBef>
              <a:spcAft>
                <a:spcPct val="0"/>
              </a:spcAft>
              <a:buClr>
                <a:srgbClr val="660066"/>
              </a:buClr>
              <a:buSzPct val="80000"/>
            </a:pPr>
            <a:r>
              <a:rPr kumimoji="1" lang="en-US" altLang="zh-TW"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AND C.LNAME = 'Watson'</a:t>
            </a:r>
          </a:p>
          <a:p>
            <a:pPr lvl="0" fontAlgn="base">
              <a:lnSpc>
                <a:spcPct val="130000"/>
              </a:lnSpc>
              <a:spcBef>
                <a:spcPct val="20000"/>
              </a:spcBef>
              <a:spcAft>
                <a:spcPct val="0"/>
              </a:spcAft>
              <a:buClr>
                <a:srgbClr val="660066"/>
              </a:buClr>
              <a:buSzPct val="80000"/>
            </a:pPr>
            <a:r>
              <a:rPr kumimoji="1" lang="en-US" altLang="zh-TW"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SET EXPLAIN OFF;</a:t>
            </a:r>
          </a:p>
        </p:txBody>
      </p:sp>
    </p:spTree>
    <p:extLst>
      <p:ext uri="{BB962C8B-B14F-4D97-AF65-F5344CB8AC3E}">
        <p14:creationId xmlns:p14="http://schemas.microsoft.com/office/powerpoint/2010/main" val="208894794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zh-TW" dirty="0">
                <a:cs typeface="PMingLiU" panose="02020500000000000000" charset="-120"/>
              </a:rPr>
              <a:t>SET EXPLAIN </a:t>
            </a:r>
            <a:r>
              <a:rPr lang="en-US" altLang="zh-TW" b="1" dirty="0">
                <a:cs typeface="PMingLiU" panose="02020500000000000000" charset="-120"/>
              </a:rPr>
              <a:t>- </a:t>
            </a:r>
            <a:r>
              <a:rPr lang="en-US" altLang="zh-TW" b="1" dirty="0" err="1">
                <a:cs typeface="PMingLiU" panose="02020500000000000000" charset="-120"/>
              </a:rPr>
              <a:t>sqexplain.out</a:t>
            </a:r>
            <a:r>
              <a:rPr lang="en-US" altLang="zh-TW" b="1" dirty="0">
                <a:cs typeface="PMingLiU" panose="02020500000000000000" charset="-120"/>
              </a:rPr>
              <a:t> (I)</a:t>
            </a:r>
          </a:p>
        </p:txBody>
      </p:sp>
      <p:sp>
        <p:nvSpPr>
          <p:cNvPr id="6"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10</a:t>
            </a:fld>
            <a:endParaRPr kumimoji="1" lang="zh-CN" altLang="en-US" dirty="0"/>
          </a:p>
        </p:txBody>
      </p:sp>
      <p:sp>
        <p:nvSpPr>
          <p:cNvPr id="3" name="文本框 2"/>
          <p:cNvSpPr txBox="1"/>
          <p:nvPr/>
        </p:nvSpPr>
        <p:spPr>
          <a:xfrm>
            <a:off x="2212975" y="1885620"/>
            <a:ext cx="7838440" cy="4499309"/>
          </a:xfrm>
          <a:prstGeom prst="rect">
            <a:avLst/>
          </a:prstGeom>
          <a:solidFill>
            <a:srgbClr val="E6E6E6"/>
          </a:solidFill>
          <a:ln>
            <a:solidFill>
              <a:srgbClr val="0000FF"/>
            </a:solidFill>
          </a:ln>
        </p:spPr>
        <p:txBody>
          <a:bodyPr wrap="square" rtlCol="0">
            <a:spAutoFit/>
          </a:bodyPr>
          <a:lstStyle/>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QUERY: (OPTIMIZATION TIMESTAMP: 12-11-2009 20:28:42) ------</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SELECT C.CUSTOMER_NUM, C.LNAME, C.FNAME, C.PHONE, O.ORDER_DATE</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FROM CUSTOMER C, ORDERS O</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WHERE C.CUSTOMER_NUM = O.CUSTOMER_NUM</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AND C.LNAME = 'Watson’</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Estimated Cost: 1014294</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Estimated # of Rows Returned: 4</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1) </a:t>
            </a:r>
            <a:r>
              <a:rPr kumimoji="1"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gbasedbt.c</a:t>
            </a: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sz="16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SEQUENTIAL SCAN  (Serial, fragments: ALL)</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Filters: </a:t>
            </a:r>
            <a:r>
              <a:rPr kumimoji="1"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gbasedbt.c.lname</a:t>
            </a: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 'Watson’</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2) </a:t>
            </a:r>
            <a:r>
              <a:rPr kumimoji="1"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gbasedbt.o</a:t>
            </a: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INDEX PATH</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(1) Index Name: </a:t>
            </a:r>
            <a:r>
              <a:rPr kumimoji="1"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gbasedbt</a:t>
            </a: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112_23</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Index Keys: </a:t>
            </a:r>
            <a:r>
              <a:rPr kumimoji="1"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customer_num</a:t>
            </a: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(Serial, fragments: ALL)</a:t>
            </a: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Lower Index Filter: </a:t>
            </a:r>
            <a:r>
              <a:rPr kumimoji="1"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gbasedbt.c.customer_num</a:t>
            </a: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 = </a:t>
            </a:r>
            <a:r>
              <a:rPr kumimoji="1"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gbasedbt.o.customer_num</a:t>
            </a:r>
            <a:endPar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rPr>
              <a:t>NESTED LOOP JOIN</a:t>
            </a:r>
            <a:endPar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2135751" y="1019906"/>
            <a:ext cx="7992888" cy="1234440"/>
          </a:xfrm>
          <a:prstGeom prst="rect">
            <a:avLst/>
          </a:prstGeom>
        </p:spPr>
        <p:txBody>
          <a:bodyPr wrap="square">
            <a:spAutoFit/>
          </a:bodyPr>
          <a:lstStyle/>
          <a:p>
            <a:pPr marL="285750" indent="-285750">
              <a:lnSpc>
                <a:spcPct val="125000"/>
              </a:lnSpc>
              <a:buClr>
                <a:srgbClr val="FF0000"/>
              </a:buClr>
              <a:buFont typeface="Arial" panose="020B0604020202020204"/>
              <a:buChar char="•"/>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检查</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SQL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的执行计划</a:t>
            </a:r>
          </a:p>
          <a:p>
            <a:pPr marL="285750" indent="-285750">
              <a:lnSpc>
                <a:spcPct val="125000"/>
              </a:lnSpc>
              <a:buClr>
                <a:srgbClr val="FF0000"/>
              </a:buClr>
              <a:buFont typeface="Arial" panose="020B0604020202020204"/>
              <a:buChar char="•"/>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基本原则是</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避免循序读取</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sz="16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SEQUENTIAL SCAN  (Serial, fragments: ALL)</a:t>
            </a:r>
            <a:endParaRPr kumimoji="1" lang="en-US" altLang="zh-CN" sz="20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25000"/>
              </a:lnSpc>
              <a:buFont typeface="Arial" panose="020B0604020202020204"/>
              <a:buChar char="•"/>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extLst>
      <p:ext uri="{BB962C8B-B14F-4D97-AF65-F5344CB8AC3E}">
        <p14:creationId xmlns:p14="http://schemas.microsoft.com/office/powerpoint/2010/main" val="3710885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a:r>
              <a:rPr lang="en-US" altLang="zh-TW" b="1" dirty="0">
                <a:cs typeface="PMingLiU" panose="02020500000000000000" charset="-120"/>
              </a:rPr>
              <a:t>SET EXPLAIN - </a:t>
            </a:r>
            <a:r>
              <a:rPr lang="en-US" altLang="zh-TW" b="1" dirty="0" err="1">
                <a:cs typeface="PMingLiU" panose="02020500000000000000" charset="-120"/>
              </a:rPr>
              <a:t>sqexplain.out</a:t>
            </a:r>
            <a:r>
              <a:rPr lang="en-US" altLang="zh-TW" b="1" dirty="0">
                <a:cs typeface="PMingLiU" panose="02020500000000000000" charset="-120"/>
              </a:rPr>
              <a:t> (II)</a:t>
            </a:r>
          </a:p>
        </p:txBody>
      </p:sp>
      <p:sp>
        <p:nvSpPr>
          <p:cNvPr id="2" name="内容占位符 1"/>
          <p:cNvSpPr>
            <a:spLocks noGrp="1"/>
          </p:cNvSpPr>
          <p:nvPr>
            <p:ph type="body" sz="quarter" idx="10"/>
          </p:nvPr>
        </p:nvSpPr>
        <p:spPr>
          <a:prstGeom prst="rect">
            <a:avLst/>
          </a:prstGeom>
        </p:spPr>
        <p:txBody>
          <a:bodyPr/>
          <a:lstStyle/>
          <a:p>
            <a:r>
              <a:rPr kumimoji="1" lang="zh-CN" altLang="en-US" dirty="0"/>
              <a:t>检查估计所需的时间</a:t>
            </a:r>
            <a:r>
              <a:rPr kumimoji="1" lang="en-US" altLang="zh-CN" dirty="0"/>
              <a:t> </a:t>
            </a:r>
            <a:r>
              <a:rPr kumimoji="1" lang="zh-CN" altLang="en-US" dirty="0"/>
              <a:t>－</a:t>
            </a:r>
            <a:r>
              <a:rPr kumimoji="1" lang="en-US" altLang="zh-CN" dirty="0" err="1"/>
              <a:t>est_cost</a:t>
            </a:r>
            <a:endParaRPr kumimoji="1" lang="en-US" altLang="zh-CN" dirty="0"/>
          </a:p>
          <a:p>
            <a:r>
              <a:rPr kumimoji="1" lang="zh-CN" altLang="en-US" dirty="0"/>
              <a:t>检查所需扫描的列数</a:t>
            </a:r>
            <a:r>
              <a:rPr kumimoji="1" lang="en-US" altLang="zh-CN" dirty="0"/>
              <a:t> </a:t>
            </a:r>
            <a:r>
              <a:rPr kumimoji="1" lang="zh-CN" altLang="en-US" dirty="0"/>
              <a:t>－</a:t>
            </a:r>
            <a:r>
              <a:rPr kumimoji="1" lang="en-US" altLang="zh-CN" dirty="0"/>
              <a:t> </a:t>
            </a:r>
            <a:r>
              <a:rPr kumimoji="1" lang="en-US" altLang="zh-CN" dirty="0" err="1"/>
              <a:t>est_rows</a:t>
            </a:r>
            <a:endParaRPr kumimoji="1" lang="zh-CN" altLang="en-US" dirty="0"/>
          </a:p>
        </p:txBody>
      </p:sp>
      <p:sp>
        <p:nvSpPr>
          <p:cNvPr id="6"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11</a:t>
            </a:fld>
            <a:endParaRPr kumimoji="1" lang="zh-CN" altLang="en-US" dirty="0"/>
          </a:p>
        </p:txBody>
      </p:sp>
      <p:sp>
        <p:nvSpPr>
          <p:cNvPr id="19465" name="Rectangle 14"/>
          <p:cNvSpPr>
            <a:spLocks noChangeArrowheads="1"/>
          </p:cNvSpPr>
          <p:nvPr/>
        </p:nvSpPr>
        <p:spPr bwMode="blackWhite">
          <a:xfrm>
            <a:off x="2743200" y="5562600"/>
            <a:ext cx="8229600" cy="452432"/>
          </a:xfrm>
          <a:prstGeom prst="rect">
            <a:avLst/>
          </a:prstGeom>
          <a:noFill/>
          <a:ln>
            <a:noFill/>
          </a:ln>
        </p:spPr>
        <p:txBody>
          <a:bodyPr>
            <a:spAutoFit/>
          </a:bodyPr>
          <a:lstStyle/>
          <a:p>
            <a:pPr marL="342900" indent="-342900">
              <a:lnSpc>
                <a:spcPct val="130000"/>
              </a:lnSpc>
              <a:spcBef>
                <a:spcPct val="20000"/>
              </a:spcBef>
              <a:buClr>
                <a:srgbClr val="660066"/>
              </a:buClr>
              <a:buSzPct val="80000"/>
            </a:pPr>
            <a:endParaRPr lang="en-US" altLang="zh-TW" b="1">
              <a:solidFill>
                <a:schemeClr val="accent2"/>
              </a:solidFill>
              <a:ea typeface="DFKai-SB" panose="03000509000000000000" charset="-120"/>
              <a:cs typeface="DFKai-SB" panose="03000509000000000000" charset="-120"/>
            </a:endParaRPr>
          </a:p>
        </p:txBody>
      </p:sp>
      <p:sp>
        <p:nvSpPr>
          <p:cNvPr id="3" name="文本框 2"/>
          <p:cNvSpPr txBox="1"/>
          <p:nvPr/>
        </p:nvSpPr>
        <p:spPr>
          <a:xfrm>
            <a:off x="2743200" y="2327589"/>
            <a:ext cx="7416824" cy="413036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lvl="0" fontAlgn="base">
              <a:spcBef>
                <a:spcPct val="20000"/>
              </a:spcBef>
              <a:spcAft>
                <a:spcPct val="0"/>
              </a:spcAft>
              <a:buClr>
                <a:srgbClr val="660066"/>
              </a:buClr>
              <a:buSzPct val="80000"/>
            </a:pPr>
            <a:r>
              <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Internal name     Table name</a:t>
            </a:r>
          </a:p>
          <a:p>
            <a:pPr lvl="0" fontAlgn="base">
              <a:spcBef>
                <a:spcPct val="20000"/>
              </a:spcBef>
              <a:spcAft>
                <a:spcPct val="0"/>
              </a:spcAft>
              <a:buClr>
                <a:srgbClr val="660066"/>
              </a:buClr>
              <a:buSzPct val="80000"/>
            </a:pPr>
            <a:r>
              <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p>
          <a:p>
            <a:pPr lvl="0" fontAlgn="base">
              <a:spcBef>
                <a:spcPct val="20000"/>
              </a:spcBef>
              <a:spcAft>
                <a:spcPct val="0"/>
              </a:spcAft>
              <a:buClr>
                <a:srgbClr val="660066"/>
              </a:buClr>
              <a:buSzPct val="80000"/>
            </a:pPr>
            <a:r>
              <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type     table  </a:t>
            </a:r>
            <a:r>
              <a:rPr kumimoji="1" lang="en-US" altLang="zh-TW" sz="16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rows_prod</a:t>
            </a:r>
            <a:r>
              <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TW" sz="16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est_rows</a:t>
            </a:r>
            <a:r>
              <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TW" sz="16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rows_scan</a:t>
            </a:r>
            <a:r>
              <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time       </a:t>
            </a:r>
            <a:r>
              <a:rPr kumimoji="1" lang="en-US" altLang="zh-TW" sz="16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est_cost</a:t>
            </a:r>
            <a:endPar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fontAlgn="base">
              <a:spcBef>
                <a:spcPct val="20000"/>
              </a:spcBef>
              <a:spcAft>
                <a:spcPct val="0"/>
              </a:spcAft>
              <a:buClr>
                <a:srgbClr val="660066"/>
              </a:buClr>
              <a:buSzPct val="80000"/>
            </a:pPr>
            <a:r>
              <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p>
          <a:p>
            <a:pPr lvl="0" fontAlgn="base">
              <a:spcBef>
                <a:spcPct val="20000"/>
              </a:spcBef>
              <a:spcAft>
                <a:spcPct val="0"/>
              </a:spcAft>
              <a:buClr>
                <a:srgbClr val="660066"/>
              </a:buClr>
              <a:buSzPct val="80000"/>
            </a:pPr>
            <a:r>
              <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scan     t1     1          1      10000041   01:44.91                </a:t>
            </a:r>
            <a:r>
              <a:rPr kumimoji="1" lang="en-US" altLang="zh-TW" sz="16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1014293</a:t>
            </a:r>
          </a:p>
          <a:p>
            <a:pPr lvl="0" fontAlgn="base">
              <a:spcBef>
                <a:spcPct val="20000"/>
              </a:spcBef>
              <a:spcAft>
                <a:spcPct val="0"/>
              </a:spcAft>
              <a:buClr>
                <a:srgbClr val="660066"/>
              </a:buClr>
              <a:buSzPct val="80000"/>
            </a:pPr>
            <a:endPar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fontAlgn="base">
              <a:spcBef>
                <a:spcPct val="20000"/>
              </a:spcBef>
              <a:spcAft>
                <a:spcPct val="0"/>
              </a:spcAft>
              <a:buClr>
                <a:srgbClr val="660066"/>
              </a:buClr>
              <a:buSzPct val="80000"/>
            </a:pPr>
            <a:r>
              <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type     table  </a:t>
            </a:r>
            <a:r>
              <a:rPr kumimoji="1" lang="en-US" altLang="zh-TW" sz="16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rows_prod</a:t>
            </a:r>
            <a:r>
              <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TW" sz="16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est_rows</a:t>
            </a:r>
            <a:r>
              <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TW" sz="16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rows_scan</a:t>
            </a:r>
            <a:r>
              <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time       </a:t>
            </a:r>
            <a:r>
              <a:rPr kumimoji="1" lang="en-US" altLang="zh-TW" sz="16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est_cost</a:t>
            </a:r>
            <a:endPar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fontAlgn="base">
              <a:spcBef>
                <a:spcPct val="20000"/>
              </a:spcBef>
              <a:spcAft>
                <a:spcPct val="0"/>
              </a:spcAft>
              <a:buClr>
                <a:srgbClr val="660066"/>
              </a:buClr>
              <a:buSzPct val="80000"/>
            </a:pPr>
            <a:r>
              <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p>
          <a:p>
            <a:pPr lvl="0" fontAlgn="base">
              <a:spcBef>
                <a:spcPct val="20000"/>
              </a:spcBef>
              <a:spcAft>
                <a:spcPct val="0"/>
              </a:spcAft>
              <a:buClr>
                <a:srgbClr val="660066"/>
              </a:buClr>
              <a:buSzPct val="80000"/>
            </a:pPr>
            <a:r>
              <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scan     t2     14         50000000  14         00:00.28            </a:t>
            </a:r>
            <a:r>
              <a:rPr kumimoji="1" lang="en-US" altLang="zh-TW" sz="16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1</a:t>
            </a:r>
          </a:p>
          <a:p>
            <a:pPr lvl="0" fontAlgn="base">
              <a:spcBef>
                <a:spcPct val="20000"/>
              </a:spcBef>
              <a:spcAft>
                <a:spcPct val="0"/>
              </a:spcAft>
              <a:buClr>
                <a:srgbClr val="660066"/>
              </a:buClr>
              <a:buSzPct val="80000"/>
            </a:pPr>
            <a:endPar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fontAlgn="base">
              <a:spcBef>
                <a:spcPct val="20000"/>
              </a:spcBef>
              <a:spcAft>
                <a:spcPct val="0"/>
              </a:spcAft>
              <a:buClr>
                <a:srgbClr val="660066"/>
              </a:buClr>
              <a:buSzPct val="80000"/>
            </a:pPr>
            <a:r>
              <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type     </a:t>
            </a:r>
            <a:r>
              <a:rPr kumimoji="1" lang="en-US" altLang="zh-TW" sz="16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rows_prod</a:t>
            </a:r>
            <a:r>
              <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TW" sz="16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est_rows</a:t>
            </a:r>
            <a:r>
              <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time       </a:t>
            </a:r>
            <a:r>
              <a:rPr kumimoji="1" lang="en-US" altLang="zh-TW" sz="16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est_cost</a:t>
            </a:r>
            <a:endPar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fontAlgn="base">
              <a:spcBef>
                <a:spcPct val="20000"/>
              </a:spcBef>
              <a:spcAft>
                <a:spcPct val="0"/>
              </a:spcAft>
              <a:buClr>
                <a:srgbClr val="660066"/>
              </a:buClr>
              <a:buSzPct val="80000"/>
            </a:pPr>
            <a:r>
              <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p>
          <a:p>
            <a:pPr lvl="0" fontAlgn="base">
              <a:spcBef>
                <a:spcPct val="20000"/>
              </a:spcBef>
              <a:spcAft>
                <a:spcPct val="0"/>
              </a:spcAft>
              <a:buClr>
                <a:srgbClr val="660066"/>
              </a:buClr>
              <a:buSzPct val="80000"/>
            </a:pPr>
            <a:r>
              <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TW" sz="16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nljoin</a:t>
            </a:r>
            <a:r>
              <a:rPr kumimoji="1" lang="en-US" altLang="zh-TW"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14         5         01:45.19            </a:t>
            </a:r>
            <a:r>
              <a:rPr kumimoji="1" lang="en-US" altLang="zh-TW" sz="16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1014294</a:t>
            </a:r>
          </a:p>
          <a:p>
            <a:endParaRPr kumimoji="1" lang="zh-CN" altLang="en-US" sz="1600" dirty="0"/>
          </a:p>
        </p:txBody>
      </p:sp>
    </p:spTree>
    <p:extLst>
      <p:ext uri="{BB962C8B-B14F-4D97-AF65-F5344CB8AC3E}">
        <p14:creationId xmlns:p14="http://schemas.microsoft.com/office/powerpoint/2010/main" val="1827428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a:r>
              <a:rPr lang="en-US" altLang="zh-TW" b="1" dirty="0">
                <a:cs typeface="PMingLiU" panose="02020500000000000000" charset="-120"/>
              </a:rPr>
              <a:t>SET EXPLAIN</a:t>
            </a:r>
          </a:p>
        </p:txBody>
      </p:sp>
      <p:sp>
        <p:nvSpPr>
          <p:cNvPr id="20483" name="Rectangle 3"/>
          <p:cNvSpPr>
            <a:spLocks noGrp="1" noChangeArrowheads="1"/>
          </p:cNvSpPr>
          <p:nvPr>
            <p:ph type="body" sz="quarter" idx="10"/>
          </p:nvPr>
        </p:nvSpPr>
        <p:spPr>
          <a:prstGeom prst="rect">
            <a:avLst/>
          </a:prstGeom>
        </p:spPr>
        <p:txBody>
          <a:bodyPr/>
          <a:lstStyle/>
          <a:p>
            <a:pPr>
              <a:lnSpc>
                <a:spcPct val="150000"/>
              </a:lnSpc>
              <a:buClr>
                <a:schemeClr val="accent1"/>
              </a:buClr>
              <a:buSzPct val="125000"/>
              <a:buFont typeface="Arial" panose="020B0604020202020204" pitchFamily="34" charset="0"/>
              <a:buChar char="•"/>
            </a:pPr>
            <a:r>
              <a:rPr lang="zh-CN" altLang="en-US" dirty="0">
                <a:cs typeface="宋体" panose="02010600030101010101" pitchFamily="2" charset="-122"/>
              </a:rPr>
              <a:t>在</a:t>
            </a:r>
            <a:r>
              <a:rPr lang="en-US" altLang="zh-CN" dirty="0">
                <a:cs typeface="宋体" panose="02010600030101010101" pitchFamily="2" charset="-122"/>
              </a:rPr>
              <a:t>SET EXPLAIN</a:t>
            </a:r>
            <a:r>
              <a:rPr lang="zh-CN" altLang="en-US" dirty="0">
                <a:cs typeface="宋体" panose="02010600030101010101" pitchFamily="2" charset="-122"/>
              </a:rPr>
              <a:t>语句执行：</a:t>
            </a:r>
            <a:endParaRPr lang="en-US" altLang="zh-CN" dirty="0">
              <a:cs typeface="宋体" panose="02010600030101010101" pitchFamily="2" charset="-122"/>
            </a:endParaRPr>
          </a:p>
          <a:p>
            <a:pPr lvl="1">
              <a:lnSpc>
                <a:spcPct val="240000"/>
              </a:lnSpc>
            </a:pPr>
            <a:r>
              <a:rPr lang="zh-CN" altLang="en-US" sz="1800" dirty="0">
                <a:cs typeface="宋体" panose="02010600030101010101" pitchFamily="2" charset="-122"/>
              </a:rPr>
              <a:t>显示查询执行计划（或查询计划）</a:t>
            </a:r>
            <a:endParaRPr lang="en-US" altLang="zh-CN" sz="1800" dirty="0">
              <a:cs typeface="宋体" panose="02010600030101010101" pitchFamily="2" charset="-122"/>
            </a:endParaRPr>
          </a:p>
          <a:p>
            <a:pPr lvl="1">
              <a:lnSpc>
                <a:spcPct val="240000"/>
              </a:lnSpc>
            </a:pPr>
            <a:r>
              <a:rPr lang="zh-CN" altLang="en-US" sz="1800" dirty="0">
                <a:cs typeface="宋体" panose="02010600030101010101" pitchFamily="2" charset="-122"/>
              </a:rPr>
              <a:t>显示查询执行计划所产生的成本为基础的优化</a:t>
            </a:r>
            <a:endParaRPr lang="en-US" altLang="zh-CN" sz="1800" dirty="0">
              <a:cs typeface="宋体" panose="02010600030101010101" pitchFamily="2" charset="-122"/>
            </a:endParaRPr>
          </a:p>
          <a:p>
            <a:pPr lvl="1">
              <a:lnSpc>
                <a:spcPct val="240000"/>
              </a:lnSpc>
            </a:pPr>
            <a:r>
              <a:rPr lang="zh-CN" altLang="en-US" sz="1800" dirty="0">
                <a:cs typeface="宋体" panose="02010600030101010101" pitchFamily="2" charset="-122"/>
              </a:rPr>
              <a:t>估计行数返回</a:t>
            </a:r>
            <a:endParaRPr lang="en-US" altLang="zh-CN" sz="1800" dirty="0">
              <a:cs typeface="宋体" panose="02010600030101010101" pitchFamily="2" charset="-122"/>
            </a:endParaRPr>
          </a:p>
          <a:p>
            <a:pPr lvl="1">
              <a:lnSpc>
                <a:spcPct val="240000"/>
              </a:lnSpc>
            </a:pPr>
            <a:r>
              <a:rPr lang="zh-CN" altLang="en-US" sz="1800" dirty="0">
                <a:cs typeface="宋体" panose="02010600030101010101" pitchFamily="2" charset="-122"/>
              </a:rPr>
              <a:t>估计查询的相对成本</a:t>
            </a:r>
            <a:endParaRPr lang="en-US" altLang="zh-CN" sz="1800" dirty="0">
              <a:cs typeface="宋体" panose="02010600030101010101" pitchFamily="2" charset="-122"/>
            </a:endParaRPr>
          </a:p>
          <a:p>
            <a:pPr lvl="1">
              <a:lnSpc>
                <a:spcPct val="240000"/>
              </a:lnSpc>
            </a:pPr>
            <a:r>
              <a:rPr lang="zh-CN" altLang="en-US" sz="1800" dirty="0">
                <a:cs typeface="宋体" panose="02010600030101010101" pitchFamily="2" charset="-122"/>
              </a:rPr>
              <a:t>默认情况下生成的输出文件名，是“</a:t>
            </a:r>
            <a:r>
              <a:rPr lang="en-US" altLang="zh-CN" sz="1800" dirty="0" err="1">
                <a:cs typeface="宋体" panose="02010600030101010101" pitchFamily="2" charset="-122"/>
              </a:rPr>
              <a:t>sqexplain.out</a:t>
            </a:r>
            <a:r>
              <a:rPr lang="en-US" altLang="zh-CN" sz="1800" dirty="0">
                <a:cs typeface="宋体" panose="02010600030101010101" pitchFamily="2" charset="-122"/>
              </a:rPr>
              <a:t>”</a:t>
            </a:r>
            <a:endParaRPr lang="en-US" altLang="zh-TW" sz="1800" dirty="0">
              <a:cs typeface="PMingLiU" panose="02020500000000000000" charset="-120"/>
            </a:endParaRPr>
          </a:p>
        </p:txBody>
      </p:sp>
      <p:sp>
        <p:nvSpPr>
          <p:cNvPr id="4"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12</a:t>
            </a:fld>
            <a:endParaRPr kumimoji="1" lang="zh-CN" altLang="en-US" dirty="0"/>
          </a:p>
        </p:txBody>
      </p:sp>
    </p:spTree>
    <p:extLst>
      <p:ext uri="{BB962C8B-B14F-4D97-AF65-F5344CB8AC3E}">
        <p14:creationId xmlns:p14="http://schemas.microsoft.com/office/powerpoint/2010/main" val="114969357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lstStyle/>
          <a:p>
            <a:pPr algn="l"/>
            <a:r>
              <a:rPr lang="en-US" altLang="zh-CN" b="1" dirty="0">
                <a:cs typeface="宋体" panose="02010600030101010101" pitchFamily="2" charset="-122"/>
              </a:rPr>
              <a:t>Set Explain </a:t>
            </a:r>
            <a:r>
              <a:rPr lang="zh-CN" altLang="en-US" dirty="0">
                <a:cs typeface="宋体" panose="02010600030101010101" pitchFamily="2" charset="-122"/>
              </a:rPr>
              <a:t>范例</a:t>
            </a:r>
            <a:endParaRPr lang="zh-CN" altLang="en-US" b="1" dirty="0">
              <a:cs typeface="宋体" panose="02010600030101010101" pitchFamily="2" charset="-122"/>
            </a:endParaRPr>
          </a:p>
        </p:txBody>
      </p:sp>
      <p:sp>
        <p:nvSpPr>
          <p:cNvPr id="21507" name="内容占位符 2"/>
          <p:cNvSpPr>
            <a:spLocks noGrp="1"/>
          </p:cNvSpPr>
          <p:nvPr>
            <p:ph type="body" sz="quarter" idx="10"/>
          </p:nvPr>
        </p:nvSpPr>
        <p:spPr>
          <a:prstGeom prst="rect">
            <a:avLst/>
          </a:prstGeom>
          <a:solidFill>
            <a:srgbClr val="E6E6E6"/>
          </a:solidFill>
          <a:ln>
            <a:solidFill>
              <a:schemeClr val="tx2"/>
            </a:solidFill>
            <a:miter lim="800000"/>
          </a:ln>
        </p:spPr>
        <p:txBody>
          <a:bodyPr>
            <a:normAutofit/>
          </a:bodyPr>
          <a:lstStyle/>
          <a:p>
            <a:pPr lvl="1">
              <a:lnSpc>
                <a:spcPct val="125000"/>
              </a:lnSpc>
              <a:buFont typeface="Wingdings" panose="05000000000000000000" charset="0"/>
              <a:buNone/>
            </a:pPr>
            <a:r>
              <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SET EXPLAIN ON;</a:t>
            </a:r>
          </a:p>
          <a:p>
            <a:pPr lvl="1">
              <a:lnSpc>
                <a:spcPct val="125000"/>
              </a:lnSpc>
              <a:buFont typeface="Wingdings" panose="05000000000000000000" charset="0"/>
              <a:buNone/>
            </a:pPr>
            <a:r>
              <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select * from customer </a:t>
            </a:r>
          </a:p>
          <a:p>
            <a:pPr lvl="1">
              <a:lnSpc>
                <a:spcPct val="125000"/>
              </a:lnSpc>
              <a:buFont typeface="Wingdings" panose="05000000000000000000" charset="0"/>
              <a:buNone/>
            </a:pPr>
            <a:r>
              <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where </a:t>
            </a:r>
            <a:r>
              <a:rPr lang="en-US" altLang="zh-CN" sz="18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zipcode</a:t>
            </a:r>
            <a:r>
              <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 '94063';</a:t>
            </a:r>
          </a:p>
          <a:p>
            <a:pPr lvl="1">
              <a:lnSpc>
                <a:spcPct val="125000"/>
              </a:lnSpc>
              <a:buFont typeface="Wingdings" panose="05000000000000000000" charset="0"/>
              <a:buNone/>
            </a:pPr>
            <a:r>
              <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SET EXPLAIN OFF;</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13</a:t>
            </a:fld>
            <a:endParaRPr kumimoji="1" lang="zh-CN" altLang="en-US" dirty="0"/>
          </a:p>
        </p:txBody>
      </p:sp>
      <p:sp>
        <p:nvSpPr>
          <p:cNvPr id="5" name="TextBox 4"/>
          <p:cNvSpPr txBox="1">
            <a:spLocks noChangeArrowheads="1"/>
          </p:cNvSpPr>
          <p:nvPr/>
        </p:nvSpPr>
        <p:spPr bwMode="auto">
          <a:xfrm>
            <a:off x="1981384" y="5108292"/>
            <a:ext cx="8229600" cy="369332"/>
          </a:xfrm>
          <a:prstGeom prst="rect">
            <a:avLst/>
          </a:prstGeom>
          <a:solidFill>
            <a:srgbClr val="E6E6E6"/>
          </a:solidFill>
          <a:ln w="9525">
            <a:solidFill>
              <a:schemeClr val="tx2"/>
            </a:solidFill>
            <a:miter lim="800000"/>
          </a:ln>
        </p:spPr>
        <p:txBody>
          <a:bodyPr>
            <a:spAutoFit/>
          </a:bodyPr>
          <a:lstStyle>
            <a:lvl1pPr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42950" indent="-28575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430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6002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574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5146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718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4290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862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lvl="1" eaLnBrk="1" hangingPunct="1"/>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CREATE INDEX </a:t>
            </a:r>
            <a:r>
              <a:rPr lang="en-US" altLang="zh-CN" sz="18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zip_idx</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ON customer(</a:t>
            </a:r>
            <a:r>
              <a:rPr lang="en-US" altLang="zh-CN" sz="18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zipcode</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2086972" y="2929407"/>
            <a:ext cx="7632848" cy="1742015"/>
          </a:xfrm>
          <a:prstGeom prst="rect">
            <a:avLst/>
          </a:prstGeom>
          <a:noFill/>
        </p:spPr>
        <p:txBody>
          <a:bodyPr wrap="square" rtlCol="0">
            <a:spAutoFit/>
          </a:bodyPr>
          <a:lstStyle/>
          <a:p>
            <a:pPr marL="457200" indent="-457200">
              <a:lnSpc>
                <a:spcPct val="130000"/>
              </a:lnSpc>
              <a:spcBef>
                <a:spcPct val="20000"/>
              </a:spcBef>
              <a:buClr>
                <a:schemeClr val="accent1"/>
              </a:buClr>
              <a:buSzPct val="12500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在这个范例中用</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SET EXPLAIN ON;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去衡量</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SQL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的执行计划</a:t>
            </a:r>
          </a:p>
          <a:p>
            <a:pPr marL="914400" lvl="1" indent="-457200">
              <a:lnSpc>
                <a:spcPct val="150000"/>
              </a:lnSpc>
              <a:spcBef>
                <a:spcPct val="20000"/>
              </a:spcBef>
              <a:buClr>
                <a:srgbClr val="FF0000"/>
              </a:buClr>
              <a:buSzPct val="11000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循序读取没有索引</a:t>
            </a:r>
          </a:p>
          <a:p>
            <a:pPr marL="914400" lvl="1" indent="-457200">
              <a:lnSpc>
                <a:spcPct val="150000"/>
              </a:lnSpc>
              <a:spcBef>
                <a:spcPct val="20000"/>
              </a:spcBef>
              <a:buClr>
                <a:srgbClr val="FF0000"/>
              </a:buClr>
              <a:buSzPct val="11000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建立索引后</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－以索引读取</a:t>
            </a:r>
            <a:endParaRPr lang="en-US" altLang="zh-TW"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endParaRPr kumimoji="1"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2135307" y="4427582"/>
            <a:ext cx="7632848" cy="487680"/>
          </a:xfrm>
          <a:prstGeom prst="rect">
            <a:avLst/>
          </a:prstGeom>
          <a:noFill/>
        </p:spPr>
        <p:txBody>
          <a:bodyPr wrap="square" rtlCol="0">
            <a:spAutoFit/>
          </a:bodyPr>
          <a:lstStyle/>
          <a:p>
            <a:pPr marL="457200" indent="-457200">
              <a:lnSpc>
                <a:spcPct val="130000"/>
              </a:lnSpc>
              <a:spcBef>
                <a:spcPct val="20000"/>
              </a:spcBef>
              <a:buClr>
                <a:schemeClr val="accent1"/>
              </a:buClr>
              <a:buSzPct val="12500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创建一个索引后在检查一次</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err="1">
                <a:latin typeface="微软雅黑" panose="020B0503020204020204" pitchFamily="34" charset="-122"/>
                <a:ea typeface="微软雅黑" panose="020B0503020204020204" pitchFamily="34" charset="-122"/>
                <a:cs typeface="微软雅黑" panose="020B0503020204020204" pitchFamily="34" charset="-122"/>
              </a:rPr>
              <a:t>sqlexplain.out</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extLst>
      <p:ext uri="{BB962C8B-B14F-4D97-AF65-F5344CB8AC3E}">
        <p14:creationId xmlns:p14="http://schemas.microsoft.com/office/powerpoint/2010/main" val="25133652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p:txBody>
          <a:bodyPr/>
          <a:lstStyle/>
          <a:p>
            <a:r>
              <a:rPr lang="en-US" altLang="zh-TW" dirty="0">
                <a:cs typeface="PMingLiU" panose="02020500000000000000" charset="-120"/>
              </a:rPr>
              <a:t>SET EXPLAIN </a:t>
            </a:r>
            <a:r>
              <a:rPr lang="zh-CN" altLang="en-US" dirty="0">
                <a:cs typeface="PMingLiU" panose="02020500000000000000" charset="-120"/>
              </a:rPr>
              <a:t>－范例：</a:t>
            </a:r>
            <a:r>
              <a:rPr lang="zh-CN" altLang="en-US" dirty="0">
                <a:cs typeface="宋体" panose="02010600030101010101" pitchFamily="2" charset="-122"/>
              </a:rPr>
              <a:t>循序读取没有索引</a:t>
            </a:r>
          </a:p>
        </p:txBody>
      </p:sp>
      <p:sp>
        <p:nvSpPr>
          <p:cNvPr id="3" name="内容占位符 2"/>
          <p:cNvSpPr>
            <a:spLocks noGrp="1"/>
          </p:cNvSpPr>
          <p:nvPr>
            <p:ph type="body" sz="quarter" idx="10"/>
          </p:nvPr>
        </p:nvSpPr>
        <p:spPr>
          <a:xfrm>
            <a:off x="755650" y="1248508"/>
            <a:ext cx="10718800" cy="5209442"/>
          </a:xfrm>
          <a:prstGeom prst="rect">
            <a:avLst/>
          </a:prstGeom>
          <a:solidFill>
            <a:srgbClr val="E6E6E6"/>
          </a:solidFill>
          <a:ln>
            <a:solidFill>
              <a:schemeClr val="accent4"/>
            </a:solidFill>
          </a:ln>
        </p:spPr>
        <p:txBody>
          <a:bodyPr>
            <a:noAutofit/>
          </a:bodyPr>
          <a:lstStyle/>
          <a:p>
            <a:pPr lvl="1">
              <a:buFont typeface="Wingdings" panose="05000000000000000000" charset="0"/>
              <a:buNone/>
            </a:pP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QUERY: (OPTIMIZATION TIMESTAMP: 12-10-2009 14:02:23) </a:t>
            </a:r>
          </a:p>
          <a:p>
            <a:pPr lvl="1">
              <a:buFont typeface="Wingdings" panose="05000000000000000000" charset="0"/>
              <a:buNone/>
            </a:pP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 </a:t>
            </a:r>
          </a:p>
          <a:p>
            <a:pPr lvl="1">
              <a:buFont typeface="Wingdings" panose="05000000000000000000" charset="0"/>
              <a:buNone/>
            </a:pP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select * from customer  </a:t>
            </a:r>
          </a:p>
          <a:p>
            <a:pPr lvl="1">
              <a:buFont typeface="Wingdings" panose="05000000000000000000" charset="0"/>
              <a:buNone/>
            </a:pP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where </a:t>
            </a:r>
            <a:r>
              <a:rPr lang="en-US" altLang="zh-CN" sz="1300" dirty="0" err="1">
                <a:latin typeface="微软雅黑" panose="020B0503020204020204" pitchFamily="34" charset="-122"/>
                <a:ea typeface="微软雅黑" panose="020B0503020204020204" pitchFamily="34" charset="-122"/>
                <a:cs typeface="微软雅黑" panose="020B0503020204020204" pitchFamily="34" charset="-122"/>
              </a:rPr>
              <a:t>zipcode</a:t>
            </a: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 = '94063' </a:t>
            </a:r>
          </a:p>
          <a:p>
            <a:pPr lvl="1">
              <a:buFont typeface="Wingdings" panose="05000000000000000000" charset="0"/>
              <a:buNone/>
            </a:pP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 </a:t>
            </a:r>
          </a:p>
          <a:p>
            <a:pPr lvl="1">
              <a:buFont typeface="Wingdings" panose="05000000000000000000" charset="0"/>
              <a:buNone/>
            </a:pP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Estimated Cost: 1014289 </a:t>
            </a:r>
          </a:p>
          <a:p>
            <a:pPr lvl="1">
              <a:buFont typeface="Wingdings" panose="05000000000000000000" charset="0"/>
              <a:buNone/>
            </a:pP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Estimated # of Rows Returned: 100 </a:t>
            </a:r>
          </a:p>
          <a:p>
            <a:pPr lvl="1">
              <a:buFont typeface="Wingdings" panose="05000000000000000000" charset="0"/>
              <a:buNone/>
            </a:pP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 </a:t>
            </a:r>
          </a:p>
          <a:p>
            <a:pPr lvl="1">
              <a:buFont typeface="Wingdings" panose="05000000000000000000" charset="0"/>
              <a:buNone/>
            </a:pP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  1) </a:t>
            </a:r>
            <a:r>
              <a:rPr lang="en-US" altLang="zh-CN" sz="1300" dirty="0" err="1">
                <a:latin typeface="微软雅黑" panose="020B0503020204020204" pitchFamily="34" charset="-122"/>
                <a:ea typeface="微软雅黑" panose="020B0503020204020204" pitchFamily="34" charset="-122"/>
                <a:cs typeface="微软雅黑" panose="020B0503020204020204" pitchFamily="34" charset="-122"/>
              </a:rPr>
              <a:t>gbasedbt.customer</a:t>
            </a: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SEQUENTIAL SCAN  </a:t>
            </a: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(Serial, fragments: ALL) </a:t>
            </a:r>
          </a:p>
          <a:p>
            <a:pPr lvl="1">
              <a:buFont typeface="Wingdings" panose="05000000000000000000" charset="0"/>
              <a:buNone/>
            </a:pP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        Filters: </a:t>
            </a:r>
            <a:r>
              <a:rPr lang="en-US" altLang="zh-CN" sz="1300" dirty="0" err="1">
                <a:latin typeface="微软雅黑" panose="020B0503020204020204" pitchFamily="34" charset="-122"/>
                <a:ea typeface="微软雅黑" panose="020B0503020204020204" pitchFamily="34" charset="-122"/>
                <a:cs typeface="微软雅黑" panose="020B0503020204020204" pitchFamily="34" charset="-122"/>
              </a:rPr>
              <a:t>gbasedbt.customer.zipcode</a:t>
            </a: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 = '94063'  </a:t>
            </a:r>
          </a:p>
          <a:p>
            <a:pPr lvl="1">
              <a:buFont typeface="Wingdings" panose="05000000000000000000" charset="0"/>
              <a:buNone/>
            </a:pP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Query statistics: </a:t>
            </a:r>
          </a:p>
          <a:p>
            <a:pPr lvl="1">
              <a:buFont typeface="Wingdings" panose="05000000000000000000" charset="0"/>
              <a:buNone/>
            </a:pP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a:t>
            </a:r>
          </a:p>
          <a:p>
            <a:pPr lvl="1">
              <a:buFont typeface="Wingdings" panose="05000000000000000000" charset="0"/>
              <a:buNone/>
            </a:pP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  Internal name     Table name </a:t>
            </a:r>
          </a:p>
          <a:p>
            <a:pPr lvl="1">
              <a:buFont typeface="Wingdings" panose="05000000000000000000" charset="0"/>
              <a:buNone/>
            </a:pP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  ---------------------------- </a:t>
            </a:r>
          </a:p>
          <a:p>
            <a:pPr lvl="1">
              <a:buFont typeface="Wingdings" panose="05000000000000000000" charset="0"/>
              <a:buNone/>
            </a:pP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  t1</a:t>
            </a: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                customer </a:t>
            </a:r>
            <a:endParaRPr lang="en-US" altLang="zh-CN" sz="1300" dirty="0" smtClean="0">
              <a:latin typeface="微软雅黑" panose="020B0503020204020204" pitchFamily="34" charset="-122"/>
              <a:ea typeface="微软雅黑" panose="020B0503020204020204" pitchFamily="34" charset="-122"/>
              <a:cs typeface="微软雅黑" panose="020B0503020204020204" pitchFamily="34" charset="-122"/>
            </a:endParaRPr>
          </a:p>
          <a:p>
            <a:pPr lvl="1">
              <a:buFont typeface="Wingdings" panose="05000000000000000000" charset="0"/>
              <a:buNone/>
            </a:pPr>
            <a:r>
              <a:rPr lang="en-US" altLang="zh-CN" sz="1300" dirty="0" smtClean="0">
                <a:latin typeface="微软雅黑" panose="020B0503020204020204" pitchFamily="34" charset="-122"/>
                <a:ea typeface="微软雅黑" panose="020B0503020204020204" pitchFamily="34" charset="-122"/>
                <a:cs typeface="微软雅黑" panose="020B0503020204020204" pitchFamily="34" charset="-122"/>
              </a:rPr>
              <a:t> </a:t>
            </a:r>
          </a:p>
          <a:p>
            <a:pPr lvl="1">
              <a:buFont typeface="Wingdings" panose="05000000000000000000" charset="0"/>
              <a:buNone/>
            </a:pPr>
            <a:r>
              <a:rPr lang="en-US" altLang="zh-CN" sz="130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type     table  </a:t>
            </a:r>
            <a:r>
              <a:rPr lang="en-US" altLang="zh-CN" sz="1300" dirty="0" err="1">
                <a:latin typeface="微软雅黑" panose="020B0503020204020204" pitchFamily="34" charset="-122"/>
                <a:ea typeface="微软雅黑" panose="020B0503020204020204" pitchFamily="34" charset="-122"/>
                <a:cs typeface="微软雅黑" panose="020B0503020204020204" pitchFamily="34" charset="-122"/>
              </a:rPr>
              <a:t>rows_prod</a:t>
            </a: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300" dirty="0" err="1">
                <a:latin typeface="微软雅黑" panose="020B0503020204020204" pitchFamily="34" charset="-122"/>
                <a:ea typeface="微软雅黑" panose="020B0503020204020204" pitchFamily="34" charset="-122"/>
                <a:cs typeface="微软雅黑" panose="020B0503020204020204" pitchFamily="34" charset="-122"/>
              </a:rPr>
              <a:t>est_rows</a:t>
            </a: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300" dirty="0" err="1">
                <a:latin typeface="微软雅黑" panose="020B0503020204020204" pitchFamily="34" charset="-122"/>
                <a:ea typeface="微软雅黑" panose="020B0503020204020204" pitchFamily="34" charset="-122"/>
                <a:cs typeface="微软雅黑" panose="020B0503020204020204" pitchFamily="34" charset="-122"/>
              </a:rPr>
              <a:t>rows_scan</a:t>
            </a: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  time       </a:t>
            </a:r>
            <a:r>
              <a:rPr lang="en-US" altLang="zh-CN" sz="1300" dirty="0" err="1">
                <a:latin typeface="微软雅黑" panose="020B0503020204020204" pitchFamily="34" charset="-122"/>
                <a:ea typeface="微软雅黑" panose="020B0503020204020204" pitchFamily="34" charset="-122"/>
                <a:cs typeface="微软雅黑" panose="020B0503020204020204" pitchFamily="34" charset="-122"/>
              </a:rPr>
              <a:t>est_cost</a:t>
            </a: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 </a:t>
            </a:r>
          </a:p>
          <a:p>
            <a:pPr lvl="1">
              <a:buFont typeface="Wingdings" panose="05000000000000000000" charset="0"/>
              <a:buNone/>
            </a:pP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  ------------------------------------------------------------------- </a:t>
            </a:r>
          </a:p>
          <a:p>
            <a:pPr lvl="1">
              <a:buFont typeface="Wingdings" panose="05000000000000000000" charset="0"/>
              <a:buNone/>
            </a:pP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  scan     t1     99         100       </a:t>
            </a:r>
            <a:r>
              <a:rPr lang="en-US" altLang="zh-CN" sz="1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10000041</a:t>
            </a: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   00:14.07          </a:t>
            </a:r>
            <a:r>
              <a:rPr lang="en-US" altLang="zh-CN" sz="1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1014290 </a:t>
            </a:r>
            <a:endParaRPr lang="zh-CN" altLang="en-US" sz="1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14</a:t>
            </a:fld>
            <a:endParaRPr kumimoji="1" lang="zh-CN" altLang="en-US" dirty="0"/>
          </a:p>
        </p:txBody>
      </p:sp>
      <p:sp>
        <p:nvSpPr>
          <p:cNvPr id="5" name="圆角矩形标注 4"/>
          <p:cNvSpPr/>
          <p:nvPr/>
        </p:nvSpPr>
        <p:spPr bwMode="auto">
          <a:xfrm>
            <a:off x="7608168" y="4653136"/>
            <a:ext cx="2088232" cy="352580"/>
          </a:xfrm>
          <a:prstGeom prst="wedgeRoundRectCallout">
            <a:avLst>
              <a:gd name="adj1" fmla="val -63867"/>
              <a:gd name="adj2" fmla="val 230764"/>
              <a:gd name="adj3" fmla="val 16667"/>
            </a:avLst>
          </a:prstGeom>
          <a:solidFill>
            <a:srgbClr val="FFFF00"/>
          </a:solidFill>
          <a:ln w="9525" cap="flat" cmpd="sng" algn="ctr">
            <a:solidFill>
              <a:srgbClr val="0000FF"/>
            </a:solidFill>
            <a:prstDash val="solid"/>
            <a:round/>
            <a:headEnd type="none" w="med" len="med"/>
            <a:tailEnd type="none" w="med" len="med"/>
          </a:ln>
          <a:effectLst/>
        </p:spPr>
        <p:txBody>
          <a:bodyPr vert="horz" wrap="square" lIns="92075" tIns="46038" rIns="92075" bIns="46038" numCol="1" rtlCol="0" anchor="t" anchorCtr="0" compatLnSpc="1">
            <a:spAutoFit/>
          </a:bodyPr>
          <a:lstStyle/>
          <a:p>
            <a:pPr marL="119380" indent="-119380" algn="ctr">
              <a:lnSpc>
                <a:spcPct val="90000"/>
              </a:lnSpc>
              <a:spcBef>
                <a:spcPct val="50000"/>
              </a:spcBef>
              <a:buClr>
                <a:schemeClr val="accent1"/>
              </a:buClr>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没有索引的成本估计</a:t>
            </a:r>
          </a:p>
        </p:txBody>
      </p:sp>
    </p:spTree>
    <p:extLst>
      <p:ext uri="{BB962C8B-B14F-4D97-AF65-F5344CB8AC3E}">
        <p14:creationId xmlns:p14="http://schemas.microsoft.com/office/powerpoint/2010/main" val="2944248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r>
              <a:rPr lang="en-US" altLang="zh-TW" dirty="0">
                <a:cs typeface="PMingLiU" panose="02020500000000000000" charset="-120"/>
              </a:rPr>
              <a:t>SET EXPLAIN </a:t>
            </a:r>
            <a:r>
              <a:rPr lang="zh-CN" altLang="en-US" dirty="0">
                <a:cs typeface="PMingLiU" panose="02020500000000000000" charset="-120"/>
              </a:rPr>
              <a:t>范例：</a:t>
            </a:r>
            <a:r>
              <a:rPr lang="zh-CN" altLang="en-US" dirty="0">
                <a:cs typeface="宋体" panose="02010600030101010101" pitchFamily="2" charset="-122"/>
              </a:rPr>
              <a:t>建立索引后</a:t>
            </a:r>
            <a:r>
              <a:rPr lang="en-US" altLang="zh-CN" dirty="0">
                <a:cs typeface="宋体" panose="02010600030101010101" pitchFamily="2" charset="-122"/>
              </a:rPr>
              <a:t> </a:t>
            </a:r>
            <a:r>
              <a:rPr lang="zh-CN" altLang="en-US" dirty="0">
                <a:cs typeface="宋体" panose="02010600030101010101" pitchFamily="2" charset="-122"/>
              </a:rPr>
              <a:t>－以索引读取</a:t>
            </a:r>
          </a:p>
        </p:txBody>
      </p:sp>
      <p:sp>
        <p:nvSpPr>
          <p:cNvPr id="3" name="内容占位符 2"/>
          <p:cNvSpPr>
            <a:spLocks noGrp="1"/>
          </p:cNvSpPr>
          <p:nvPr>
            <p:ph type="body" sz="quarter" idx="10"/>
          </p:nvPr>
        </p:nvSpPr>
        <p:spPr>
          <a:prstGeom prst="rect">
            <a:avLst/>
          </a:prstGeom>
          <a:solidFill>
            <a:srgbClr val="E6E6E6"/>
          </a:solidFill>
          <a:ln>
            <a:solidFill>
              <a:schemeClr val="accent4"/>
            </a:solidFill>
          </a:ln>
        </p:spPr>
        <p:txBody>
          <a:bodyPr>
            <a:normAutofit lnSpcReduction="10000"/>
          </a:bodyPr>
          <a:lstStyle/>
          <a:p>
            <a:pPr lvl="2">
              <a:buFont typeface="Wingdings" panose="05000000000000000000" charset="0"/>
              <a:buNone/>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QUERY: (OPTIMIZATION TIMESTAMP: 12-10-2009 15:09:21)</a:t>
            </a:r>
          </a:p>
          <a:p>
            <a:pPr lvl="2">
              <a:buFont typeface="Wingdings" panose="05000000000000000000" charset="0"/>
              <a:buNone/>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p>
          <a:p>
            <a:pPr lvl="2">
              <a:buFont typeface="Wingdings" panose="05000000000000000000" charset="0"/>
              <a:buNone/>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select * from customer </a:t>
            </a:r>
          </a:p>
          <a:p>
            <a:pPr lvl="2">
              <a:buFont typeface="Wingdings" panose="05000000000000000000" charset="0"/>
              <a:buNone/>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where </a:t>
            </a:r>
            <a:r>
              <a:rPr lang="en-US" altLang="zh-CN" sz="1200" dirty="0" err="1">
                <a:latin typeface="微软雅黑" panose="020B0503020204020204" pitchFamily="34" charset="-122"/>
                <a:ea typeface="微软雅黑" panose="020B0503020204020204" pitchFamily="34" charset="-122"/>
                <a:cs typeface="微软雅黑" panose="020B0503020204020204" pitchFamily="34" charset="-122"/>
              </a:rPr>
              <a:t>zipcode</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 '94063'</a:t>
            </a:r>
          </a:p>
          <a:p>
            <a:pPr lvl="2">
              <a:buFont typeface="Wingdings" panose="05000000000000000000" charset="0"/>
              <a:buNone/>
            </a:pP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lvl="2">
              <a:buFont typeface="Wingdings" panose="05000000000000000000" charset="0"/>
              <a:buNone/>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Estimated Cost: 28</a:t>
            </a:r>
          </a:p>
          <a:p>
            <a:pPr lvl="2">
              <a:buFont typeface="Wingdings" panose="05000000000000000000" charset="0"/>
              <a:buNone/>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Estimated # of Rows Returned: 25</a:t>
            </a:r>
          </a:p>
          <a:p>
            <a:pPr lvl="2">
              <a:buFont typeface="Wingdings" panose="05000000000000000000" charset="0"/>
              <a:buNone/>
            </a:pP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lvl="2">
              <a:buFont typeface="Wingdings" panose="05000000000000000000" charset="0"/>
              <a:buNone/>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1) </a:t>
            </a:r>
            <a:r>
              <a:rPr lang="en-US" altLang="zh-CN" sz="1200" dirty="0" err="1">
                <a:latin typeface="微软雅黑" panose="020B0503020204020204" pitchFamily="34" charset="-122"/>
                <a:ea typeface="微软雅黑" panose="020B0503020204020204" pitchFamily="34" charset="-122"/>
                <a:cs typeface="微软雅黑" panose="020B0503020204020204" pitchFamily="34" charset="-122"/>
              </a:rPr>
              <a:t>gbasedbt.customer</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INDEX PATH</a:t>
            </a:r>
          </a:p>
          <a:p>
            <a:pPr lvl="2">
              <a:buFont typeface="Wingdings" panose="05000000000000000000" charset="0"/>
              <a:buNone/>
            </a:pP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lvl="2">
              <a:buFont typeface="Wingdings" panose="05000000000000000000" charset="0"/>
              <a:buNone/>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(1) Index Name: </a:t>
            </a:r>
            <a:r>
              <a:rPr lang="en-US" altLang="zh-CN" sz="1200" dirty="0" err="1">
                <a:latin typeface="微软雅黑" panose="020B0503020204020204" pitchFamily="34" charset="-122"/>
                <a:ea typeface="微软雅黑" panose="020B0503020204020204" pitchFamily="34" charset="-122"/>
                <a:cs typeface="微软雅黑" panose="020B0503020204020204" pitchFamily="34" charset="-122"/>
              </a:rPr>
              <a:t>gbasedbt.zip_idx</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lvl="2">
              <a:buFont typeface="Wingdings" panose="05000000000000000000" charset="0"/>
              <a:buNone/>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Index Keys: </a:t>
            </a:r>
            <a:r>
              <a:rPr lang="en-US" altLang="zh-CN" sz="1200" dirty="0" err="1">
                <a:latin typeface="微软雅黑" panose="020B0503020204020204" pitchFamily="34" charset="-122"/>
                <a:ea typeface="微软雅黑" panose="020B0503020204020204" pitchFamily="34" charset="-122"/>
                <a:cs typeface="微软雅黑" panose="020B0503020204020204" pitchFamily="34" charset="-122"/>
              </a:rPr>
              <a:t>zipcode</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(Serial, fragments: ALL)</a:t>
            </a:r>
          </a:p>
          <a:p>
            <a:pPr lvl="2">
              <a:buFont typeface="Wingdings" panose="05000000000000000000" charset="0"/>
              <a:buNone/>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Lower Index Filter: </a:t>
            </a:r>
            <a:r>
              <a:rPr lang="en-US" altLang="zh-CN" sz="1200" dirty="0" err="1">
                <a:latin typeface="微软雅黑" panose="020B0503020204020204" pitchFamily="34" charset="-122"/>
                <a:ea typeface="微软雅黑" panose="020B0503020204020204" pitchFamily="34" charset="-122"/>
                <a:cs typeface="微软雅黑" panose="020B0503020204020204" pitchFamily="34" charset="-122"/>
              </a:rPr>
              <a:t>gbasedbt.customer.zipcode</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 '94063' </a:t>
            </a:r>
          </a:p>
          <a:p>
            <a:pPr lvl="2">
              <a:buFont typeface="Wingdings" panose="05000000000000000000" charset="0"/>
              <a:buNone/>
            </a:pP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lvl="2">
              <a:buFont typeface="Wingdings" panose="05000000000000000000" charset="0"/>
              <a:buNone/>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Query statistics:</a:t>
            </a:r>
          </a:p>
          <a:p>
            <a:pPr lvl="2">
              <a:buFont typeface="Wingdings" panose="05000000000000000000" charset="0"/>
              <a:buNone/>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Internal name     Table name</a:t>
            </a:r>
          </a:p>
          <a:p>
            <a:pPr lvl="2">
              <a:buFont typeface="Wingdings" panose="05000000000000000000" charset="0"/>
              <a:buNone/>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p>
          <a:p>
            <a:pPr lvl="2">
              <a:buFont typeface="Wingdings" panose="05000000000000000000" charset="0"/>
              <a:buNone/>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t1                customer</a:t>
            </a:r>
          </a:p>
          <a:p>
            <a:pPr lvl="2">
              <a:buFont typeface="Wingdings" panose="05000000000000000000" charset="0"/>
              <a:buNone/>
            </a:pP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lvl="2">
              <a:buFont typeface="Wingdings" panose="05000000000000000000" charset="0"/>
              <a:buNone/>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type     table  </a:t>
            </a:r>
            <a:r>
              <a:rPr lang="en-US" altLang="zh-CN" sz="1200" dirty="0" err="1">
                <a:latin typeface="微软雅黑" panose="020B0503020204020204" pitchFamily="34" charset="-122"/>
                <a:ea typeface="微软雅黑" panose="020B0503020204020204" pitchFamily="34" charset="-122"/>
                <a:cs typeface="微软雅黑" panose="020B0503020204020204" pitchFamily="34" charset="-122"/>
              </a:rPr>
              <a:t>rows_prod</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dirty="0" err="1">
                <a:latin typeface="微软雅黑" panose="020B0503020204020204" pitchFamily="34" charset="-122"/>
                <a:ea typeface="微软雅黑" panose="020B0503020204020204" pitchFamily="34" charset="-122"/>
                <a:cs typeface="微软雅黑" panose="020B0503020204020204" pitchFamily="34" charset="-122"/>
              </a:rPr>
              <a:t>est_rows</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dirty="0" err="1">
                <a:latin typeface="微软雅黑" panose="020B0503020204020204" pitchFamily="34" charset="-122"/>
                <a:ea typeface="微软雅黑" panose="020B0503020204020204" pitchFamily="34" charset="-122"/>
                <a:cs typeface="微软雅黑" panose="020B0503020204020204" pitchFamily="34" charset="-122"/>
              </a:rPr>
              <a:t>rows_scan</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time       </a:t>
            </a:r>
            <a:r>
              <a:rPr lang="en-US" altLang="zh-CN" sz="1200" dirty="0" err="1">
                <a:latin typeface="微软雅黑" panose="020B0503020204020204" pitchFamily="34" charset="-122"/>
                <a:ea typeface="微软雅黑" panose="020B0503020204020204" pitchFamily="34" charset="-122"/>
                <a:cs typeface="微软雅黑" panose="020B0503020204020204" pitchFamily="34" charset="-122"/>
              </a:rPr>
              <a:t>est_cost</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lvl="2">
              <a:buFont typeface="Wingdings" panose="05000000000000000000" charset="0"/>
              <a:buNone/>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p>
          <a:p>
            <a:pPr lvl="2">
              <a:buFont typeface="Wingdings" panose="05000000000000000000" charset="0"/>
              <a:buNone/>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scan     t1     99         25        </a:t>
            </a:r>
            <a:r>
              <a:rPr lang="en-US" altLang="zh-CN"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99 </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00:00.00                   </a:t>
            </a:r>
            <a:r>
              <a:rPr lang="en-US" altLang="zh-CN"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28 </a:t>
            </a:r>
            <a:endParaRPr lang="zh-CN" alt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15</a:t>
            </a:fld>
            <a:endParaRPr kumimoji="1" lang="zh-CN" altLang="en-US" dirty="0"/>
          </a:p>
        </p:txBody>
      </p:sp>
      <p:sp>
        <p:nvSpPr>
          <p:cNvPr id="5" name="圆角矩形标注 4"/>
          <p:cNvSpPr/>
          <p:nvPr/>
        </p:nvSpPr>
        <p:spPr bwMode="auto">
          <a:xfrm>
            <a:off x="7680176" y="4797153"/>
            <a:ext cx="1512168" cy="733961"/>
          </a:xfrm>
          <a:prstGeom prst="wedgeRoundRectCallout">
            <a:avLst>
              <a:gd name="adj1" fmla="val -77036"/>
              <a:gd name="adj2" fmla="val 90946"/>
              <a:gd name="adj3" fmla="val 16667"/>
            </a:avLst>
          </a:prstGeom>
          <a:solidFill>
            <a:srgbClr val="FFFF00"/>
          </a:solidFill>
          <a:ln w="9525" cap="flat" cmpd="sng" algn="ctr">
            <a:solidFill>
              <a:srgbClr val="0000FF"/>
            </a:solidFill>
            <a:prstDash val="solid"/>
            <a:round/>
            <a:headEnd type="none" w="med" len="med"/>
            <a:tailEnd type="none" w="med" len="med"/>
          </a:ln>
          <a:effectLst/>
        </p:spPr>
        <p:txBody>
          <a:bodyPr vert="horz" wrap="square" lIns="92075" tIns="46038" rIns="92075" bIns="46038" numCol="1" rtlCol="0" anchor="t" anchorCtr="0" compatLnSpc="1">
            <a:spAutoFit/>
          </a:bodyPr>
          <a:lstStyle/>
          <a:p>
            <a:pPr marL="119380" indent="-119380" algn="ctr">
              <a:lnSpc>
                <a:spcPct val="90000"/>
              </a:lnSpc>
              <a:spcBef>
                <a:spcPct val="50000"/>
              </a:spcBef>
              <a:buClr>
                <a:schemeClr val="accent1"/>
              </a:buClr>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建立索引后的</a:t>
            </a:r>
          </a:p>
          <a:p>
            <a:pPr marL="119380" indent="-119380" algn="ctr">
              <a:lnSpc>
                <a:spcPct val="90000"/>
              </a:lnSpc>
              <a:spcBef>
                <a:spcPct val="50000"/>
              </a:spcBef>
              <a:buClr>
                <a:schemeClr val="accent1"/>
              </a:buClr>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成本估计</a:t>
            </a:r>
          </a:p>
        </p:txBody>
      </p:sp>
    </p:spTree>
    <p:extLst>
      <p:ext uri="{BB962C8B-B14F-4D97-AF65-F5344CB8AC3E}">
        <p14:creationId xmlns:p14="http://schemas.microsoft.com/office/powerpoint/2010/main" val="2742866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tLang="zh-TW" dirty="0">
                <a:cs typeface="PMingLiU" panose="02020500000000000000" charset="-120"/>
              </a:rPr>
              <a:t>SET EXPLAIN </a:t>
            </a:r>
            <a:r>
              <a:rPr lang="en-US" altLang="zh-CN" dirty="0">
                <a:cs typeface="PMingLiU" panose="02020500000000000000" charset="-120"/>
              </a:rPr>
              <a:t>-</a:t>
            </a:r>
            <a:r>
              <a:rPr lang="zh-CN" altLang="en-US" b="1" dirty="0">
                <a:cs typeface="宋体" panose="02010600030101010101" pitchFamily="2" charset="-122"/>
              </a:rPr>
              <a:t>“预计运行时间”最长的</a:t>
            </a:r>
            <a:r>
              <a:rPr lang="en-US" altLang="zh-CN" b="1" dirty="0">
                <a:cs typeface="宋体" panose="02010600030101010101" pitchFamily="2" charset="-122"/>
              </a:rPr>
              <a:t>SQL</a:t>
            </a:r>
            <a:r>
              <a:rPr lang="zh-CN" altLang="en-US" b="1" dirty="0">
                <a:cs typeface="宋体" panose="02010600030101010101" pitchFamily="2" charset="-122"/>
              </a:rPr>
              <a:t>语句</a:t>
            </a:r>
          </a:p>
        </p:txBody>
      </p:sp>
      <p:sp>
        <p:nvSpPr>
          <p:cNvPr id="158723" name="Rectangle 3"/>
          <p:cNvSpPr>
            <a:spLocks noGrp="1" noChangeArrowheads="1"/>
          </p:cNvSpPr>
          <p:nvPr>
            <p:ph type="body" sz="quarter" idx="10"/>
          </p:nvPr>
        </p:nvSpPr>
        <p:spPr>
          <a:prstGeom prst="rect">
            <a:avLst/>
          </a:prstGeom>
        </p:spPr>
        <p:txBody>
          <a:bodyPr/>
          <a:lstStyle/>
          <a:p>
            <a:pPr marL="227330" lvl="1" indent="-227330">
              <a:lnSpc>
                <a:spcPct val="150000"/>
              </a:lnSpc>
            </a:pPr>
            <a:r>
              <a:rPr lang="en-US" altLang="zh-CN" sz="2000" dirty="0">
                <a:cs typeface="宋体" panose="02010600030101010101" pitchFamily="2" charset="-122"/>
              </a:rPr>
              <a:t>Sysmaster </a:t>
            </a:r>
            <a:r>
              <a:rPr lang="zh-CN" altLang="en-US" sz="2000" dirty="0">
                <a:cs typeface="宋体" panose="02010600030101010101" pitchFamily="2" charset="-122"/>
              </a:rPr>
              <a:t>是系统观察的窗口，从它的</a:t>
            </a:r>
            <a:r>
              <a:rPr lang="en-US" altLang="zh-CN" sz="2000" dirty="0">
                <a:cs typeface="宋体" panose="02010600030101010101" pitchFamily="2" charset="-122"/>
              </a:rPr>
              <a:t>SMI </a:t>
            </a:r>
            <a:r>
              <a:rPr lang="zh-CN" altLang="en-US" sz="2000" dirty="0">
                <a:cs typeface="宋体" panose="02010600030101010101" pitchFamily="2" charset="-122"/>
              </a:rPr>
              <a:t>表</a:t>
            </a:r>
            <a:r>
              <a:rPr lang="en-US" altLang="zh-CN" sz="2000" dirty="0">
                <a:cs typeface="宋体" panose="02010600030101010101" pitchFamily="2" charset="-122"/>
              </a:rPr>
              <a:t>(</a:t>
            </a:r>
            <a:r>
              <a:rPr lang="en-US" altLang="zh-CN" sz="2000" dirty="0" err="1">
                <a:cs typeface="宋体" panose="02010600030101010101" pitchFamily="2" charset="-122"/>
              </a:rPr>
              <a:t>syssqexplain</a:t>
            </a:r>
            <a:r>
              <a:rPr lang="en-US" altLang="zh-CN" sz="2000" dirty="0">
                <a:cs typeface="宋体" panose="02010600030101010101" pitchFamily="2" charset="-122"/>
              </a:rPr>
              <a:t>) </a:t>
            </a:r>
            <a:r>
              <a:rPr lang="zh-CN" altLang="en-US" sz="2000" dirty="0">
                <a:cs typeface="宋体" panose="02010600030101010101" pitchFamily="2" charset="-122"/>
              </a:rPr>
              <a:t>找到“预计运行时间”最长的</a:t>
            </a:r>
            <a:r>
              <a:rPr lang="en-US" altLang="zh-CN" sz="2000" dirty="0">
                <a:cs typeface="宋体" panose="02010600030101010101" pitchFamily="2" charset="-122"/>
              </a:rPr>
              <a:t>SQL</a:t>
            </a:r>
            <a:r>
              <a:rPr lang="zh-CN" altLang="en-US" sz="2000" dirty="0">
                <a:cs typeface="宋体" panose="02010600030101010101" pitchFamily="2" charset="-122"/>
              </a:rPr>
              <a:t>语句</a:t>
            </a:r>
          </a:p>
          <a:p>
            <a:pPr lvl="1">
              <a:lnSpc>
                <a:spcPct val="150000"/>
              </a:lnSpc>
            </a:pPr>
            <a:r>
              <a:rPr lang="zh-CN" altLang="en-US" sz="1800" dirty="0">
                <a:cs typeface="宋体" panose="02010600030101010101" pitchFamily="2" charset="-122"/>
              </a:rPr>
              <a:t>执行</a:t>
            </a:r>
            <a:r>
              <a:rPr lang="en-US" altLang="zh-CN" sz="1800" dirty="0">
                <a:cs typeface="宋体" panose="02010600030101010101" pitchFamily="2" charset="-122"/>
              </a:rPr>
              <a:t>SET EXPLAIN ON</a:t>
            </a:r>
            <a:r>
              <a:rPr lang="zh-CN" altLang="en-US" sz="1800" dirty="0">
                <a:cs typeface="宋体" panose="02010600030101010101" pitchFamily="2" charset="-122"/>
              </a:rPr>
              <a:t>后，过一段时间后执行如下</a:t>
            </a:r>
            <a:r>
              <a:rPr lang="en-US" altLang="zh-CN" sz="1800" dirty="0">
                <a:cs typeface="宋体" panose="02010600030101010101" pitchFamily="2" charset="-122"/>
              </a:rPr>
              <a:t>SQL</a:t>
            </a:r>
            <a:r>
              <a:rPr lang="zh-CN" altLang="en-US" sz="1800" dirty="0">
                <a:cs typeface="宋体" panose="02010600030101010101" pitchFamily="2" charset="-122"/>
              </a:rPr>
              <a:t>语句</a:t>
            </a:r>
          </a:p>
          <a:p>
            <a:pPr lvl="1">
              <a:lnSpc>
                <a:spcPct val="150000"/>
              </a:lnSpc>
            </a:pPr>
            <a:r>
              <a:rPr lang="zh-CN" altLang="en-US" sz="1800" dirty="0">
                <a:cs typeface="宋体" panose="02010600030101010101" pitchFamily="2" charset="-122"/>
              </a:rPr>
              <a:t>下列语句找到</a:t>
            </a:r>
            <a:r>
              <a:rPr lang="en-US" altLang="zh-CN" sz="1800" dirty="0">
                <a:cs typeface="宋体" panose="02010600030101010101" pitchFamily="2" charset="-122"/>
              </a:rPr>
              <a:t> </a:t>
            </a:r>
            <a:r>
              <a:rPr lang="zh-CN" altLang="en-US" sz="1800" dirty="0">
                <a:cs typeface="宋体" panose="02010600030101010101" pitchFamily="2" charset="-122"/>
              </a:rPr>
              <a:t>最耗时的</a:t>
            </a:r>
            <a:r>
              <a:rPr lang="en-US" altLang="zh-CN" sz="1800" dirty="0">
                <a:cs typeface="宋体" panose="02010600030101010101" pitchFamily="2" charset="-122"/>
              </a:rPr>
              <a:t> </a:t>
            </a:r>
            <a:r>
              <a:rPr lang="en-US" altLang="zh-CN" sz="1800" dirty="0">
                <a:solidFill>
                  <a:srgbClr val="0000FF"/>
                </a:solidFill>
                <a:cs typeface="宋体" panose="02010600030101010101" pitchFamily="2" charset="-122"/>
              </a:rPr>
              <a:t>25</a:t>
            </a:r>
            <a:r>
              <a:rPr lang="zh-CN" altLang="en-US" sz="1800" dirty="0">
                <a:cs typeface="宋体" panose="02010600030101010101" pitchFamily="2" charset="-122"/>
              </a:rPr>
              <a:t>个</a:t>
            </a:r>
            <a:r>
              <a:rPr lang="en-US" altLang="zh-CN" sz="1800" dirty="0">
                <a:cs typeface="宋体" panose="02010600030101010101" pitchFamily="2" charset="-122"/>
              </a:rPr>
              <a:t> SQL</a:t>
            </a:r>
            <a:r>
              <a:rPr lang="zh-CN" altLang="en-US" sz="1800" dirty="0">
                <a:cs typeface="宋体" panose="02010600030101010101" pitchFamily="2" charset="-122"/>
              </a:rPr>
              <a:t>语句</a:t>
            </a:r>
          </a:p>
          <a:p>
            <a:pPr lvl="1">
              <a:lnSpc>
                <a:spcPct val="150000"/>
              </a:lnSpc>
            </a:pPr>
            <a:endParaRPr lang="zh-CN" altLang="en-US" sz="1800" dirty="0">
              <a:cs typeface="宋体" panose="02010600030101010101" pitchFamily="2" charset="-122"/>
            </a:endParaRPr>
          </a:p>
          <a:p>
            <a:pPr lvl="1">
              <a:lnSpc>
                <a:spcPct val="150000"/>
              </a:lnSpc>
            </a:pPr>
            <a:endParaRPr lang="zh-CN" altLang="en-US" sz="1800" dirty="0">
              <a:cs typeface="宋体" panose="02010600030101010101" pitchFamily="2" charset="-122"/>
            </a:endParaRPr>
          </a:p>
          <a:p>
            <a:pPr lvl="1">
              <a:lnSpc>
                <a:spcPct val="150000"/>
              </a:lnSpc>
              <a:spcBef>
                <a:spcPct val="0"/>
              </a:spcBef>
              <a:spcAft>
                <a:spcPct val="0"/>
              </a:spcAft>
              <a:buFont typeface="Webdings" panose="05030102010509060703" charset="0"/>
              <a:buNone/>
            </a:pPr>
            <a:r>
              <a:rPr lang="en-US" altLang="zh-CN" sz="1800" dirty="0">
                <a:cs typeface="宋体" panose="02010600030101010101" pitchFamily="2" charset="-122"/>
              </a:rPr>
              <a:t>  </a:t>
            </a:r>
          </a:p>
        </p:txBody>
      </p:sp>
      <p:sp>
        <p:nvSpPr>
          <p:cNvPr id="4"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16</a:t>
            </a:fld>
            <a:endParaRPr kumimoji="1" lang="zh-CN" altLang="en-US" dirty="0"/>
          </a:p>
        </p:txBody>
      </p:sp>
      <p:sp>
        <p:nvSpPr>
          <p:cNvPr id="2" name="文本框 1"/>
          <p:cNvSpPr txBox="1"/>
          <p:nvPr/>
        </p:nvSpPr>
        <p:spPr>
          <a:xfrm>
            <a:off x="2279576" y="3645025"/>
            <a:ext cx="7416824" cy="2031325"/>
          </a:xfrm>
          <a:prstGeom prst="rect">
            <a:avLst/>
          </a:prstGeom>
          <a:solidFill>
            <a:srgbClr val="E6E6E6"/>
          </a:solidFill>
          <a:ln>
            <a:solidFill>
              <a:srgbClr val="0000FF"/>
            </a:solidFill>
          </a:ln>
        </p:spPr>
        <p:txBody>
          <a:bodyPr wrap="square" rtlCol="0">
            <a:spAutoFit/>
          </a:bodyPr>
          <a:lstStyle/>
          <a:p>
            <a:pPr lvl="1">
              <a:lnSpc>
                <a:spcPct val="150000"/>
              </a:lnSpc>
              <a:spcBef>
                <a:spcPct val="0"/>
              </a:spcBef>
              <a:spcAft>
                <a:spcPct val="0"/>
              </a:spcAft>
              <a:buFont typeface="Webdings" panose="05030102010509060703" charset="0"/>
              <a:buNone/>
            </a:pPr>
            <a:r>
              <a:rPr lang="en-US" altLang="zh-CN" dirty="0">
                <a:cs typeface="宋体" panose="02010600030101010101" pitchFamily="2" charset="-122"/>
              </a:rPr>
              <a:t> select first </a:t>
            </a:r>
            <a:r>
              <a:rPr lang="en-US" altLang="zh-CN" dirty="0">
                <a:solidFill>
                  <a:srgbClr val="0000FF"/>
                </a:solidFill>
                <a:cs typeface="宋体" panose="02010600030101010101" pitchFamily="2" charset="-122"/>
              </a:rPr>
              <a:t>25</a:t>
            </a:r>
            <a:r>
              <a:rPr lang="en-US" altLang="zh-CN" dirty="0">
                <a:cs typeface="宋体" panose="02010600030101010101" pitchFamily="2" charset="-122"/>
              </a:rPr>
              <a:t> </a:t>
            </a:r>
            <a:r>
              <a:rPr lang="en-US" altLang="zh-CN" dirty="0" err="1">
                <a:cs typeface="宋体" panose="02010600030101010101" pitchFamily="2" charset="-122"/>
              </a:rPr>
              <a:t>sqx_estcost,sqx_estrows,sqx_sqlstatement</a:t>
            </a:r>
            <a:endParaRPr lang="en-US" altLang="zh-CN" dirty="0">
              <a:cs typeface="宋体" panose="02010600030101010101" pitchFamily="2" charset="-122"/>
            </a:endParaRPr>
          </a:p>
          <a:p>
            <a:pPr lvl="1">
              <a:lnSpc>
                <a:spcPct val="150000"/>
              </a:lnSpc>
              <a:spcBef>
                <a:spcPct val="0"/>
              </a:spcBef>
              <a:spcAft>
                <a:spcPct val="0"/>
              </a:spcAft>
              <a:buFont typeface="Webdings" panose="05030102010509060703" charset="0"/>
              <a:buNone/>
            </a:pPr>
            <a:r>
              <a:rPr lang="en-US" altLang="zh-CN" dirty="0">
                <a:cs typeface="宋体" panose="02010600030101010101" pitchFamily="2" charset="-122"/>
              </a:rPr>
              <a:t>   from </a:t>
            </a:r>
            <a:r>
              <a:rPr lang="en-US" altLang="zh-CN" dirty="0" err="1">
                <a:cs typeface="宋体" panose="02010600030101010101" pitchFamily="2" charset="-122"/>
              </a:rPr>
              <a:t>sysmaster:syssqexplain</a:t>
            </a:r>
            <a:endParaRPr lang="en-US" altLang="zh-CN" dirty="0">
              <a:cs typeface="宋体" panose="02010600030101010101" pitchFamily="2" charset="-122"/>
            </a:endParaRPr>
          </a:p>
          <a:p>
            <a:pPr lvl="1">
              <a:lnSpc>
                <a:spcPct val="150000"/>
              </a:lnSpc>
              <a:spcBef>
                <a:spcPct val="0"/>
              </a:spcBef>
              <a:spcAft>
                <a:spcPct val="0"/>
              </a:spcAft>
              <a:buFont typeface="Webdings" panose="05030102010509060703" charset="0"/>
              <a:buNone/>
            </a:pPr>
            <a:r>
              <a:rPr lang="en-US" altLang="zh-CN" dirty="0">
                <a:cs typeface="宋体" panose="02010600030101010101" pitchFamily="2" charset="-122"/>
              </a:rPr>
              <a:t>   where </a:t>
            </a:r>
            <a:r>
              <a:rPr lang="en-US" altLang="zh-CN" dirty="0" err="1">
                <a:cs typeface="宋体" panose="02010600030101010101" pitchFamily="2" charset="-122"/>
              </a:rPr>
              <a:t>sqx_sqlstatement</a:t>
            </a:r>
            <a:r>
              <a:rPr lang="en-US" altLang="zh-CN" dirty="0">
                <a:cs typeface="宋体" panose="02010600030101010101" pitchFamily="2" charset="-122"/>
              </a:rPr>
              <a:t> not like '%first%'</a:t>
            </a:r>
          </a:p>
          <a:p>
            <a:pPr lvl="1">
              <a:lnSpc>
                <a:spcPct val="150000"/>
              </a:lnSpc>
              <a:spcBef>
                <a:spcPct val="0"/>
              </a:spcBef>
              <a:spcAft>
                <a:spcPct val="0"/>
              </a:spcAft>
              <a:buFont typeface="Webdings" panose="05030102010509060703" charset="0"/>
              <a:buNone/>
            </a:pPr>
            <a:r>
              <a:rPr lang="en-US" altLang="zh-CN" dirty="0">
                <a:cs typeface="宋体" panose="02010600030101010101" pitchFamily="2" charset="-122"/>
              </a:rPr>
              <a:t>   order by </a:t>
            </a:r>
            <a:r>
              <a:rPr lang="en-US" altLang="zh-CN" dirty="0" err="1">
                <a:cs typeface="宋体" panose="02010600030101010101" pitchFamily="2" charset="-122"/>
              </a:rPr>
              <a:t>sqx_estcost</a:t>
            </a:r>
            <a:r>
              <a:rPr lang="en-US" altLang="zh-CN" dirty="0">
                <a:cs typeface="宋体" panose="02010600030101010101" pitchFamily="2" charset="-122"/>
              </a:rPr>
              <a:t> </a:t>
            </a:r>
            <a:r>
              <a:rPr lang="en-US" altLang="zh-CN" dirty="0" err="1">
                <a:cs typeface="宋体" panose="02010600030101010101" pitchFamily="2" charset="-122"/>
              </a:rPr>
              <a:t>desc</a:t>
            </a:r>
            <a:r>
              <a:rPr lang="en-US" altLang="zh-CN" dirty="0">
                <a:cs typeface="宋体" panose="02010600030101010101" pitchFamily="2" charset="-122"/>
              </a:rPr>
              <a:t> </a:t>
            </a:r>
          </a:p>
          <a:p>
            <a:endParaRPr kumimoji="1" lang="zh-CN" altLang="en-US" dirty="0"/>
          </a:p>
        </p:txBody>
      </p:sp>
    </p:spTree>
    <p:extLst>
      <p:ext uri="{BB962C8B-B14F-4D97-AF65-F5344CB8AC3E}">
        <p14:creationId xmlns:p14="http://schemas.microsoft.com/office/powerpoint/2010/main" val="15403320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圆角矩形 62"/>
          <p:cNvSpPr/>
          <p:nvPr/>
        </p:nvSpPr>
        <p:spPr bwMode="auto">
          <a:xfrm>
            <a:off x="4288447" y="2349573"/>
            <a:ext cx="4678363" cy="647700"/>
          </a:xfrm>
          <a:prstGeom prst="roundRect">
            <a:avLst>
              <a:gd name="adj" fmla="val 26124"/>
            </a:avLst>
          </a:prstGeom>
        </p:spPr>
        <p:style>
          <a:lnRef idx="1">
            <a:schemeClr val="accent6"/>
          </a:lnRef>
          <a:fillRef idx="2">
            <a:schemeClr val="accent6"/>
          </a:fillRef>
          <a:effectRef idx="1">
            <a:schemeClr val="accent6"/>
          </a:effectRef>
          <a:fontRef idx="minor">
            <a:schemeClr val="dk1"/>
          </a:fontRef>
        </p:style>
        <p:txBody>
          <a:bodyPr wrap="none" anchor="ctr"/>
          <a:lstStyle/>
          <a:p>
            <a:pPr marL="0" lvl="1" algn="ctr">
              <a:spcBef>
                <a:spcPct val="20000"/>
              </a:spcBef>
              <a:buClr>
                <a:srgbClr val="FD0000"/>
              </a:buClr>
              <a:defRPr/>
            </a:pPr>
            <a:r>
              <a:rPr lang="en-US" altLang="zh-CN" sz="2000" b="1" kern="0" dirty="0">
                <a:solidFill>
                  <a:srgbClr val="000000"/>
                </a:solidFill>
                <a:sym typeface="+mn-ea"/>
              </a:rPr>
              <a:t>   </a:t>
            </a:r>
            <a:r>
              <a:rPr lang="en-US" altLang="zh-CN" sz="2000" dirty="0">
                <a:cs typeface="宋体" panose="02010600030101010101" pitchFamily="2" charset="-122"/>
                <a:sym typeface="+mn-ea"/>
              </a:rPr>
              <a:t>SQL </a:t>
            </a:r>
            <a:r>
              <a:rPr lang="zh-CN" altLang="en-US" sz="2000" dirty="0">
                <a:cs typeface="宋体" panose="02010600030101010101" pitchFamily="2" charset="-122"/>
                <a:sym typeface="+mn-ea"/>
              </a:rPr>
              <a:t>跟踪</a:t>
            </a:r>
            <a:r>
              <a:rPr lang="en-US" altLang="zh-CN" sz="2000" dirty="0">
                <a:cs typeface="宋体" panose="02010600030101010101" pitchFamily="2" charset="-122"/>
                <a:sym typeface="+mn-ea"/>
              </a:rPr>
              <a:t> (SQLTRACE)</a:t>
            </a:r>
            <a:endParaRPr lang="zh-CN" altLang="en-US" sz="2000" b="1" dirty="0">
              <a:solidFill>
                <a:srgbClr val="C0C0C0"/>
              </a:solidFill>
              <a:cs typeface="Arial" panose="020B0604020202020204" pitchFamily="34" charset="0"/>
            </a:endParaRPr>
          </a:p>
        </p:txBody>
      </p:sp>
      <p:sp>
        <p:nvSpPr>
          <p:cNvPr id="58" name="AutoShape 6"/>
          <p:cNvSpPr>
            <a:spLocks noChangeArrowheads="1"/>
          </p:cNvSpPr>
          <p:nvPr/>
        </p:nvSpPr>
        <p:spPr bwMode="auto">
          <a:xfrm>
            <a:off x="3126336" y="2279469"/>
            <a:ext cx="1946760" cy="787908"/>
          </a:xfrm>
          <a:prstGeom prst="rightArrow">
            <a:avLst>
              <a:gd name="adj1" fmla="val 100000"/>
              <a:gd name="adj2" fmla="val 32438"/>
            </a:avLst>
          </a:prstGeom>
          <a:gradFill flip="none" rotWithShape="1">
            <a:gsLst>
              <a:gs pos="0">
                <a:srgbClr val="70C4E2"/>
              </a:gs>
              <a:gs pos="50000">
                <a:srgbClr val="99CCFF"/>
              </a:gs>
              <a:gs pos="100000">
                <a:srgbClr val="CCECFF"/>
              </a:gs>
            </a:gsLst>
            <a:lin ang="16200000" scaled="1"/>
            <a:tileRect/>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wrap="none" anchor="ctr"/>
          <a:lstStyle/>
          <a:p>
            <a:pPr algn="ctr" fontAlgn="auto">
              <a:spcBef>
                <a:spcPts val="0"/>
              </a:spcBef>
              <a:spcAft>
                <a:spcPts val="0"/>
              </a:spcAft>
              <a:defRPr/>
            </a:pPr>
            <a:r>
              <a:rPr lang="zh-CN" altLang="en-US" sz="2400" b="1" dirty="0">
                <a:latin typeface="微软雅黑" panose="020B0503020204020204" pitchFamily="34" charset="-122"/>
                <a:ea typeface="微软雅黑" panose="020B0503020204020204" pitchFamily="34" charset="-122"/>
              </a:rPr>
              <a:t>一</a:t>
            </a:r>
          </a:p>
        </p:txBody>
      </p:sp>
      <p:sp>
        <p:nvSpPr>
          <p:cNvPr id="12" name="圆角矩形 11"/>
          <p:cNvSpPr/>
          <p:nvPr/>
        </p:nvSpPr>
        <p:spPr bwMode="auto">
          <a:xfrm>
            <a:off x="4292703" y="3152315"/>
            <a:ext cx="4678363" cy="647700"/>
          </a:xfrm>
          <a:prstGeom prst="roundRect">
            <a:avLst>
              <a:gd name="adj" fmla="val 26124"/>
            </a:avLst>
          </a:prstGeom>
        </p:spPr>
        <p:style>
          <a:lnRef idx="1">
            <a:schemeClr val="accent2"/>
          </a:lnRef>
          <a:fillRef idx="2">
            <a:schemeClr val="accent2"/>
          </a:fillRef>
          <a:effectRef idx="1">
            <a:schemeClr val="accent2"/>
          </a:effectRef>
          <a:fontRef idx="minor">
            <a:schemeClr val="dk1"/>
          </a:fontRef>
        </p:style>
        <p:txBody>
          <a:bodyPr wrap="none" anchor="ctr"/>
          <a:lstStyle/>
          <a:p>
            <a:pPr marL="360680" lvl="1">
              <a:spcBef>
                <a:spcPct val="20000"/>
              </a:spcBef>
              <a:buClr>
                <a:srgbClr val="FD0000"/>
              </a:buClr>
              <a:defRPr/>
            </a:pPr>
            <a:r>
              <a:rPr lang="en-US" altLang="zh-CN" sz="2000" kern="0" dirty="0">
                <a:solidFill>
                  <a:srgbClr val="000000"/>
                </a:solidFill>
                <a:sym typeface="+mn-ea"/>
              </a:rPr>
              <a:t>        SQL</a:t>
            </a:r>
            <a:r>
              <a:rPr lang="zh-CN" altLang="en-US" sz="2000" kern="0" dirty="0">
                <a:solidFill>
                  <a:srgbClr val="000000"/>
                </a:solidFill>
                <a:sym typeface="+mn-ea"/>
              </a:rPr>
              <a:t>分析</a:t>
            </a:r>
            <a:r>
              <a:rPr lang="en-US" altLang="zh-CN" sz="2000" kern="0" dirty="0">
                <a:solidFill>
                  <a:srgbClr val="000000"/>
                </a:solidFill>
                <a:sym typeface="+mn-ea"/>
              </a:rPr>
              <a:t>(</a:t>
            </a:r>
            <a:r>
              <a:rPr lang="en-US" altLang="zh-TW" sz="2000" dirty="0">
                <a:cs typeface="宋体" panose="02010600030101010101" pitchFamily="2" charset="-122"/>
                <a:sym typeface="+mn-ea"/>
              </a:rPr>
              <a:t>SET EXPLAIN</a:t>
            </a:r>
            <a:r>
              <a:rPr lang="en-US" altLang="zh-CN" sz="2000" dirty="0">
                <a:cs typeface="宋体" panose="02010600030101010101" pitchFamily="2" charset="-122"/>
                <a:sym typeface="+mn-ea"/>
              </a:rPr>
              <a:t>)</a:t>
            </a:r>
            <a:endParaRPr lang="zh-CN" altLang="en-US" sz="2000" dirty="0">
              <a:solidFill>
                <a:schemeClr val="tx1"/>
              </a:solidFill>
              <a:ea typeface="宋体" panose="02010600030101010101" pitchFamily="2" charset="-122"/>
              <a:cs typeface="Arial" panose="020B0604020202020204" pitchFamily="34" charset="0"/>
              <a:sym typeface="+mn-ea"/>
            </a:endParaRPr>
          </a:p>
        </p:txBody>
      </p:sp>
      <p:sp>
        <p:nvSpPr>
          <p:cNvPr id="13" name="AutoShape 6"/>
          <p:cNvSpPr>
            <a:spLocks noChangeArrowheads="1"/>
          </p:cNvSpPr>
          <p:nvPr/>
        </p:nvSpPr>
        <p:spPr bwMode="auto">
          <a:xfrm>
            <a:off x="3136847" y="3079825"/>
            <a:ext cx="1946760" cy="813135"/>
          </a:xfrm>
          <a:prstGeom prst="rightArrow">
            <a:avLst>
              <a:gd name="adj1" fmla="val 100000"/>
              <a:gd name="adj2" fmla="val 32438"/>
            </a:avLst>
          </a:prstGeom>
          <a:gradFill flip="none" rotWithShape="1">
            <a:gsLst>
              <a:gs pos="0">
                <a:srgbClr val="70C4E2"/>
              </a:gs>
              <a:gs pos="50000">
                <a:srgbClr val="99CCFF"/>
              </a:gs>
              <a:gs pos="100000">
                <a:srgbClr val="CCECFF"/>
              </a:gs>
            </a:gsLst>
            <a:lin ang="16200000" scaled="1"/>
            <a:tileRect/>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wrap="none" anchor="ctr"/>
          <a:lstStyle/>
          <a:p>
            <a:pPr marL="227330" indent="-227330" algn="ctr">
              <a:spcBef>
                <a:spcPct val="20000"/>
              </a:spcBef>
              <a:buClr>
                <a:srgbClr val="FD0000"/>
              </a:buClr>
              <a:defRPr/>
            </a:pPr>
            <a:r>
              <a:rPr lang="zh-CN" altLang="en-US" sz="2400" b="1" kern="0" dirty="0">
                <a:latin typeface="微软雅黑" panose="020B0503020204020204" pitchFamily="34" charset="-122"/>
                <a:ea typeface="微软雅黑" panose="020B0503020204020204" pitchFamily="34" charset="-122"/>
              </a:rPr>
              <a:t>二</a:t>
            </a:r>
          </a:p>
        </p:txBody>
      </p:sp>
      <p:sp>
        <p:nvSpPr>
          <p:cNvPr id="59" name="圆角矩形 58"/>
          <p:cNvSpPr/>
          <p:nvPr/>
        </p:nvSpPr>
        <p:spPr bwMode="auto">
          <a:xfrm>
            <a:off x="4297958" y="3972401"/>
            <a:ext cx="4678363" cy="647700"/>
          </a:xfrm>
          <a:prstGeom prst="roundRect">
            <a:avLst>
              <a:gd name="adj" fmla="val 26124"/>
            </a:avLst>
          </a:prstGeom>
        </p:spPr>
        <p:style>
          <a:lnRef idx="1">
            <a:schemeClr val="accent5"/>
          </a:lnRef>
          <a:fillRef idx="2">
            <a:schemeClr val="accent5"/>
          </a:fillRef>
          <a:effectRef idx="1">
            <a:schemeClr val="accent5"/>
          </a:effectRef>
          <a:fontRef idx="minor">
            <a:schemeClr val="dk1"/>
          </a:fontRef>
        </p:style>
        <p:txBody>
          <a:bodyPr wrap="none" anchor="ctr"/>
          <a:lstStyle/>
          <a:p>
            <a:pPr marL="360680" lvl="1" algn="ctr">
              <a:spcBef>
                <a:spcPct val="20000"/>
              </a:spcBef>
              <a:buClr>
                <a:srgbClr val="FD0000"/>
              </a:buClr>
              <a:defRPr/>
            </a:pPr>
            <a:r>
              <a:rPr lang="zh-CN" altLang="en-US" sz="2000" b="1" kern="0" dirty="0">
                <a:solidFill>
                  <a:srgbClr val="000000"/>
                </a:solidFill>
              </a:rPr>
              <a:t> </a:t>
            </a:r>
            <a:r>
              <a:rPr kumimoji="1" lang="en-US" altLang="zh-CN" sz="2000" dirty="0">
                <a:sym typeface="+mn-ea"/>
              </a:rPr>
              <a:t>SQL </a:t>
            </a:r>
            <a:r>
              <a:rPr kumimoji="1" lang="zh-CN" altLang="en-US" sz="2000" dirty="0">
                <a:sym typeface="+mn-ea"/>
              </a:rPr>
              <a:t>优化</a:t>
            </a:r>
            <a:endParaRPr lang="en-US" altLang="zh-CN" sz="2000" b="1" kern="0" dirty="0">
              <a:solidFill>
                <a:srgbClr val="000000"/>
              </a:solidFill>
            </a:endParaRPr>
          </a:p>
        </p:txBody>
      </p:sp>
      <p:sp>
        <p:nvSpPr>
          <p:cNvPr id="60" name="AutoShape 6"/>
          <p:cNvSpPr>
            <a:spLocks noChangeArrowheads="1"/>
          </p:cNvSpPr>
          <p:nvPr/>
        </p:nvSpPr>
        <p:spPr bwMode="auto">
          <a:xfrm>
            <a:off x="3142102" y="3891032"/>
            <a:ext cx="1946760" cy="813135"/>
          </a:xfrm>
          <a:prstGeom prst="rightArrow">
            <a:avLst>
              <a:gd name="adj1" fmla="val 100000"/>
              <a:gd name="adj2" fmla="val 32438"/>
            </a:avLst>
          </a:prstGeom>
          <a:gradFill flip="none" rotWithShape="1">
            <a:gsLst>
              <a:gs pos="0">
                <a:srgbClr val="70C4E2"/>
              </a:gs>
              <a:gs pos="50000">
                <a:srgbClr val="99CCFF"/>
              </a:gs>
              <a:gs pos="100000">
                <a:srgbClr val="CCECFF"/>
              </a:gs>
            </a:gsLst>
            <a:lin ang="16200000" scaled="1"/>
            <a:tileRect/>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wrap="none" anchor="ctr"/>
          <a:lstStyle/>
          <a:p>
            <a:pPr marL="227330" indent="-227330" algn="ctr">
              <a:spcBef>
                <a:spcPct val="20000"/>
              </a:spcBef>
              <a:buClr>
                <a:srgbClr val="FD0000"/>
              </a:buClr>
              <a:defRPr/>
            </a:pPr>
            <a:r>
              <a:rPr lang="zh-CN" altLang="en-US" sz="2400" b="1" kern="0" dirty="0">
                <a:latin typeface="微软雅黑" panose="020B0503020204020204" pitchFamily="34" charset="-122"/>
                <a:ea typeface="微软雅黑" panose="020B0503020204020204" pitchFamily="34" charset="-122"/>
              </a:rPr>
              <a:t>三</a:t>
            </a:r>
          </a:p>
        </p:txBody>
      </p:sp>
      <p:sp>
        <p:nvSpPr>
          <p:cNvPr id="15" name="标题 27"/>
          <p:cNvSpPr>
            <a:spLocks noGrp="1"/>
          </p:cNvSpPr>
          <p:nvPr>
            <p:ph type="title"/>
          </p:nvPr>
        </p:nvSpPr>
        <p:spPr/>
        <p:txBody>
          <a:bodyPr/>
          <a:lstStyle/>
          <a:p>
            <a:r>
              <a:rPr lang="zh-CN" altLang="en-US" dirty="0"/>
              <a:t>目录</a:t>
            </a:r>
          </a:p>
        </p:txBody>
      </p:sp>
      <p:sp>
        <p:nvSpPr>
          <p:cNvPr id="14" name="灯片编号占位符 13"/>
          <p:cNvSpPr>
            <a:spLocks noGrp="1"/>
          </p:cNvSpPr>
          <p:nvPr>
            <p:ph type="sldNum" sz="quarter" idx="4294967295"/>
          </p:nvPr>
        </p:nvSpPr>
        <p:spPr>
          <a:xfrm>
            <a:off x="0" y="6457950"/>
            <a:ext cx="9144000" cy="365125"/>
          </a:xfrm>
          <a:prstGeom prst="rect">
            <a:avLst/>
          </a:prstGeom>
        </p:spPr>
        <p:txBody>
          <a:bodyPr/>
          <a:lstStyle/>
          <a:p>
            <a:pPr>
              <a:buClr>
                <a:srgbClr val="FD0000"/>
              </a:buClr>
              <a:defRPr/>
            </a:pPr>
            <a:fld id="{F573F9B9-ACF9-4EF4-B2EB-E3BC326B9101}" type="slidenum">
              <a:rPr lang="zh-CN" altLang="en-US" smtClean="0"/>
              <a:t>17</a:t>
            </a:fld>
            <a:endParaRPr lang="zh-CN" altLang="en-US"/>
          </a:p>
        </p:txBody>
      </p:sp>
    </p:spTree>
    <p:extLst>
      <p:ext uri="{BB962C8B-B14F-4D97-AF65-F5344CB8AC3E}">
        <p14:creationId xmlns:p14="http://schemas.microsoft.com/office/powerpoint/2010/main" val="33620214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l" eaLnBrk="1" hangingPunct="1"/>
            <a:r>
              <a:rPr lang="en-US" altLang="zh-TW" b="1" dirty="0">
                <a:cs typeface="PMingLiU" panose="02020500000000000000" charset="-120"/>
              </a:rPr>
              <a:t>SQL </a:t>
            </a:r>
            <a:r>
              <a:rPr lang="zh-CN" altLang="en-US" b="1" dirty="0">
                <a:cs typeface="宋体" panose="02010600030101010101" pitchFamily="2" charset="-122"/>
              </a:rPr>
              <a:t>优化</a:t>
            </a:r>
            <a:r>
              <a:rPr lang="zh-TW" altLang="en-US" b="1" dirty="0">
                <a:cs typeface="PMingLiU" panose="02020500000000000000" charset="-120"/>
              </a:rPr>
              <a:t> </a:t>
            </a:r>
            <a:r>
              <a:rPr lang="en-US" altLang="zh-TW" b="1" dirty="0">
                <a:cs typeface="PMingLiU" panose="02020500000000000000" charset="-120"/>
              </a:rPr>
              <a:t>– </a:t>
            </a:r>
            <a:r>
              <a:rPr lang="zh-CN" altLang="en-US" b="1" dirty="0">
                <a:cs typeface="宋体" panose="02010600030101010101" pitchFamily="2" charset="-122"/>
              </a:rPr>
              <a:t>不正确的</a:t>
            </a:r>
            <a:r>
              <a:rPr lang="en-US" altLang="zh-TW" b="1" dirty="0">
                <a:cs typeface="PMingLiU" panose="02020500000000000000" charset="-120"/>
              </a:rPr>
              <a:t>schema</a:t>
            </a:r>
          </a:p>
        </p:txBody>
      </p:sp>
      <p:sp>
        <p:nvSpPr>
          <p:cNvPr id="5"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18</a:t>
            </a:fld>
            <a:endParaRPr kumimoji="1" lang="zh-CN" altLang="en-US" dirty="0"/>
          </a:p>
        </p:txBody>
      </p:sp>
      <p:sp>
        <p:nvSpPr>
          <p:cNvPr id="25609" name="Rectangle 18"/>
          <p:cNvSpPr>
            <a:spLocks noChangeArrowheads="1"/>
          </p:cNvSpPr>
          <p:nvPr/>
        </p:nvSpPr>
        <p:spPr bwMode="blackWhite">
          <a:xfrm>
            <a:off x="1991544" y="1268002"/>
            <a:ext cx="8229600" cy="2062103"/>
          </a:xfrm>
          <a:prstGeom prst="rect">
            <a:avLst/>
          </a:prstGeom>
          <a:noFill/>
          <a:ln>
            <a:noFill/>
          </a:ln>
        </p:spPr>
        <p:txBody>
          <a:bodyPr>
            <a:spAutoFit/>
          </a:bodyPr>
          <a:lstStyle/>
          <a:p>
            <a:pPr marL="342900" indent="-342900">
              <a:lnSpc>
                <a:spcPct val="130000"/>
              </a:lnSpc>
              <a:spcBef>
                <a:spcPct val="20000"/>
              </a:spcBef>
              <a:buClr>
                <a:srgbClr val="FF0000"/>
              </a:buClr>
              <a:buSzPct val="125000"/>
              <a:buFont typeface="Arial" panose="020B0604020202020204"/>
              <a:buChar char="•"/>
            </a:pPr>
            <a:r>
              <a:rPr lang="zh-CN" altLang="en-US" sz="2000" dirty="0">
                <a:latin typeface="微软雅黑" panose="020B0503020204020204" pitchFamily="34" charset="-122"/>
                <a:ea typeface="微软雅黑" panose="020B0503020204020204" pitchFamily="34" charset="-122"/>
                <a:cs typeface="宋体" panose="02010600030101010101" pitchFamily="2" charset="-122"/>
              </a:rPr>
              <a:t>从语句中找出滥用数据定义的表格</a:t>
            </a:r>
            <a:endParaRPr lang="en-US" altLang="zh-CN" sz="2000" dirty="0">
              <a:latin typeface="微软雅黑" panose="020B0503020204020204" pitchFamily="34" charset="-122"/>
              <a:ea typeface="微软雅黑" panose="020B0503020204020204" pitchFamily="34" charset="-122"/>
              <a:cs typeface="宋体" panose="02010600030101010101" pitchFamily="2" charset="-122"/>
            </a:endParaRPr>
          </a:p>
          <a:p>
            <a:pPr marL="342900" indent="-342900">
              <a:lnSpc>
                <a:spcPct val="130000"/>
              </a:lnSpc>
              <a:spcBef>
                <a:spcPct val="20000"/>
              </a:spcBef>
              <a:buClr>
                <a:srgbClr val="FF0000"/>
              </a:buClr>
              <a:buSzPct val="125000"/>
              <a:buFont typeface="Arial" panose="020B0604020202020204"/>
              <a:buChar char="•"/>
            </a:pPr>
            <a:r>
              <a:rPr lang="zh-CN" altLang="en-US" sz="2000" dirty="0">
                <a:latin typeface="微软雅黑" panose="020B0503020204020204" pitchFamily="34" charset="-122"/>
                <a:ea typeface="微软雅黑" panose="020B0503020204020204" pitchFamily="34" charset="-122"/>
                <a:cs typeface="宋体" panose="02010600030101010101" pitchFamily="2" charset="-122"/>
              </a:rPr>
              <a:t>范例</a:t>
            </a:r>
          </a:p>
          <a:p>
            <a:pPr marL="800100" lvl="1" indent="-342900">
              <a:lnSpc>
                <a:spcPct val="130000"/>
              </a:lnSpc>
              <a:spcBef>
                <a:spcPct val="20000"/>
              </a:spcBef>
              <a:buClr>
                <a:srgbClr val="FF0000"/>
              </a:buClr>
              <a:buSzPct val="11000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宋体" panose="02010600030101010101" pitchFamily="2" charset="-122"/>
              </a:rPr>
              <a:t>定义</a:t>
            </a:r>
            <a:r>
              <a:rPr lang="en-US" altLang="zh-CN" dirty="0">
                <a:latin typeface="微软雅黑" panose="020B0503020204020204" pitchFamily="34" charset="-122"/>
                <a:ea typeface="微软雅黑" panose="020B0503020204020204" pitchFamily="34" charset="-122"/>
                <a:cs typeface="宋体" panose="02010600030101010101" pitchFamily="2" charset="-122"/>
              </a:rPr>
              <a:t> </a:t>
            </a:r>
            <a:r>
              <a:rPr kumimoji="1" lang="en-US" altLang="zh-TW"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COL2</a:t>
            </a:r>
            <a:r>
              <a:rPr kumimoji="1" lang="zh-TW"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TW"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CHAR(2048) </a:t>
            </a:r>
            <a:r>
              <a:rPr kumimoji="1" lang="zh-CN" altLang="en-US"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是一个典型的滥用</a:t>
            </a:r>
            <a:endParaRPr kumimoji="1" lang="en-US" altLang="zh-TW"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lnSpc>
                <a:spcPct val="130000"/>
              </a:lnSpc>
              <a:spcBef>
                <a:spcPct val="20000"/>
              </a:spcBef>
              <a:buClr>
                <a:srgbClr val="FF0000"/>
              </a:buClr>
              <a:buSzPct val="110000"/>
              <a:buFont typeface="Arial" panose="020B0604020202020204"/>
              <a:buChar char="•"/>
            </a:pPr>
            <a:r>
              <a:rPr lang="zh-CN" altLang="en-US" dirty="0">
                <a:latin typeface="微软雅黑" panose="020B0503020204020204" pitchFamily="34" charset="-122"/>
                <a:ea typeface="微软雅黑" panose="020B0503020204020204" pitchFamily="34" charset="-122"/>
                <a:cs typeface="宋体" panose="02010600030101010101" pitchFamily="2" charset="-122"/>
              </a:rPr>
              <a:t>考虑用</a:t>
            </a:r>
            <a:r>
              <a:rPr lang="en-US" altLang="zh-CN" dirty="0" err="1">
                <a:latin typeface="微软雅黑" panose="020B0503020204020204" pitchFamily="34" charset="-122"/>
                <a:ea typeface="微软雅黑" panose="020B0503020204020204" pitchFamily="34" charset="-122"/>
                <a:cs typeface="DFKai-SB" panose="03000509000000000000" charset="-120"/>
              </a:rPr>
              <a:t>varchar</a:t>
            </a:r>
            <a:r>
              <a:rPr lang="zh-CN" altLang="en-US" dirty="0">
                <a:latin typeface="微软雅黑" panose="020B0503020204020204" pitchFamily="34" charset="-122"/>
                <a:ea typeface="微软雅黑" panose="020B0503020204020204" pitchFamily="34" charset="-122"/>
                <a:cs typeface="宋体" panose="02010600030101010101" pitchFamily="2" charset="-122"/>
              </a:rPr>
              <a:t>或</a:t>
            </a:r>
            <a:r>
              <a:rPr lang="en-US" altLang="zh-CN" dirty="0">
                <a:latin typeface="微软雅黑" panose="020B0503020204020204" pitchFamily="34" charset="-122"/>
                <a:ea typeface="微软雅黑" panose="020B0503020204020204" pitchFamily="34" charset="-122"/>
                <a:cs typeface="宋体" panose="02010600030101010101" pitchFamily="2" charset="-122"/>
              </a:rPr>
              <a:t> </a:t>
            </a:r>
            <a:r>
              <a:rPr lang="en-US" altLang="zh-CN" dirty="0" err="1">
                <a:latin typeface="微软雅黑" panose="020B0503020204020204" pitchFamily="34" charset="-122"/>
                <a:ea typeface="微软雅黑" panose="020B0503020204020204" pitchFamily="34" charset="-122"/>
                <a:cs typeface="DFKai-SB" panose="03000509000000000000" charset="-120"/>
              </a:rPr>
              <a:t>lvarchar</a:t>
            </a:r>
            <a:r>
              <a:rPr lang="en-US" altLang="zh-CN" dirty="0">
                <a:latin typeface="微软雅黑" panose="020B0503020204020204" pitchFamily="34" charset="-122"/>
                <a:ea typeface="微软雅黑" panose="020B0503020204020204" pitchFamily="34" charset="-122"/>
                <a:cs typeface="DFKai-SB" panose="03000509000000000000" charset="-120"/>
              </a:rPr>
              <a:t> </a:t>
            </a:r>
            <a:r>
              <a:rPr lang="zh-CN" altLang="en-US" dirty="0">
                <a:latin typeface="微软雅黑" panose="020B0503020204020204" pitchFamily="34" charset="-122"/>
                <a:ea typeface="微软雅黑" panose="020B0503020204020204" pitchFamily="34" charset="-122"/>
                <a:cs typeface="宋体" panose="02010600030101010101" pitchFamily="2" charset="-122"/>
              </a:rPr>
              <a:t>替代</a:t>
            </a:r>
            <a:r>
              <a:rPr lang="en-US" altLang="zh-CN" dirty="0">
                <a:latin typeface="微软雅黑" panose="020B0503020204020204" pitchFamily="34" charset="-122"/>
                <a:ea typeface="微软雅黑" panose="020B0503020204020204" pitchFamily="34" charset="-122"/>
                <a:cs typeface="DFKai-SB" panose="03000509000000000000" charset="-120"/>
              </a:rPr>
              <a:t>char</a:t>
            </a:r>
          </a:p>
          <a:p>
            <a:pPr marL="342900" indent="-342900"/>
            <a:endParaRPr lang="en-US" altLang="zh-CN" dirty="0">
              <a:ea typeface="宋体" panose="02010600030101010101" pitchFamily="2" charset="-122"/>
            </a:endParaRPr>
          </a:p>
        </p:txBody>
      </p:sp>
      <p:sp>
        <p:nvSpPr>
          <p:cNvPr id="3" name="文本框 2"/>
          <p:cNvSpPr txBox="1"/>
          <p:nvPr/>
        </p:nvSpPr>
        <p:spPr>
          <a:xfrm>
            <a:off x="2279576" y="3356992"/>
            <a:ext cx="7560840" cy="250453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lvl="0" fontAlgn="base">
              <a:lnSpc>
                <a:spcPct val="125000"/>
              </a:lnSpc>
              <a:spcBef>
                <a:spcPct val="0"/>
              </a:spcBef>
              <a:spcAft>
                <a:spcPct val="0"/>
              </a:spcAft>
              <a:buClr>
                <a:srgbClr val="660066"/>
              </a:buClr>
              <a:buSzPct val="80000"/>
            </a:pPr>
            <a:r>
              <a:rPr kumimoji="1" lang="en-US" altLang="zh-TW"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CREATE TABLE </a:t>
            </a:r>
            <a:r>
              <a:rPr kumimoji="1" lang="en-US" altLang="zh-TW"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new_table</a:t>
            </a:r>
            <a:endParaRPr kumimoji="1" lang="en-US" altLang="zh-TW"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fontAlgn="base">
              <a:lnSpc>
                <a:spcPct val="125000"/>
              </a:lnSpc>
              <a:spcBef>
                <a:spcPct val="0"/>
              </a:spcBef>
              <a:spcAft>
                <a:spcPct val="0"/>
              </a:spcAft>
              <a:buClr>
                <a:srgbClr val="660066"/>
              </a:buClr>
              <a:buSzPct val="80000"/>
            </a:pPr>
            <a:r>
              <a:rPr kumimoji="1" lang="en-US" altLang="zh-TW"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TW"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kumimoji="1" lang="en-US" altLang="zh-TW"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fontAlgn="base">
              <a:lnSpc>
                <a:spcPct val="125000"/>
              </a:lnSpc>
              <a:spcBef>
                <a:spcPct val="0"/>
              </a:spcBef>
              <a:spcAft>
                <a:spcPct val="0"/>
              </a:spcAft>
              <a:buClr>
                <a:srgbClr val="660066"/>
              </a:buClr>
              <a:buSzPct val="80000"/>
            </a:pPr>
            <a:r>
              <a:rPr kumimoji="1" lang="en-US" altLang="zh-TW"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COL1</a:t>
            </a:r>
            <a:r>
              <a:rPr kumimoji="1" lang="zh-TW"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TW"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INTEGER NOT</a:t>
            </a:r>
            <a:r>
              <a:rPr kumimoji="1" lang="zh-TW"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TW"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NULL</a:t>
            </a:r>
            <a:r>
              <a:rPr kumimoji="1" lang="zh-TW"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TW"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p>
          <a:p>
            <a:pPr lvl="0" fontAlgn="base">
              <a:lnSpc>
                <a:spcPct val="125000"/>
              </a:lnSpc>
              <a:spcBef>
                <a:spcPct val="0"/>
              </a:spcBef>
              <a:spcAft>
                <a:spcPct val="0"/>
              </a:spcAft>
              <a:buClr>
                <a:srgbClr val="660066"/>
              </a:buClr>
              <a:buSzPct val="80000"/>
            </a:pPr>
            <a:r>
              <a:rPr kumimoji="1" lang="en-US" altLang="zh-TW"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COL2</a:t>
            </a:r>
            <a:r>
              <a:rPr kumimoji="1" lang="zh-TW"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TW"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CHAR(2048)</a:t>
            </a:r>
            <a:r>
              <a:rPr kumimoji="1" lang="zh-TW"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TW"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 CHAR(</a:t>
            </a:r>
            <a:r>
              <a:rPr kumimoji="1" lang="en-US" altLang="zh-TW" i="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
            </a:r>
            <a:r>
              <a:rPr kumimoji="1" lang="en-US" altLang="zh-TW"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length 1 ≤</a:t>
            </a:r>
            <a:r>
              <a:rPr kumimoji="1" lang="en-US" altLang="zh-TW" i="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n</a:t>
            </a:r>
            <a:r>
              <a:rPr kumimoji="1" lang="en-US" altLang="zh-TW"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 32,767*/</a:t>
            </a:r>
          </a:p>
          <a:p>
            <a:pPr lvl="0" fontAlgn="base">
              <a:lnSpc>
                <a:spcPct val="125000"/>
              </a:lnSpc>
              <a:spcBef>
                <a:spcPct val="0"/>
              </a:spcBef>
              <a:spcAft>
                <a:spcPct val="0"/>
              </a:spcAft>
              <a:buClr>
                <a:srgbClr val="660066"/>
              </a:buClr>
              <a:buSzPct val="80000"/>
            </a:pPr>
            <a:r>
              <a:rPr kumimoji="1" lang="en-US" altLang="zh-TW"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COL3</a:t>
            </a:r>
            <a:r>
              <a:rPr kumimoji="1" lang="zh-TW"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TW"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DATE</a:t>
            </a:r>
            <a:r>
              <a:rPr kumimoji="1" lang="zh-TW"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TW"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DEFAULT</a:t>
            </a:r>
            <a:r>
              <a:rPr kumimoji="1" lang="zh-TW"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TW"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TODAY</a:t>
            </a:r>
            <a:r>
              <a:rPr kumimoji="1" lang="zh-TW"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TW"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p>
          <a:p>
            <a:pPr lvl="0" fontAlgn="base">
              <a:lnSpc>
                <a:spcPct val="125000"/>
              </a:lnSpc>
              <a:spcBef>
                <a:spcPct val="0"/>
              </a:spcBef>
              <a:spcAft>
                <a:spcPct val="0"/>
              </a:spcAft>
              <a:buClr>
                <a:srgbClr val="660066"/>
              </a:buClr>
              <a:buSzPct val="80000"/>
            </a:pPr>
            <a:r>
              <a:rPr kumimoji="1" lang="en-US" altLang="zh-TW"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COL4</a:t>
            </a:r>
            <a:r>
              <a:rPr kumimoji="1" lang="zh-TW"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TW"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SMALLINT</a:t>
            </a:r>
            <a:r>
              <a:rPr kumimoji="1" lang="zh-TW"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TW"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UNIQUE</a:t>
            </a:r>
            <a:r>
              <a:rPr kumimoji="1" lang="zh-TW"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TW"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p>
          <a:p>
            <a:pPr lvl="0" fontAlgn="base">
              <a:lnSpc>
                <a:spcPct val="125000"/>
              </a:lnSpc>
              <a:spcBef>
                <a:spcPct val="0"/>
              </a:spcBef>
              <a:spcAft>
                <a:spcPct val="0"/>
              </a:spcAft>
              <a:buClr>
                <a:srgbClr val="660066"/>
              </a:buClr>
              <a:buSzPct val="80000"/>
            </a:pPr>
            <a:r>
              <a:rPr kumimoji="1" lang="en-US" altLang="zh-TW"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TW"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p>
        </p:txBody>
      </p:sp>
    </p:spTree>
    <p:extLst>
      <p:ext uri="{BB962C8B-B14F-4D97-AF65-F5344CB8AC3E}">
        <p14:creationId xmlns:p14="http://schemas.microsoft.com/office/powerpoint/2010/main" val="2265550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前言</a:t>
            </a:r>
            <a:r>
              <a:rPr kumimoji="1" lang="en-US" altLang="zh-CN" dirty="0"/>
              <a:t> </a:t>
            </a:r>
            <a:r>
              <a:rPr kumimoji="1" lang="zh-CN" altLang="en-US" dirty="0"/>
              <a:t>－</a:t>
            </a:r>
            <a:r>
              <a:rPr lang="en-US" altLang="zh-CN" dirty="0"/>
              <a:t>SQL</a:t>
            </a:r>
            <a:r>
              <a:rPr lang="zh-CN" altLang="en-US" dirty="0"/>
              <a:t>分析与优化</a:t>
            </a:r>
          </a:p>
        </p:txBody>
      </p:sp>
      <p:sp>
        <p:nvSpPr>
          <p:cNvPr id="3" name="内容占位符 2"/>
          <p:cNvSpPr>
            <a:spLocks noGrp="1"/>
          </p:cNvSpPr>
          <p:nvPr>
            <p:ph type="body" sz="quarter" idx="10"/>
          </p:nvPr>
        </p:nvSpPr>
        <p:spPr>
          <a:prstGeom prst="rect">
            <a:avLst/>
          </a:prstGeom>
        </p:spPr>
        <p:txBody>
          <a:bodyPr/>
          <a:lstStyle/>
          <a:p>
            <a:pPr>
              <a:lnSpc>
                <a:spcPct val="120000"/>
              </a:lnSpc>
            </a:pPr>
            <a:r>
              <a:rPr kumimoji="1" lang="zh-CN" altLang="en-US" sz="2000" dirty="0"/>
              <a:t>在基于</a:t>
            </a:r>
            <a:r>
              <a:rPr kumimoji="1" lang="en-US" altLang="zh-CN" sz="2000" dirty="0"/>
              <a:t> </a:t>
            </a:r>
            <a:r>
              <a:rPr lang="zh-CN" altLang="zh-CN" sz="2000" dirty="0"/>
              <a:t>GBase 8</a:t>
            </a:r>
            <a:r>
              <a:rPr lang="en-US" altLang="zh-CN" sz="2000" dirty="0"/>
              <a:t>s</a:t>
            </a:r>
            <a:r>
              <a:rPr lang="zh-CN" altLang="zh-CN" sz="2000" dirty="0"/>
              <a:t> 系统</a:t>
            </a:r>
            <a:r>
              <a:rPr lang="zh-CN" altLang="en-US" sz="2000" dirty="0"/>
              <a:t>与</a:t>
            </a:r>
            <a:r>
              <a:rPr lang="zh-CN" altLang="zh-CN" sz="2000" dirty="0"/>
              <a:t>设计优化</a:t>
            </a:r>
            <a:r>
              <a:rPr lang="zh-CN" altLang="en-US" sz="2000" dirty="0"/>
              <a:t>都已经执行的环境后。</a:t>
            </a:r>
          </a:p>
          <a:p>
            <a:pPr>
              <a:lnSpc>
                <a:spcPct val="120000"/>
              </a:lnSpc>
            </a:pPr>
            <a:endParaRPr kumimoji="1" lang="zh-CN" altLang="en-US" sz="1400" dirty="0"/>
          </a:p>
          <a:p>
            <a:pPr>
              <a:lnSpc>
                <a:spcPct val="120000"/>
              </a:lnSpc>
            </a:pPr>
            <a:r>
              <a:rPr kumimoji="1" lang="zh-CN" altLang="en-US" sz="2000" dirty="0"/>
              <a:t>本篇的目的是向读者阐述在</a:t>
            </a:r>
            <a:r>
              <a:rPr kumimoji="1" lang="en-US" altLang="zh-CN" sz="2000" dirty="0"/>
              <a:t> SQL </a:t>
            </a:r>
            <a:r>
              <a:rPr kumimoji="1" lang="zh-CN" altLang="en-US" sz="2000" dirty="0"/>
              <a:t>性能不理想时候</a:t>
            </a:r>
            <a:r>
              <a:rPr kumimoji="1" lang="zh-CN" altLang="en-US" sz="2000" dirty="0">
                <a:solidFill>
                  <a:schemeClr val="tx1"/>
                </a:solidFill>
              </a:rPr>
              <a:t>如何对</a:t>
            </a:r>
            <a:r>
              <a:rPr kumimoji="1" lang="en-US" altLang="zh-CN" sz="2000" dirty="0">
                <a:solidFill>
                  <a:srgbClr val="FF0000"/>
                </a:solidFill>
              </a:rPr>
              <a:t>SQL</a:t>
            </a:r>
            <a:r>
              <a:rPr kumimoji="1" lang="zh-CN" altLang="en-US" sz="2000" dirty="0">
                <a:solidFill>
                  <a:schemeClr val="tx1"/>
                </a:solidFill>
              </a:rPr>
              <a:t>进行</a:t>
            </a:r>
            <a:r>
              <a:rPr kumimoji="1" lang="zh-CN" altLang="en-US" sz="2000" dirty="0">
                <a:solidFill>
                  <a:srgbClr val="FF0000"/>
                </a:solidFill>
              </a:rPr>
              <a:t>跟踪，分析</a:t>
            </a:r>
            <a:r>
              <a:rPr kumimoji="1" lang="zh-CN" altLang="en-US" sz="2000" dirty="0">
                <a:solidFill>
                  <a:schemeClr val="tx1"/>
                </a:solidFill>
              </a:rPr>
              <a:t>与</a:t>
            </a:r>
            <a:r>
              <a:rPr kumimoji="1" lang="zh-CN" altLang="en-US" sz="2000" dirty="0">
                <a:solidFill>
                  <a:srgbClr val="FF0000"/>
                </a:solidFill>
              </a:rPr>
              <a:t>优化。</a:t>
            </a:r>
            <a:r>
              <a:rPr kumimoji="1" lang="zh-CN" altLang="en-US" sz="2000" dirty="0"/>
              <a:t>当系统在某一时段性能较低时，我们可以对数据库进行</a:t>
            </a:r>
            <a:r>
              <a:rPr kumimoji="1" lang="en-US" altLang="zh-CN" sz="2000" dirty="0"/>
              <a:t>SQL</a:t>
            </a:r>
            <a:r>
              <a:rPr kumimoji="1" lang="zh-CN" altLang="en-US" sz="2000" dirty="0"/>
              <a:t>语句的跟踪，然后分析这些</a:t>
            </a:r>
            <a:r>
              <a:rPr kumimoji="1" lang="en-US" altLang="zh-CN" sz="2000" dirty="0"/>
              <a:t>SQL</a:t>
            </a:r>
            <a:r>
              <a:rPr kumimoji="1" lang="zh-CN" altLang="en-US" sz="2000" dirty="0"/>
              <a:t>语句的执行计划，再给出相应的优化方案，这是我们对</a:t>
            </a:r>
            <a:r>
              <a:rPr kumimoji="1" lang="en-US" altLang="zh-CN" sz="2000" dirty="0"/>
              <a:t>SQL</a:t>
            </a:r>
            <a:r>
              <a:rPr kumimoji="1" lang="zh-CN" altLang="en-US" sz="2000" dirty="0"/>
              <a:t>语句优化的一个基本思路。</a:t>
            </a:r>
          </a:p>
          <a:p>
            <a:endParaRPr kumimoji="1" lang="zh-CN" altLang="en-US" sz="1100" dirty="0"/>
          </a:p>
          <a:p>
            <a:pPr>
              <a:lnSpc>
                <a:spcPct val="120000"/>
              </a:lnSpc>
            </a:pPr>
            <a:r>
              <a:rPr kumimoji="1" lang="en-US" altLang="zh-CN" sz="2000" dirty="0"/>
              <a:t>SQL</a:t>
            </a:r>
            <a:r>
              <a:rPr kumimoji="1" lang="zh-CN" altLang="en-US" sz="2000" dirty="0"/>
              <a:t>语句优化的三个步骤</a:t>
            </a:r>
          </a:p>
          <a:p>
            <a:pPr lvl="1">
              <a:lnSpc>
                <a:spcPct val="120000"/>
              </a:lnSpc>
            </a:pPr>
            <a:r>
              <a:rPr kumimoji="1" lang="en-US" altLang="zh-CN" sz="1800" b="1" dirty="0"/>
              <a:t>SQL</a:t>
            </a:r>
            <a:r>
              <a:rPr kumimoji="1" lang="zh-CN" altLang="en-US" sz="1800" b="1" dirty="0"/>
              <a:t>语句的跟踪</a:t>
            </a:r>
          </a:p>
          <a:p>
            <a:pPr lvl="1">
              <a:lnSpc>
                <a:spcPct val="120000"/>
              </a:lnSpc>
            </a:pPr>
            <a:r>
              <a:rPr kumimoji="1" lang="en-US" altLang="zh-CN" sz="1800" b="1" dirty="0"/>
              <a:t>SQL</a:t>
            </a:r>
            <a:r>
              <a:rPr kumimoji="1" lang="zh-CN" altLang="en-US" sz="1800" b="1" dirty="0"/>
              <a:t>语句的分析</a:t>
            </a:r>
          </a:p>
          <a:p>
            <a:pPr lvl="1">
              <a:lnSpc>
                <a:spcPct val="120000"/>
              </a:lnSpc>
            </a:pPr>
            <a:r>
              <a:rPr kumimoji="1" lang="en-US" altLang="zh-CN" sz="1800" b="1" dirty="0"/>
              <a:t>SQL</a:t>
            </a:r>
            <a:r>
              <a:rPr kumimoji="1" lang="zh-CN" altLang="en-US" sz="1800" b="1" dirty="0"/>
              <a:t>语句的优化</a:t>
            </a:r>
          </a:p>
          <a:p>
            <a:pPr marL="798830" lvl="1" indent="-457200">
              <a:buFont typeface="+mj-lt"/>
              <a:buAutoNum type="arabicPeriod"/>
            </a:pPr>
            <a:endParaRPr kumimoji="1" lang="zh-CN" altLang="en-US" sz="2000" dirty="0"/>
          </a:p>
          <a:p>
            <a:pPr marL="0" indent="0">
              <a:lnSpc>
                <a:spcPct val="120000"/>
              </a:lnSpc>
              <a:buNone/>
            </a:pPr>
            <a:endParaRPr kumimoji="1" lang="zh-CN" altLang="en-US" dirty="0"/>
          </a:p>
          <a:p>
            <a:endParaRPr kumimoji="1" lang="zh-CN" altLang="en-US" dirty="0"/>
          </a:p>
          <a:p>
            <a:pPr marL="798830" lvl="1" indent="-457200">
              <a:buFont typeface="+mj-lt"/>
              <a:buAutoNum type="arabicPeriod"/>
            </a:pPr>
            <a:endParaRPr kumimoji="1" lang="zh-CN" altLang="en-US" sz="2000" dirty="0"/>
          </a:p>
          <a:p>
            <a:endParaRPr kumimoji="1" lang="zh-CN" altLang="en-US" dirty="0"/>
          </a:p>
        </p:txBody>
      </p:sp>
    </p:spTree>
    <p:extLst>
      <p:ext uri="{BB962C8B-B14F-4D97-AF65-F5344CB8AC3E}">
        <p14:creationId xmlns:p14="http://schemas.microsoft.com/office/powerpoint/2010/main" val="2901923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l"/>
            <a:r>
              <a:rPr lang="en-US" altLang="zh-TW" b="1" dirty="0">
                <a:cs typeface="PMingLiU" panose="02020500000000000000" charset="-120"/>
              </a:rPr>
              <a:t>SQL </a:t>
            </a:r>
            <a:r>
              <a:rPr lang="zh-CN" altLang="en-US" b="1" dirty="0">
                <a:cs typeface="宋体" panose="02010600030101010101" pitchFamily="2" charset="-122"/>
              </a:rPr>
              <a:t>优化</a:t>
            </a:r>
            <a:r>
              <a:rPr lang="zh-TW" altLang="en-US" b="1" dirty="0">
                <a:cs typeface="PMingLiU" panose="02020500000000000000" charset="-120"/>
              </a:rPr>
              <a:t> </a:t>
            </a:r>
            <a:r>
              <a:rPr lang="en-US" altLang="zh-TW" b="1" dirty="0">
                <a:cs typeface="PMingLiU" panose="02020500000000000000" charset="-120"/>
              </a:rPr>
              <a:t>– </a:t>
            </a:r>
            <a:r>
              <a:rPr lang="zh-CN" altLang="en-US" b="1" dirty="0">
                <a:cs typeface="宋体" panose="02010600030101010101" pitchFamily="2" charset="-122"/>
              </a:rPr>
              <a:t>不正确的</a:t>
            </a:r>
            <a:r>
              <a:rPr lang="en-US" altLang="zh-TW" b="1" dirty="0">
                <a:cs typeface="PMingLiU" panose="02020500000000000000" charset="-120"/>
              </a:rPr>
              <a:t>condition</a:t>
            </a:r>
          </a:p>
        </p:txBody>
      </p:sp>
      <p:sp>
        <p:nvSpPr>
          <p:cNvPr id="6"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19</a:t>
            </a:fld>
            <a:endParaRPr kumimoji="1" lang="zh-CN" altLang="en-US" dirty="0"/>
          </a:p>
        </p:txBody>
      </p:sp>
      <p:pic>
        <p:nvPicPr>
          <p:cNvPr id="26627" name="Picture 4" descr="incorre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991" y="3034030"/>
            <a:ext cx="7921625" cy="2843530"/>
          </a:xfrm>
          <a:prstGeom prst="rect">
            <a:avLst/>
          </a:prstGeom>
          <a:solidFill>
            <a:srgbClr val="D9D9D9"/>
          </a:solidFill>
          <a:ln w="9525">
            <a:solidFill>
              <a:srgbClr val="0000FF"/>
            </a:solidFill>
            <a:miter lim="800000"/>
            <a:headEnd/>
            <a:tailEnd/>
          </a:ln>
        </p:spPr>
      </p:pic>
      <p:sp>
        <p:nvSpPr>
          <p:cNvPr id="26628" name="Rectangle 5"/>
          <p:cNvSpPr>
            <a:spLocks noChangeArrowheads="1"/>
          </p:cNvSpPr>
          <p:nvPr/>
        </p:nvSpPr>
        <p:spPr bwMode="auto">
          <a:xfrm>
            <a:off x="5374909" y="4365105"/>
            <a:ext cx="3743325" cy="1439863"/>
          </a:xfrm>
          <a:prstGeom prst="rect">
            <a:avLst/>
          </a:prstGeom>
          <a:noFill/>
          <a:ln w="28575">
            <a:solidFill>
              <a:srgbClr val="CC0000"/>
            </a:solidFill>
            <a:miter lim="800000"/>
          </a:ln>
        </p:spPr>
        <p:txBody>
          <a:bodyPr wrap="none" anchor="ctr"/>
          <a:lstStyle/>
          <a:p>
            <a:pPr algn="ctr">
              <a:buClrTx/>
              <a:buFontTx/>
              <a:buNone/>
            </a:pPr>
            <a:endParaRPr lang="en-US" altLang="zh-CN" sz="2000">
              <a:solidFill>
                <a:srgbClr val="CC0000"/>
              </a:solidFill>
              <a:cs typeface="宋体" panose="02010600030101010101" pitchFamily="2" charset="-122"/>
            </a:endParaRPr>
          </a:p>
        </p:txBody>
      </p:sp>
      <p:sp>
        <p:nvSpPr>
          <p:cNvPr id="7" name="Rectangle 18"/>
          <p:cNvSpPr>
            <a:spLocks noChangeArrowheads="1"/>
          </p:cNvSpPr>
          <p:nvPr/>
        </p:nvSpPr>
        <p:spPr bwMode="blackWhite">
          <a:xfrm>
            <a:off x="1991544" y="1052736"/>
            <a:ext cx="8229600" cy="1785104"/>
          </a:xfrm>
          <a:prstGeom prst="rect">
            <a:avLst/>
          </a:prstGeom>
          <a:noFill/>
          <a:ln>
            <a:noFill/>
          </a:ln>
        </p:spPr>
        <p:txBody>
          <a:bodyPr>
            <a:spAutoFit/>
          </a:bodyPr>
          <a:lstStyle/>
          <a:p>
            <a:pPr marL="342900" indent="-342900">
              <a:lnSpc>
                <a:spcPct val="130000"/>
              </a:lnSpc>
              <a:spcBef>
                <a:spcPct val="20000"/>
              </a:spcBef>
              <a:buClr>
                <a:srgbClr val="FF0000"/>
              </a:buClr>
              <a:buSzPct val="12500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cs typeface="宋体" panose="02010600030101010101" pitchFamily="2" charset="-122"/>
              </a:rPr>
              <a:t>从语句中找出</a:t>
            </a:r>
            <a:r>
              <a:rPr lang="en-US" altLang="zh-CN" sz="2000" dirty="0">
                <a:latin typeface="微软雅黑" panose="020B0503020204020204" pitchFamily="34" charset="-122"/>
                <a:ea typeface="微软雅黑" panose="020B0503020204020204" pitchFamily="34" charset="-122"/>
                <a:cs typeface="宋体" panose="02010600030101010101" pitchFamily="2" charset="-122"/>
              </a:rPr>
              <a:t> </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不恰当的</a:t>
            </a:r>
            <a:r>
              <a:rPr lang="en-US" altLang="zh-CN" sz="2000" dirty="0">
                <a:latin typeface="微软雅黑" panose="020B0503020204020204" pitchFamily="34" charset="-122"/>
                <a:ea typeface="微软雅黑" panose="020B0503020204020204" pitchFamily="34" charset="-122"/>
                <a:cs typeface="宋体" panose="02010600030101010101" pitchFamily="2" charset="-122"/>
              </a:rPr>
              <a:t> SQL </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语句</a:t>
            </a:r>
            <a:endParaRPr lang="en-US" altLang="zh-CN" sz="2000" dirty="0">
              <a:latin typeface="微软雅黑" panose="020B0503020204020204" pitchFamily="34" charset="-122"/>
              <a:ea typeface="微软雅黑" panose="020B0503020204020204" pitchFamily="34" charset="-122"/>
              <a:cs typeface="宋体" panose="02010600030101010101" pitchFamily="2" charset="-122"/>
            </a:endParaRPr>
          </a:p>
          <a:p>
            <a:pPr marL="342900" indent="-342900">
              <a:lnSpc>
                <a:spcPct val="130000"/>
              </a:lnSpc>
              <a:spcBef>
                <a:spcPct val="20000"/>
              </a:spcBef>
              <a:buClr>
                <a:srgbClr val="FF0000"/>
              </a:buClr>
              <a:buSzPct val="125000"/>
              <a:buFont typeface="Arial" panose="020B0604020202020204"/>
              <a:buChar char="•"/>
            </a:pPr>
            <a:r>
              <a:rPr lang="zh-CN" altLang="en-US" sz="2000" dirty="0">
                <a:latin typeface="微软雅黑" panose="020B0503020204020204" pitchFamily="34" charset="-122"/>
                <a:ea typeface="微软雅黑" panose="020B0503020204020204" pitchFamily="34" charset="-122"/>
                <a:cs typeface="宋体" panose="02010600030101010101" pitchFamily="2" charset="-122"/>
              </a:rPr>
              <a:t>范例</a:t>
            </a:r>
          </a:p>
          <a:p>
            <a:pPr marL="800100" lvl="1" indent="-342900">
              <a:lnSpc>
                <a:spcPct val="130000"/>
              </a:lnSpc>
              <a:spcBef>
                <a:spcPct val="20000"/>
              </a:spcBef>
              <a:buClr>
                <a:srgbClr val="FF0000"/>
              </a:buClr>
              <a:buSzPct val="110000"/>
              <a:buFont typeface="Arial" panose="020B0604020202020204"/>
              <a:buChar char="•"/>
            </a:pPr>
            <a:r>
              <a:rPr lang="zh-CN" altLang="en-US" dirty="0">
                <a:latin typeface="微软雅黑" panose="020B0503020204020204" pitchFamily="34" charset="-122"/>
                <a:ea typeface="微软雅黑" panose="020B0503020204020204" pitchFamily="34" charset="-122"/>
                <a:cs typeface="宋体" panose="02010600030101010101" pitchFamily="2" charset="-122"/>
              </a:rPr>
              <a:t>在</a:t>
            </a:r>
            <a:r>
              <a:rPr lang="en-US" altLang="zh-CN" dirty="0" err="1">
                <a:latin typeface="微软雅黑" panose="020B0503020204020204" pitchFamily="34" charset="-122"/>
                <a:ea typeface="微软雅黑" panose="020B0503020204020204" pitchFamily="34" charset="-122"/>
                <a:cs typeface="宋体" panose="02010600030101010101" pitchFamily="2" charset="-122"/>
              </a:rPr>
              <a:t>compress_date</a:t>
            </a:r>
            <a:r>
              <a:rPr lang="zh-CN" altLang="en-US" dirty="0">
                <a:latin typeface="微软雅黑" panose="020B0503020204020204" pitchFamily="34" charset="-122"/>
                <a:ea typeface="微软雅黑" panose="020B0503020204020204" pitchFamily="34" charset="-122"/>
                <a:cs typeface="宋体" panose="02010600030101010101" pitchFamily="2" charset="-122"/>
              </a:rPr>
              <a:t>列上编程不正确</a:t>
            </a:r>
            <a:r>
              <a:rPr lang="en-US" altLang="zh-CN" dirty="0">
                <a:latin typeface="微软雅黑" panose="020B0503020204020204" pitchFamily="34" charset="-122"/>
                <a:ea typeface="微软雅黑" panose="020B0503020204020204" pitchFamily="34" charset="-122"/>
                <a:cs typeface="宋体" panose="02010600030101010101" pitchFamily="2" charset="-122"/>
              </a:rPr>
              <a:t>. </a:t>
            </a:r>
          </a:p>
          <a:p>
            <a:pPr marL="800100" lvl="1" indent="-342900">
              <a:lnSpc>
                <a:spcPct val="130000"/>
              </a:lnSpc>
              <a:spcBef>
                <a:spcPct val="20000"/>
              </a:spcBef>
              <a:buClr>
                <a:srgbClr val="FF0000"/>
              </a:buClr>
              <a:buSzPct val="110000"/>
              <a:buFont typeface="Arial" panose="020B0604020202020204"/>
              <a:buChar char="•"/>
            </a:pPr>
            <a:r>
              <a:rPr lang="en-US" altLang="zh-CN" dirty="0" err="1">
                <a:latin typeface="微软雅黑" panose="020B0503020204020204" pitchFamily="34" charset="-122"/>
                <a:ea typeface="微软雅黑" panose="020B0503020204020204" pitchFamily="34" charset="-122"/>
                <a:cs typeface="宋体" panose="02010600030101010101" pitchFamily="2" charset="-122"/>
              </a:rPr>
              <a:t>compress_date</a:t>
            </a:r>
            <a:r>
              <a:rPr lang="en-US" altLang="zh-CN" dirty="0">
                <a:latin typeface="微软雅黑" panose="020B0503020204020204" pitchFamily="34" charset="-122"/>
                <a:ea typeface="微软雅黑" panose="020B0503020204020204" pitchFamily="34" charset="-122"/>
                <a:cs typeface="宋体" panose="02010600030101010101" pitchFamily="2" charset="-122"/>
              </a:rPr>
              <a:t> </a:t>
            </a:r>
            <a:r>
              <a:rPr lang="zh-CN" altLang="en-US" dirty="0">
                <a:latin typeface="微软雅黑" panose="020B0503020204020204" pitchFamily="34" charset="-122"/>
                <a:ea typeface="微软雅黑" panose="020B0503020204020204" pitchFamily="34" charset="-122"/>
                <a:cs typeface="宋体" panose="02010600030101010101" pitchFamily="2" charset="-122"/>
              </a:rPr>
              <a:t>和 </a:t>
            </a:r>
            <a:r>
              <a:rPr lang="en-US" altLang="zh-CN" dirty="0" err="1">
                <a:latin typeface="微软雅黑" panose="020B0503020204020204" pitchFamily="34" charset="-122"/>
                <a:ea typeface="微软雅黑" panose="020B0503020204020204" pitchFamily="34" charset="-122"/>
                <a:cs typeface="宋体" panose="02010600030101010101" pitchFamily="2" charset="-122"/>
              </a:rPr>
              <a:t>s_hour</a:t>
            </a:r>
            <a:r>
              <a:rPr lang="zh-CN" altLang="en-US" dirty="0">
                <a:latin typeface="微软雅黑" panose="020B0503020204020204" pitchFamily="34" charset="-122"/>
                <a:ea typeface="微软雅黑" panose="020B0503020204020204" pitchFamily="34" charset="-122"/>
                <a:cs typeface="宋体" panose="02010600030101010101" pitchFamily="2" charset="-122"/>
              </a:rPr>
              <a:t>列上建</a:t>
            </a:r>
            <a:r>
              <a:rPr lang="zh-CN" altLang="en-US" dirty="0">
                <a:solidFill>
                  <a:srgbClr val="0000FF"/>
                </a:solidFill>
                <a:latin typeface="微软雅黑" panose="020B0503020204020204" pitchFamily="34" charset="-122"/>
                <a:ea typeface="微软雅黑" panose="020B0503020204020204" pitchFamily="34" charset="-122"/>
                <a:cs typeface="宋体" panose="02010600030101010101" pitchFamily="2" charset="-122"/>
              </a:rPr>
              <a:t>有索引</a:t>
            </a:r>
            <a:r>
              <a:rPr lang="zh-CN" altLang="en-US" dirty="0">
                <a:latin typeface="微软雅黑" panose="020B0503020204020204" pitchFamily="34" charset="-122"/>
                <a:ea typeface="微软雅黑" panose="020B0503020204020204" pitchFamily="34" charset="-122"/>
                <a:cs typeface="宋体" panose="02010600030101010101" pitchFamily="2" charset="-122"/>
              </a:rPr>
              <a:t>吗？</a:t>
            </a:r>
          </a:p>
        </p:txBody>
      </p:sp>
    </p:spTree>
    <p:extLst>
      <p:ext uri="{BB962C8B-B14F-4D97-AF65-F5344CB8AC3E}">
        <p14:creationId xmlns:p14="http://schemas.microsoft.com/office/powerpoint/2010/main" val="1659910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l" eaLnBrk="1" hangingPunct="1"/>
            <a:r>
              <a:rPr lang="en-US" altLang="zh-TW" b="1" dirty="0">
                <a:cs typeface="PMingLiU" panose="02020500000000000000" charset="-120"/>
              </a:rPr>
              <a:t>SQL </a:t>
            </a:r>
            <a:r>
              <a:rPr lang="zh-CN" altLang="en-US" b="1" dirty="0">
                <a:cs typeface="宋体" panose="02010600030101010101" pitchFamily="2" charset="-122"/>
              </a:rPr>
              <a:t>优化</a:t>
            </a:r>
            <a:r>
              <a:rPr lang="zh-TW" altLang="en-US" b="1" dirty="0">
                <a:cs typeface="PMingLiU" panose="02020500000000000000" charset="-120"/>
              </a:rPr>
              <a:t> </a:t>
            </a:r>
            <a:r>
              <a:rPr lang="en-US" altLang="zh-TW" b="1" dirty="0">
                <a:cs typeface="PMingLiU" panose="02020500000000000000" charset="-120"/>
              </a:rPr>
              <a:t>– </a:t>
            </a:r>
            <a:r>
              <a:rPr lang="zh-CN" altLang="en-US" b="1" dirty="0">
                <a:cs typeface="宋体" panose="02010600030101010101" pitchFamily="2" charset="-122"/>
              </a:rPr>
              <a:t>不正确的</a:t>
            </a:r>
            <a:r>
              <a:rPr lang="zh-TW" altLang="en-US" b="1" dirty="0">
                <a:cs typeface="PMingLiU" panose="02020500000000000000" charset="-120"/>
              </a:rPr>
              <a:t> </a:t>
            </a:r>
            <a:r>
              <a:rPr lang="en-US" altLang="zh-TW" b="1" dirty="0">
                <a:cs typeface="PMingLiU" panose="02020500000000000000" charset="-120"/>
              </a:rPr>
              <a:t>SQL</a:t>
            </a:r>
          </a:p>
        </p:txBody>
      </p:sp>
      <p:sp>
        <p:nvSpPr>
          <p:cNvPr id="6"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20</a:t>
            </a:fld>
            <a:endParaRPr kumimoji="1" lang="zh-CN" altLang="en-US" dirty="0"/>
          </a:p>
        </p:txBody>
      </p:sp>
      <p:pic>
        <p:nvPicPr>
          <p:cNvPr id="2765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4548" y="2708921"/>
            <a:ext cx="8064500" cy="3241675"/>
          </a:xfrm>
          <a:prstGeom prst="rect">
            <a:avLst/>
          </a:prstGeom>
          <a:noFill/>
          <a:ln w="28575">
            <a:solidFill>
              <a:srgbClr val="0000FF"/>
            </a:solidFill>
            <a:miter lim="800000"/>
            <a:headEnd/>
            <a:tailEnd/>
          </a:ln>
        </p:spPr>
      </p:pic>
      <p:sp>
        <p:nvSpPr>
          <p:cNvPr id="27653" name="Rectangle 6"/>
          <p:cNvSpPr>
            <a:spLocks noChangeArrowheads="1"/>
          </p:cNvSpPr>
          <p:nvPr/>
        </p:nvSpPr>
        <p:spPr bwMode="auto">
          <a:xfrm>
            <a:off x="5951478" y="2996952"/>
            <a:ext cx="2808288" cy="2087562"/>
          </a:xfrm>
          <a:prstGeom prst="rect">
            <a:avLst/>
          </a:prstGeom>
          <a:noFill/>
          <a:ln w="28575">
            <a:solidFill>
              <a:srgbClr val="CC0000"/>
            </a:solidFill>
            <a:miter lim="800000"/>
          </a:ln>
        </p:spPr>
        <p:txBody>
          <a:bodyPr wrap="none" anchor="ctr"/>
          <a:lstStyle/>
          <a:p>
            <a:pPr>
              <a:buClrTx/>
              <a:buFontTx/>
              <a:buNone/>
            </a:pPr>
            <a:endParaRPr lang="en-US" altLang="zh-CN" sz="2000">
              <a:latin typeface="Times New Roman" panose="02020603050405020304" charset="0"/>
              <a:cs typeface="宋体" panose="02010600030101010101" pitchFamily="2" charset="-122"/>
            </a:endParaRPr>
          </a:p>
        </p:txBody>
      </p:sp>
      <p:sp>
        <p:nvSpPr>
          <p:cNvPr id="7" name="Rectangle 18"/>
          <p:cNvSpPr>
            <a:spLocks noChangeArrowheads="1"/>
          </p:cNvSpPr>
          <p:nvPr/>
        </p:nvSpPr>
        <p:spPr bwMode="blackWhite">
          <a:xfrm>
            <a:off x="1991544" y="1123985"/>
            <a:ext cx="8229600" cy="1460500"/>
          </a:xfrm>
          <a:prstGeom prst="rect">
            <a:avLst/>
          </a:prstGeom>
          <a:noFill/>
          <a:ln>
            <a:noFill/>
          </a:ln>
        </p:spPr>
        <p:txBody>
          <a:bodyPr>
            <a:spAutoFit/>
          </a:bodyPr>
          <a:lstStyle/>
          <a:p>
            <a:pPr marL="342900" indent="-342900">
              <a:spcBef>
                <a:spcPct val="20000"/>
              </a:spcBef>
              <a:buClr>
                <a:srgbClr val="FF0000"/>
              </a:buClr>
              <a:buSzPct val="125000"/>
              <a:buFont typeface="Arial" panose="020B0604020202020204"/>
              <a:buChar char="•"/>
            </a:pPr>
            <a:r>
              <a:rPr lang="zh-CN" altLang="en-US" sz="2000" dirty="0">
                <a:latin typeface="微软雅黑" panose="020B0503020204020204" pitchFamily="34" charset="-122"/>
                <a:ea typeface="微软雅黑" panose="020B0503020204020204" pitchFamily="34" charset="-122"/>
                <a:cs typeface="宋体" panose="02010600030101010101" pitchFamily="2" charset="-122"/>
              </a:rPr>
              <a:t>从语句中找出</a:t>
            </a:r>
            <a:r>
              <a:rPr lang="en-US" altLang="zh-CN" sz="2000" dirty="0">
                <a:latin typeface="微软雅黑" panose="020B0503020204020204" pitchFamily="34" charset="-122"/>
                <a:ea typeface="微软雅黑" panose="020B0503020204020204" pitchFamily="34" charset="-122"/>
                <a:cs typeface="宋体" panose="02010600030101010101" pitchFamily="2" charset="-122"/>
              </a:rPr>
              <a:t> </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不恰当的</a:t>
            </a:r>
            <a:r>
              <a:rPr lang="en-US" altLang="zh-CN" sz="2000" dirty="0">
                <a:latin typeface="微软雅黑" panose="020B0503020204020204" pitchFamily="34" charset="-122"/>
                <a:ea typeface="微软雅黑" panose="020B0503020204020204" pitchFamily="34" charset="-122"/>
                <a:cs typeface="宋体" panose="02010600030101010101" pitchFamily="2" charset="-122"/>
              </a:rPr>
              <a:t> SQL </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语句</a:t>
            </a:r>
            <a:endParaRPr lang="en-US" altLang="zh-CN" sz="2000" dirty="0">
              <a:latin typeface="微软雅黑" panose="020B0503020204020204" pitchFamily="34" charset="-122"/>
              <a:ea typeface="微软雅黑" panose="020B0503020204020204" pitchFamily="34" charset="-122"/>
              <a:cs typeface="宋体" panose="02010600030101010101" pitchFamily="2" charset="-122"/>
            </a:endParaRPr>
          </a:p>
          <a:p>
            <a:pPr marL="342900" indent="-342900">
              <a:spcBef>
                <a:spcPct val="20000"/>
              </a:spcBef>
              <a:buClr>
                <a:srgbClr val="FF0000"/>
              </a:buClr>
              <a:buSzPct val="125000"/>
              <a:buFont typeface="Arial" panose="020B0604020202020204"/>
              <a:buChar char="•"/>
            </a:pPr>
            <a:r>
              <a:rPr lang="zh-CN" altLang="en-US" sz="2000" dirty="0">
                <a:latin typeface="微软雅黑" panose="020B0503020204020204" pitchFamily="34" charset="-122"/>
                <a:ea typeface="微软雅黑" panose="020B0503020204020204" pitchFamily="34" charset="-122"/>
                <a:cs typeface="宋体" panose="02010600030101010101" pitchFamily="2" charset="-122"/>
              </a:rPr>
              <a:t>范例</a:t>
            </a:r>
          </a:p>
          <a:p>
            <a:pPr marL="800100" lvl="1" indent="-342900">
              <a:spcBef>
                <a:spcPct val="20000"/>
              </a:spcBef>
              <a:buClr>
                <a:srgbClr val="FF0000"/>
              </a:buClr>
              <a:buSzPct val="110000"/>
              <a:buFont typeface="Arial" panose="020B0604020202020204"/>
              <a:buChar char="•"/>
            </a:pPr>
            <a:r>
              <a:rPr lang="zh-CN" altLang="en-US" dirty="0">
                <a:latin typeface="微软雅黑" panose="020B0503020204020204" pitchFamily="34" charset="-122"/>
                <a:ea typeface="微软雅黑" panose="020B0503020204020204" pitchFamily="34" charset="-122"/>
                <a:cs typeface="宋体" panose="02010600030101010101" pitchFamily="2" charset="-122"/>
              </a:rPr>
              <a:t>许多</a:t>
            </a:r>
            <a:r>
              <a:rPr lang="en-US" altLang="zh-CN" dirty="0">
                <a:latin typeface="微软雅黑" panose="020B0503020204020204" pitchFamily="34" charset="-122"/>
                <a:ea typeface="微软雅黑" panose="020B0503020204020204" pitchFamily="34" charset="-122"/>
                <a:cs typeface="宋体" panose="02010600030101010101" pitchFamily="2" charset="-122"/>
              </a:rPr>
              <a:t>SQL</a:t>
            </a:r>
            <a:r>
              <a:rPr lang="zh-CN" altLang="en-US" dirty="0">
                <a:solidFill>
                  <a:srgbClr val="0000FF"/>
                </a:solidFill>
                <a:latin typeface="微软雅黑" panose="020B0503020204020204" pitchFamily="34" charset="-122"/>
                <a:ea typeface="微软雅黑" panose="020B0503020204020204" pitchFamily="34" charset="-122"/>
                <a:cs typeface="宋体" panose="02010600030101010101" pitchFamily="2" charset="-122"/>
              </a:rPr>
              <a:t>指令是动态生成的</a:t>
            </a:r>
          </a:p>
          <a:p>
            <a:pPr marL="800100" lvl="1" indent="-342900">
              <a:spcBef>
                <a:spcPct val="20000"/>
              </a:spcBef>
              <a:buClr>
                <a:srgbClr val="FF0000"/>
              </a:buClr>
              <a:buSzPct val="110000"/>
              <a:buFont typeface="Arial" panose="020B0604020202020204"/>
              <a:buChar char="•"/>
            </a:pPr>
            <a:r>
              <a:rPr lang="zh-CN" altLang="en-US" dirty="0">
                <a:latin typeface="微软雅黑" panose="020B0503020204020204" pitchFamily="34" charset="-122"/>
                <a:ea typeface="微软雅黑" panose="020B0503020204020204" pitchFamily="34" charset="-122"/>
                <a:cs typeface="宋体" panose="02010600030101010101" pitchFamily="2" charset="-122"/>
              </a:rPr>
              <a:t>找出</a:t>
            </a:r>
            <a:r>
              <a:rPr lang="zh-TW" altLang="en-US" dirty="0">
                <a:latin typeface="微软雅黑" panose="020B0503020204020204" pitchFamily="34" charset="-122"/>
                <a:ea typeface="微软雅黑" panose="020B0503020204020204" pitchFamily="34" charset="-122"/>
                <a:cs typeface="宋体" panose="02010600030101010101" pitchFamily="2" charset="-122"/>
              </a:rPr>
              <a:t>在</a:t>
            </a:r>
            <a:r>
              <a:rPr lang="en-US" altLang="zh-TW" dirty="0">
                <a:latin typeface="微软雅黑" panose="020B0503020204020204" pitchFamily="34" charset="-122"/>
                <a:ea typeface="微软雅黑" panose="020B0503020204020204" pitchFamily="34" charset="-122"/>
                <a:cs typeface="宋体" panose="02010600030101010101" pitchFamily="2" charset="-122"/>
              </a:rPr>
              <a:t>ESQLC </a:t>
            </a:r>
            <a:r>
              <a:rPr lang="zh-TW" altLang="en-US" dirty="0">
                <a:latin typeface="微软雅黑" panose="020B0503020204020204" pitchFamily="34" charset="-122"/>
                <a:ea typeface="微软雅黑" panose="020B0503020204020204" pitchFamily="34" charset="-122"/>
                <a:cs typeface="宋体" panose="02010600030101010101" pitchFamily="2" charset="-122"/>
              </a:rPr>
              <a:t>中生成</a:t>
            </a:r>
            <a:r>
              <a:rPr lang="en-US" altLang="zh-TW" dirty="0">
                <a:latin typeface="微软雅黑" panose="020B0503020204020204" pitchFamily="34" charset="-122"/>
                <a:ea typeface="微软雅黑" panose="020B0503020204020204" pitchFamily="34" charset="-122"/>
                <a:cs typeface="宋体" panose="02010600030101010101" pitchFamily="2" charset="-122"/>
              </a:rPr>
              <a:t>SQL</a:t>
            </a:r>
            <a:r>
              <a:rPr lang="zh-TW" altLang="en-US" dirty="0">
                <a:latin typeface="微软雅黑" panose="020B0503020204020204" pitchFamily="34" charset="-122"/>
                <a:ea typeface="微软雅黑" panose="020B0503020204020204" pitchFamily="34" charset="-122"/>
                <a:cs typeface="宋体" panose="02010600030101010101" pitchFamily="2" charset="-122"/>
              </a:rPr>
              <a:t>语句</a:t>
            </a:r>
            <a:r>
              <a:rPr lang="zh-CN" altLang="en-US" dirty="0">
                <a:latin typeface="微软雅黑" panose="020B0503020204020204" pitchFamily="34" charset="-122"/>
                <a:ea typeface="微软雅黑" panose="020B0503020204020204" pitchFamily="34" charset="-122"/>
                <a:cs typeface="宋体" panose="02010600030101010101" pitchFamily="2" charset="-122"/>
              </a:rPr>
              <a:t>是否有不当的重复</a:t>
            </a:r>
          </a:p>
        </p:txBody>
      </p:sp>
    </p:spTree>
    <p:extLst>
      <p:ext uri="{BB962C8B-B14F-4D97-AF65-F5344CB8AC3E}">
        <p14:creationId xmlns:p14="http://schemas.microsoft.com/office/powerpoint/2010/main" val="285384200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a:r>
              <a:rPr lang="en-US" altLang="zh-TW" b="1" dirty="0">
                <a:cs typeface="PMingLiU" panose="02020500000000000000" charset="-120"/>
              </a:rPr>
              <a:t>SQL </a:t>
            </a:r>
            <a:r>
              <a:rPr lang="zh-CN" altLang="en-US" b="1" dirty="0">
                <a:cs typeface="宋体" panose="02010600030101010101" pitchFamily="2" charset="-122"/>
              </a:rPr>
              <a:t>优化</a:t>
            </a:r>
            <a:r>
              <a:rPr lang="zh-TW" altLang="en-US" b="1" dirty="0">
                <a:cs typeface="PMingLiU" panose="02020500000000000000" charset="-120"/>
              </a:rPr>
              <a:t> </a:t>
            </a:r>
            <a:r>
              <a:rPr lang="en-US" altLang="zh-TW" b="1" dirty="0">
                <a:cs typeface="PMingLiU" panose="02020500000000000000" charset="-120"/>
              </a:rPr>
              <a:t>– </a:t>
            </a:r>
            <a:r>
              <a:rPr lang="zh-CN" altLang="en-US" b="1" dirty="0">
                <a:cs typeface="宋体" panose="02010600030101010101" pitchFamily="2" charset="-122"/>
              </a:rPr>
              <a:t>不正确的编程</a:t>
            </a:r>
          </a:p>
        </p:txBody>
      </p:sp>
      <p:sp>
        <p:nvSpPr>
          <p:cNvPr id="28675" name="Rectangle 5"/>
          <p:cNvSpPr>
            <a:spLocks noGrp="1" noChangeArrowheads="1"/>
          </p:cNvSpPr>
          <p:nvPr>
            <p:ph idx="4294967295"/>
          </p:nvPr>
        </p:nvSpPr>
        <p:spPr>
          <a:xfrm>
            <a:off x="2337619" y="1975490"/>
            <a:ext cx="7537450" cy="4482460"/>
          </a:xfrm>
          <a:prstGeom prst="rect">
            <a:avLst/>
          </a:prstGeom>
          <a:ln/>
        </p:spPr>
        <p:style>
          <a:lnRef idx="2">
            <a:schemeClr val="accent1"/>
          </a:lnRef>
          <a:fillRef idx="1">
            <a:schemeClr val="lt1"/>
          </a:fillRef>
          <a:effectRef idx="0">
            <a:schemeClr val="accent1"/>
          </a:effectRef>
          <a:fontRef idx="minor">
            <a:schemeClr val="dk1"/>
          </a:fontRef>
        </p:style>
        <p:txBody>
          <a:bodyPr/>
          <a:lstStyle/>
          <a:p>
            <a:pPr>
              <a:buFont typeface="Wingdings" panose="05000000000000000000" charset="0"/>
              <a:buNone/>
            </a:pPr>
            <a:r>
              <a:rPr lang="en-US" altLang="zh-TW" sz="1800" dirty="0">
                <a:cs typeface="PMingLiU" panose="02020500000000000000" charset="-120"/>
              </a:rPr>
              <a:t>main()</a:t>
            </a:r>
          </a:p>
          <a:p>
            <a:pPr>
              <a:buFont typeface="Wingdings" panose="05000000000000000000" charset="0"/>
              <a:buNone/>
            </a:pPr>
            <a:r>
              <a:rPr lang="en-US" altLang="zh-TW" sz="1800" dirty="0">
                <a:cs typeface="PMingLiU" panose="02020500000000000000" charset="-120"/>
              </a:rPr>
              <a:t>{</a:t>
            </a:r>
          </a:p>
          <a:p>
            <a:pPr>
              <a:buFont typeface="Wingdings" panose="05000000000000000000" charset="0"/>
              <a:buNone/>
            </a:pPr>
            <a:r>
              <a:rPr lang="en-US" altLang="zh-TW" sz="1800" dirty="0">
                <a:cs typeface="PMingLiU" panose="02020500000000000000" charset="-120"/>
              </a:rPr>
              <a:t>   </a:t>
            </a:r>
            <a:r>
              <a:rPr lang="en-US" altLang="zh-TW" sz="1800" dirty="0" err="1">
                <a:cs typeface="PMingLiU" panose="02020500000000000000" charset="-120"/>
              </a:rPr>
              <a:t>int</a:t>
            </a:r>
            <a:r>
              <a:rPr lang="en-US" altLang="zh-TW" sz="1800" dirty="0">
                <a:cs typeface="PMingLiU" panose="02020500000000000000" charset="-120"/>
              </a:rPr>
              <a:t> </a:t>
            </a:r>
            <a:r>
              <a:rPr lang="en-US" altLang="zh-TW" sz="1800" dirty="0" err="1">
                <a:cs typeface="PMingLiU" panose="02020500000000000000" charset="-120"/>
              </a:rPr>
              <a:t>i</a:t>
            </a:r>
            <a:r>
              <a:rPr lang="en-US" altLang="zh-TW" sz="1800" dirty="0">
                <a:cs typeface="PMingLiU" panose="02020500000000000000" charset="-120"/>
              </a:rPr>
              <a:t>;</a:t>
            </a:r>
          </a:p>
          <a:p>
            <a:pPr>
              <a:buFont typeface="Wingdings" panose="05000000000000000000" charset="0"/>
              <a:buNone/>
            </a:pPr>
            <a:r>
              <a:rPr lang="en-US" altLang="zh-TW" sz="1800" dirty="0">
                <a:cs typeface="PMingLiU" panose="02020500000000000000" charset="-120"/>
              </a:rPr>
              <a:t>   EXEC SQL </a:t>
            </a:r>
            <a:r>
              <a:rPr lang="en-US" altLang="zh-TW" sz="1800" dirty="0" err="1">
                <a:cs typeface="PMingLiU" panose="02020500000000000000" charset="-120"/>
              </a:rPr>
              <a:t>int</a:t>
            </a:r>
            <a:r>
              <a:rPr lang="en-US" altLang="zh-TW" sz="1800" dirty="0">
                <a:cs typeface="PMingLiU" panose="02020500000000000000" charset="-120"/>
              </a:rPr>
              <a:t> </a:t>
            </a:r>
            <a:r>
              <a:rPr lang="en-US" altLang="zh-TW" sz="1800" dirty="0" err="1">
                <a:cs typeface="PMingLiU" panose="02020500000000000000" charset="-120"/>
              </a:rPr>
              <a:t>cnt</a:t>
            </a:r>
            <a:r>
              <a:rPr lang="en-US" altLang="zh-TW" sz="1800" dirty="0">
                <a:cs typeface="PMingLiU" panose="02020500000000000000" charset="-120"/>
              </a:rPr>
              <a:t>;</a:t>
            </a:r>
          </a:p>
          <a:p>
            <a:pPr>
              <a:buFont typeface="Wingdings" panose="05000000000000000000" charset="0"/>
              <a:buNone/>
            </a:pPr>
            <a:r>
              <a:rPr lang="en-US" altLang="zh-TW" sz="1800" dirty="0">
                <a:cs typeface="PMingLiU" panose="02020500000000000000" charset="-120"/>
              </a:rPr>
              <a:t>   EXEC SQL DATABASE </a:t>
            </a:r>
            <a:r>
              <a:rPr lang="en-US" altLang="zh-TW" sz="1800" dirty="0" err="1">
                <a:cs typeface="PMingLiU" panose="02020500000000000000" charset="-120"/>
              </a:rPr>
              <a:t>stores_demo</a:t>
            </a:r>
            <a:r>
              <a:rPr lang="en-US" altLang="zh-TW" sz="1800" dirty="0">
                <a:cs typeface="PMingLiU" panose="02020500000000000000" charset="-120"/>
              </a:rPr>
              <a:t>;</a:t>
            </a:r>
          </a:p>
          <a:p>
            <a:pPr>
              <a:buFont typeface="Wingdings" panose="05000000000000000000" charset="0"/>
              <a:buNone/>
            </a:pPr>
            <a:r>
              <a:rPr lang="en-US" altLang="zh-TW" sz="1800" dirty="0">
                <a:cs typeface="PMingLiU" panose="02020500000000000000" charset="-120"/>
              </a:rPr>
              <a:t>   /** The SELECT statement is prepared and executed.**/</a:t>
            </a:r>
          </a:p>
          <a:p>
            <a:pPr>
              <a:buFont typeface="Wingdings" panose="05000000000000000000" charset="0"/>
              <a:buNone/>
            </a:pPr>
            <a:r>
              <a:rPr lang="en-US" altLang="zh-TW" sz="1800" dirty="0">
                <a:cs typeface="PMingLiU" panose="02020500000000000000" charset="-120"/>
              </a:rPr>
              <a:t>   for(</a:t>
            </a:r>
            <a:r>
              <a:rPr lang="en-US" altLang="zh-TW" sz="1800" dirty="0" err="1">
                <a:cs typeface="PMingLiU" panose="02020500000000000000" charset="-120"/>
              </a:rPr>
              <a:t>i</a:t>
            </a:r>
            <a:r>
              <a:rPr lang="en-US" altLang="zh-TW" sz="1800" dirty="0">
                <a:cs typeface="PMingLiU" panose="02020500000000000000" charset="-120"/>
              </a:rPr>
              <a:t>=0;i&lt;1000;i++) {</a:t>
            </a:r>
          </a:p>
          <a:p>
            <a:pPr>
              <a:buFont typeface="Wingdings" panose="05000000000000000000" charset="0"/>
              <a:buNone/>
            </a:pPr>
            <a:r>
              <a:rPr lang="en-US" altLang="zh-TW" sz="1800" dirty="0">
                <a:cs typeface="PMingLiU" panose="02020500000000000000" charset="-120"/>
              </a:rPr>
              <a:t>      EXEC SQL PREPARE </a:t>
            </a:r>
            <a:r>
              <a:rPr lang="en-US" altLang="zh-TW" sz="1800" dirty="0" err="1">
                <a:cs typeface="PMingLiU" panose="02020500000000000000" charset="-120"/>
              </a:rPr>
              <a:t>p_id</a:t>
            </a:r>
            <a:r>
              <a:rPr lang="en-US" altLang="zh-TW" sz="1800" dirty="0">
                <a:cs typeface="PMingLiU" panose="02020500000000000000" charset="-120"/>
              </a:rPr>
              <a:t> FROM</a:t>
            </a:r>
          </a:p>
          <a:p>
            <a:pPr>
              <a:buFont typeface="Wingdings" panose="05000000000000000000" charset="0"/>
              <a:buNone/>
            </a:pPr>
            <a:r>
              <a:rPr lang="en-US" altLang="zh-TW" sz="1800" dirty="0">
                <a:cs typeface="PMingLiU" panose="02020500000000000000" charset="-120"/>
              </a:rPr>
              <a:t>      "SELECT COUNT(*) INTO :</a:t>
            </a:r>
            <a:r>
              <a:rPr lang="en-US" altLang="zh-TW" sz="1800" dirty="0" err="1">
                <a:cs typeface="PMingLiU" panose="02020500000000000000" charset="-120"/>
              </a:rPr>
              <a:t>cnt</a:t>
            </a:r>
            <a:r>
              <a:rPr lang="en-US" altLang="zh-TW" sz="1800" dirty="0">
                <a:cs typeface="PMingLiU" panose="02020500000000000000" charset="-120"/>
              </a:rPr>
              <a:t> FROM items";</a:t>
            </a:r>
          </a:p>
          <a:p>
            <a:pPr>
              <a:buFont typeface="Wingdings" panose="05000000000000000000" charset="0"/>
              <a:buNone/>
            </a:pPr>
            <a:r>
              <a:rPr lang="en-US" altLang="zh-TW" sz="1800" dirty="0">
                <a:cs typeface="PMingLiU" panose="02020500000000000000" charset="-120"/>
              </a:rPr>
              <a:t>      EXEC SQL EXECUTE </a:t>
            </a:r>
            <a:r>
              <a:rPr lang="en-US" altLang="zh-TW" sz="1800" dirty="0" err="1">
                <a:cs typeface="PMingLiU" panose="02020500000000000000" charset="-120"/>
              </a:rPr>
              <a:t>p_id</a:t>
            </a:r>
            <a:r>
              <a:rPr lang="en-US" altLang="zh-TW" sz="1800" dirty="0">
                <a:cs typeface="PMingLiU" panose="02020500000000000000" charset="-120"/>
              </a:rPr>
              <a:t>;</a:t>
            </a:r>
          </a:p>
          <a:p>
            <a:pPr>
              <a:buFont typeface="Wingdings" panose="05000000000000000000" charset="0"/>
              <a:buNone/>
            </a:pPr>
            <a:r>
              <a:rPr lang="en-US" altLang="zh-TW" sz="1800" dirty="0">
                <a:cs typeface="PMingLiU" panose="02020500000000000000" charset="-120"/>
              </a:rPr>
              <a:t>   }</a:t>
            </a:r>
          </a:p>
          <a:p>
            <a:pPr>
              <a:buFont typeface="Wingdings" panose="05000000000000000000" charset="0"/>
              <a:buNone/>
            </a:pPr>
            <a:r>
              <a:rPr lang="en-US" altLang="zh-TW" sz="1800" dirty="0">
                <a:cs typeface="PMingLiU" panose="02020500000000000000" charset="-120"/>
              </a:rPr>
              <a:t>}</a:t>
            </a:r>
          </a:p>
        </p:txBody>
      </p:sp>
      <p:sp>
        <p:nvSpPr>
          <p:cNvPr id="6"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21</a:t>
            </a:fld>
            <a:endParaRPr kumimoji="1" lang="zh-CN" altLang="en-US" dirty="0"/>
          </a:p>
        </p:txBody>
      </p:sp>
      <p:sp>
        <p:nvSpPr>
          <p:cNvPr id="28676" name="Text Box 4"/>
          <p:cNvSpPr txBox="1">
            <a:spLocks noChangeArrowheads="1"/>
          </p:cNvSpPr>
          <p:nvPr/>
        </p:nvSpPr>
        <p:spPr bwMode="auto">
          <a:xfrm>
            <a:off x="2063751" y="2276476"/>
            <a:ext cx="7561263" cy="396875"/>
          </a:xfrm>
          <a:prstGeom prst="rect">
            <a:avLst/>
          </a:prstGeom>
          <a:noFill/>
          <a:ln>
            <a:noFill/>
          </a:ln>
        </p:spPr>
        <p:txBody>
          <a:bodyPr>
            <a:spAutoFit/>
          </a:bodyPr>
          <a:lstStyle>
            <a:lvl1pPr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42950" indent="-28575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430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6002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574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5146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718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4290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862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spcBef>
                <a:spcPct val="50000"/>
              </a:spcBef>
              <a:buClrTx/>
              <a:buFontTx/>
              <a:buNone/>
            </a:pPr>
            <a:endParaRPr lang="en-US" altLang="zh-CN" sz="2000">
              <a:ea typeface="宋体" panose="02010600030101010101" pitchFamily="2" charset="-122"/>
              <a:cs typeface="宋体" panose="02010600030101010101" pitchFamily="2" charset="-122"/>
            </a:endParaRPr>
          </a:p>
        </p:txBody>
      </p:sp>
      <p:sp>
        <p:nvSpPr>
          <p:cNvPr id="28677" name="Rectangle 6"/>
          <p:cNvSpPr>
            <a:spLocks noChangeArrowheads="1"/>
          </p:cNvSpPr>
          <p:nvPr/>
        </p:nvSpPr>
        <p:spPr bwMode="auto">
          <a:xfrm>
            <a:off x="2495600" y="4221341"/>
            <a:ext cx="6477000" cy="360040"/>
          </a:xfrm>
          <a:prstGeom prst="rect">
            <a:avLst/>
          </a:prstGeom>
          <a:noFill/>
          <a:ln w="28575">
            <a:solidFill>
              <a:srgbClr val="CC0000"/>
            </a:solidFill>
            <a:miter lim="800000"/>
          </a:ln>
        </p:spPr>
        <p:txBody>
          <a:bodyPr wrap="none" anchor="ctr"/>
          <a:lstStyle/>
          <a:p>
            <a:pPr>
              <a:buClrTx/>
              <a:buFontTx/>
              <a:buNone/>
            </a:pPr>
            <a:endParaRPr lang="en-US" altLang="zh-CN" sz="2000">
              <a:latin typeface="Times New Roman" panose="02020603050405020304" charset="0"/>
              <a:cs typeface="宋体" panose="02010600030101010101" pitchFamily="2" charset="-122"/>
            </a:endParaRPr>
          </a:p>
        </p:txBody>
      </p:sp>
      <p:sp>
        <p:nvSpPr>
          <p:cNvPr id="7" name="Rectangle 18"/>
          <p:cNvSpPr>
            <a:spLocks noChangeArrowheads="1"/>
          </p:cNvSpPr>
          <p:nvPr/>
        </p:nvSpPr>
        <p:spPr bwMode="blackWhite">
          <a:xfrm>
            <a:off x="1991544" y="1052231"/>
            <a:ext cx="8229600" cy="769441"/>
          </a:xfrm>
          <a:prstGeom prst="rect">
            <a:avLst/>
          </a:prstGeom>
          <a:noFill/>
          <a:ln>
            <a:noFill/>
          </a:ln>
        </p:spPr>
        <p:txBody>
          <a:bodyPr>
            <a:spAutoFit/>
          </a:bodyPr>
          <a:lstStyle/>
          <a:p>
            <a:pPr marL="342900" indent="-342900">
              <a:spcBef>
                <a:spcPct val="20000"/>
              </a:spcBef>
              <a:buClr>
                <a:srgbClr val="FF0000"/>
              </a:buClr>
              <a:buSzPct val="125000"/>
              <a:buFont typeface="Arial" panose="020B0604020202020204"/>
              <a:buChar char="•"/>
            </a:pPr>
            <a:r>
              <a:rPr lang="zh-CN" altLang="en-US" sz="2000" dirty="0">
                <a:latin typeface="微软雅黑" panose="020B0503020204020204" pitchFamily="34" charset="-122"/>
                <a:ea typeface="微软雅黑" panose="020B0503020204020204" pitchFamily="34" charset="-122"/>
                <a:cs typeface="宋体" panose="02010600030101010101" pitchFamily="2" charset="-122"/>
              </a:rPr>
              <a:t>从语句中找出</a:t>
            </a:r>
            <a:r>
              <a:rPr lang="en-US" altLang="zh-CN" sz="2000" dirty="0">
                <a:latin typeface="微软雅黑" panose="020B0503020204020204" pitchFamily="34" charset="-122"/>
                <a:ea typeface="微软雅黑" panose="020B0503020204020204" pitchFamily="34" charset="-122"/>
                <a:cs typeface="宋体" panose="02010600030101010101" pitchFamily="2" charset="-122"/>
              </a:rPr>
              <a:t> </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不恰当的</a:t>
            </a:r>
            <a:r>
              <a:rPr lang="en-US" altLang="zh-CN" sz="2000" dirty="0">
                <a:latin typeface="微软雅黑" panose="020B0503020204020204" pitchFamily="34" charset="-122"/>
                <a:ea typeface="微软雅黑" panose="020B0503020204020204" pitchFamily="34" charset="-122"/>
                <a:cs typeface="宋体" panose="02010600030101010101" pitchFamily="2" charset="-122"/>
              </a:rPr>
              <a:t> SQL </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语句</a:t>
            </a:r>
            <a:endParaRPr lang="en-US" altLang="zh-CN" sz="2000" dirty="0">
              <a:latin typeface="微软雅黑" panose="020B0503020204020204" pitchFamily="34" charset="-122"/>
              <a:ea typeface="微软雅黑" panose="020B0503020204020204" pitchFamily="34" charset="-122"/>
              <a:cs typeface="宋体" panose="02010600030101010101" pitchFamily="2" charset="-122"/>
            </a:endParaRPr>
          </a:p>
          <a:p>
            <a:pPr marL="342900" indent="-342900">
              <a:spcBef>
                <a:spcPct val="20000"/>
              </a:spcBef>
              <a:buClr>
                <a:srgbClr val="FF0000"/>
              </a:buClr>
              <a:buSzPct val="125000"/>
              <a:buFont typeface="Arial" panose="020B0604020202020204"/>
              <a:buChar char="•"/>
            </a:pPr>
            <a:r>
              <a:rPr lang="zh-CN" altLang="en-US" sz="2000" dirty="0">
                <a:latin typeface="微软雅黑" panose="020B0503020204020204" pitchFamily="34" charset="-122"/>
                <a:ea typeface="微软雅黑" panose="020B0503020204020204" pitchFamily="34" charset="-122"/>
                <a:cs typeface="宋体" panose="02010600030101010101" pitchFamily="2" charset="-122"/>
              </a:rPr>
              <a:t>范例</a:t>
            </a:r>
            <a:r>
              <a:rPr lang="en-US" altLang="zh-CN" sz="2000" dirty="0">
                <a:latin typeface="微软雅黑" panose="020B0503020204020204" pitchFamily="34" charset="-122"/>
                <a:ea typeface="微软雅黑" panose="020B0503020204020204" pitchFamily="34" charset="-122"/>
                <a:cs typeface="宋体" panose="02010600030101010101" pitchFamily="2" charset="-122"/>
              </a:rPr>
              <a:t> </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a:t>
            </a:r>
            <a:r>
              <a:rPr lang="zh-CN" altLang="en-US" sz="2000" dirty="0">
                <a:solidFill>
                  <a:srgbClr val="0000FF"/>
                </a:solidFill>
                <a:latin typeface="微软雅黑" panose="020B0503020204020204" pitchFamily="34" charset="-122"/>
                <a:ea typeface="微软雅黑" panose="020B0503020204020204" pitchFamily="34" charset="-122"/>
                <a:cs typeface="宋体" panose="02010600030101010101" pitchFamily="2" charset="-122"/>
              </a:rPr>
              <a:t>避免重复的</a:t>
            </a:r>
            <a:r>
              <a:rPr lang="en-US" altLang="zh-CN" sz="2000" dirty="0">
                <a:solidFill>
                  <a:srgbClr val="0000FF"/>
                </a:solidFill>
                <a:latin typeface="微软雅黑" panose="020B0503020204020204" pitchFamily="34" charset="-122"/>
                <a:ea typeface="微软雅黑" panose="020B0503020204020204" pitchFamily="34" charset="-122"/>
                <a:cs typeface="宋体" panose="02010600030101010101" pitchFamily="2" charset="-122"/>
              </a:rPr>
              <a:t> PREPARE </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语句</a:t>
            </a:r>
          </a:p>
        </p:txBody>
      </p:sp>
    </p:spTree>
    <p:extLst>
      <p:ext uri="{BB962C8B-B14F-4D97-AF65-F5344CB8AC3E}">
        <p14:creationId xmlns:p14="http://schemas.microsoft.com/office/powerpoint/2010/main" val="12443067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80285" y="2349500"/>
            <a:ext cx="7056120" cy="283464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kumimoji="1" lang="en-US" altLang="zh-TW" dirty="0">
                <a:latin typeface="Arial" panose="020B0604020202020204" pitchFamily="34" charset="0"/>
                <a:ea typeface="DFKai-SB" panose="03000509000000000000" charset="-120"/>
                <a:cs typeface="DFKai-SB" panose="03000509000000000000" charset="-120"/>
              </a:rPr>
              <a:t>select distinct </a:t>
            </a:r>
            <a:r>
              <a:rPr kumimoji="1" lang="en-US" altLang="zh-TW" dirty="0" err="1">
                <a:latin typeface="Arial" panose="020B0604020202020204" pitchFamily="34" charset="0"/>
                <a:ea typeface="DFKai-SB" panose="03000509000000000000" charset="-120"/>
                <a:cs typeface="DFKai-SB" panose="03000509000000000000" charset="-120"/>
              </a:rPr>
              <a:t>line_number</a:t>
            </a:r>
            <a:r>
              <a:rPr kumimoji="1" lang="en-US" altLang="zh-TW" dirty="0">
                <a:latin typeface="Arial" panose="020B0604020202020204" pitchFamily="34" charset="0"/>
                <a:ea typeface="DFKai-SB" panose="03000509000000000000" charset="-120"/>
                <a:cs typeface="DFKai-SB" panose="03000509000000000000" charset="-120"/>
              </a:rPr>
              <a:t/>
            </a:r>
            <a:br>
              <a:rPr kumimoji="1" lang="en-US" altLang="zh-TW" dirty="0">
                <a:latin typeface="Arial" panose="020B0604020202020204" pitchFamily="34" charset="0"/>
                <a:ea typeface="DFKai-SB" panose="03000509000000000000" charset="-120"/>
                <a:cs typeface="DFKai-SB" panose="03000509000000000000" charset="-120"/>
              </a:rPr>
            </a:br>
            <a:r>
              <a:rPr kumimoji="1" lang="en-US" altLang="zh-TW" dirty="0">
                <a:latin typeface="Arial" panose="020B0604020202020204" pitchFamily="34" charset="0"/>
                <a:ea typeface="DFKai-SB" panose="03000509000000000000" charset="-120"/>
                <a:cs typeface="DFKai-SB" panose="03000509000000000000" charset="-120"/>
              </a:rPr>
              <a:t>from </a:t>
            </a:r>
            <a:r>
              <a:rPr kumimoji="1" lang="en-US" altLang="zh-TW" dirty="0" err="1">
                <a:latin typeface="Arial" panose="020B0604020202020204" pitchFamily="34" charset="0"/>
                <a:ea typeface="DFKai-SB" panose="03000509000000000000" charset="-120"/>
                <a:cs typeface="DFKai-SB" panose="03000509000000000000" charset="-120"/>
              </a:rPr>
              <a:t>line_log</a:t>
            </a:r>
            <a:r>
              <a:rPr kumimoji="1" lang="en-US" altLang="zh-TW" dirty="0">
                <a:latin typeface="Arial" panose="020B0604020202020204" pitchFamily="34" charset="0"/>
                <a:ea typeface="DFKai-SB" panose="03000509000000000000" charset="-120"/>
                <a:cs typeface="DFKai-SB" panose="03000509000000000000" charset="-120"/>
              </a:rPr>
              <a:t/>
            </a:r>
            <a:br>
              <a:rPr kumimoji="1" lang="en-US" altLang="zh-TW" dirty="0">
                <a:latin typeface="Arial" panose="020B0604020202020204" pitchFamily="34" charset="0"/>
                <a:ea typeface="DFKai-SB" panose="03000509000000000000" charset="-120"/>
                <a:cs typeface="DFKai-SB" panose="03000509000000000000" charset="-120"/>
              </a:rPr>
            </a:br>
            <a:r>
              <a:rPr kumimoji="1" lang="en-US" altLang="zh-TW" dirty="0">
                <a:latin typeface="Arial" panose="020B0604020202020204" pitchFamily="34" charset="0"/>
                <a:ea typeface="DFKai-SB" panose="03000509000000000000" charset="-120"/>
                <a:cs typeface="DFKai-SB" panose="03000509000000000000" charset="-120"/>
              </a:rPr>
              <a:t>where (</a:t>
            </a:r>
            <a:r>
              <a:rPr kumimoji="1" lang="en-US" altLang="zh-TW" dirty="0" err="1">
                <a:latin typeface="Arial" panose="020B0604020202020204" pitchFamily="34" charset="0"/>
                <a:ea typeface="DFKai-SB" panose="03000509000000000000" charset="-120"/>
                <a:cs typeface="DFKai-SB" panose="03000509000000000000" charset="-120"/>
              </a:rPr>
              <a:t>send_time</a:t>
            </a:r>
            <a:r>
              <a:rPr kumimoji="1" lang="en-US" altLang="zh-TW" dirty="0">
                <a:latin typeface="Arial" panose="020B0604020202020204" pitchFamily="34" charset="0"/>
                <a:ea typeface="DFKai-SB" panose="03000509000000000000" charset="-120"/>
                <a:cs typeface="DFKai-SB" panose="03000509000000000000" charset="-120"/>
              </a:rPr>
              <a:t> &gt; "20070516000000")</a:t>
            </a:r>
            <a:br>
              <a:rPr kumimoji="1" lang="en-US" altLang="zh-TW" dirty="0">
                <a:latin typeface="Arial" panose="020B0604020202020204" pitchFamily="34" charset="0"/>
                <a:ea typeface="DFKai-SB" panose="03000509000000000000" charset="-120"/>
                <a:cs typeface="DFKai-SB" panose="03000509000000000000" charset="-120"/>
              </a:rPr>
            </a:br>
            <a:r>
              <a:rPr kumimoji="1" lang="en-US" altLang="zh-TW" dirty="0">
                <a:latin typeface="Arial" panose="020B0604020202020204" pitchFamily="34" charset="0"/>
                <a:ea typeface="DFKai-SB" panose="03000509000000000000" charset="-120"/>
                <a:cs typeface="DFKai-SB" panose="03000509000000000000" charset="-120"/>
              </a:rPr>
              <a:t>and (</a:t>
            </a:r>
            <a:r>
              <a:rPr kumimoji="1" lang="en-US" altLang="zh-TW" dirty="0" err="1">
                <a:latin typeface="Arial" panose="020B0604020202020204" pitchFamily="34" charset="0"/>
                <a:ea typeface="DFKai-SB" panose="03000509000000000000" charset="-120"/>
                <a:cs typeface="DFKai-SB" panose="03000509000000000000" charset="-120"/>
              </a:rPr>
              <a:t>customer_type</a:t>
            </a:r>
            <a:r>
              <a:rPr kumimoji="1" lang="en-US" altLang="zh-TW" dirty="0">
                <a:latin typeface="Arial" panose="020B0604020202020204" pitchFamily="34" charset="0"/>
                <a:ea typeface="DFKai-SB" panose="03000509000000000000" charset="-120"/>
                <a:cs typeface="DFKai-SB" panose="03000509000000000000" charset="-120"/>
              </a:rPr>
              <a:t> &lt;&gt; "u")</a:t>
            </a:r>
            <a:br>
              <a:rPr kumimoji="1" lang="en-US" altLang="zh-TW" dirty="0">
                <a:latin typeface="Arial" panose="020B0604020202020204" pitchFamily="34" charset="0"/>
                <a:ea typeface="DFKai-SB" panose="03000509000000000000" charset="-120"/>
                <a:cs typeface="DFKai-SB" panose="03000509000000000000" charset="-120"/>
              </a:rPr>
            </a:br>
            <a:r>
              <a:rPr kumimoji="1" lang="en-US" altLang="zh-TW" dirty="0">
                <a:latin typeface="Arial" panose="020B0604020202020204" pitchFamily="34" charset="0"/>
                <a:ea typeface="DFKai-SB" panose="03000509000000000000" charset="-120"/>
                <a:cs typeface="DFKai-SB" panose="03000509000000000000" charset="-120"/>
              </a:rPr>
              <a:t>and (</a:t>
            </a:r>
            <a:r>
              <a:rPr kumimoji="1" lang="en-US" altLang="zh-TW" dirty="0" err="1">
                <a:latin typeface="Arial" panose="020B0604020202020204" pitchFamily="34" charset="0"/>
                <a:ea typeface="DFKai-SB" panose="03000509000000000000" charset="-120"/>
                <a:cs typeface="DFKai-SB" panose="03000509000000000000" charset="-120"/>
              </a:rPr>
              <a:t>customer_type</a:t>
            </a:r>
            <a:r>
              <a:rPr kumimoji="1" lang="en-US" altLang="zh-TW" dirty="0">
                <a:latin typeface="Arial" panose="020B0604020202020204" pitchFamily="34" charset="0"/>
                <a:ea typeface="DFKai-SB" panose="03000509000000000000" charset="-120"/>
                <a:cs typeface="DFKai-SB" panose="03000509000000000000" charset="-120"/>
              </a:rPr>
              <a:t> &lt;&gt; "v")</a:t>
            </a:r>
            <a:br>
              <a:rPr kumimoji="1" lang="en-US" altLang="zh-TW" dirty="0">
                <a:latin typeface="Arial" panose="020B0604020202020204" pitchFamily="34" charset="0"/>
                <a:ea typeface="DFKai-SB" panose="03000509000000000000" charset="-120"/>
                <a:cs typeface="DFKai-SB" panose="03000509000000000000" charset="-120"/>
              </a:rPr>
            </a:br>
            <a:r>
              <a:rPr kumimoji="1" lang="en-US" altLang="zh-TW" dirty="0">
                <a:latin typeface="Arial" panose="020B0604020202020204" pitchFamily="34" charset="0"/>
                <a:ea typeface="DFKai-SB" panose="03000509000000000000" charset="-120"/>
                <a:cs typeface="DFKai-SB" panose="03000509000000000000" charset="-120"/>
              </a:rPr>
              <a:t>and (</a:t>
            </a:r>
            <a:r>
              <a:rPr kumimoji="1" lang="en-US" altLang="zh-TW" dirty="0" err="1">
                <a:latin typeface="Arial" panose="020B0604020202020204" pitchFamily="34" charset="0"/>
                <a:ea typeface="DFKai-SB" panose="03000509000000000000" charset="-120"/>
                <a:cs typeface="DFKai-SB" panose="03000509000000000000" charset="-120"/>
              </a:rPr>
              <a:t>customer_type</a:t>
            </a:r>
            <a:r>
              <a:rPr kumimoji="1" lang="en-US" altLang="zh-TW" dirty="0">
                <a:latin typeface="Arial" panose="020B0604020202020204" pitchFamily="34" charset="0"/>
                <a:ea typeface="DFKai-SB" panose="03000509000000000000" charset="-120"/>
                <a:cs typeface="DFKai-SB" panose="03000509000000000000" charset="-120"/>
              </a:rPr>
              <a:t> &lt;&gt; "x")</a:t>
            </a:r>
            <a:br>
              <a:rPr kumimoji="1" lang="en-US" altLang="zh-TW" dirty="0">
                <a:latin typeface="Arial" panose="020B0604020202020204" pitchFamily="34" charset="0"/>
                <a:ea typeface="DFKai-SB" panose="03000509000000000000" charset="-120"/>
                <a:cs typeface="DFKai-SB" panose="03000509000000000000" charset="-120"/>
              </a:rPr>
            </a:br>
            <a:r>
              <a:rPr kumimoji="1" lang="en-US" altLang="zh-TW" dirty="0">
                <a:latin typeface="Arial" panose="020B0604020202020204" pitchFamily="34" charset="0"/>
                <a:ea typeface="DFKai-SB" panose="03000509000000000000" charset="-120"/>
                <a:cs typeface="DFKai-SB" panose="03000509000000000000" charset="-120"/>
              </a:rPr>
              <a:t>and (</a:t>
            </a:r>
            <a:r>
              <a:rPr kumimoji="1" lang="en-US" altLang="zh-TW" dirty="0" err="1">
                <a:latin typeface="Arial" panose="020B0604020202020204" pitchFamily="34" charset="0"/>
                <a:ea typeface="DFKai-SB" panose="03000509000000000000" charset="-120"/>
                <a:cs typeface="DFKai-SB" panose="03000509000000000000" charset="-120"/>
              </a:rPr>
              <a:t>customer_type</a:t>
            </a:r>
            <a:r>
              <a:rPr kumimoji="1" lang="en-US" altLang="zh-TW" dirty="0">
                <a:latin typeface="Arial" panose="020B0604020202020204" pitchFamily="34" charset="0"/>
                <a:ea typeface="DFKai-SB" panose="03000509000000000000" charset="-120"/>
                <a:cs typeface="DFKai-SB" panose="03000509000000000000" charset="-120"/>
              </a:rPr>
              <a:t> &lt;&gt; "y")</a:t>
            </a:r>
            <a:br>
              <a:rPr kumimoji="1" lang="en-US" altLang="zh-TW" dirty="0">
                <a:latin typeface="Arial" panose="020B0604020202020204" pitchFamily="34" charset="0"/>
                <a:ea typeface="DFKai-SB" panose="03000509000000000000" charset="-120"/>
                <a:cs typeface="DFKai-SB" panose="03000509000000000000" charset="-120"/>
              </a:rPr>
            </a:br>
            <a:r>
              <a:rPr kumimoji="1" lang="en-US" altLang="zh-TW" dirty="0">
                <a:latin typeface="Arial" panose="020B0604020202020204" pitchFamily="34" charset="0"/>
                <a:ea typeface="DFKai-SB" panose="03000509000000000000" charset="-120"/>
                <a:cs typeface="DFKai-SB" panose="03000509000000000000" charset="-120"/>
              </a:rPr>
              <a:t>and (</a:t>
            </a:r>
            <a:r>
              <a:rPr kumimoji="1" lang="en-US" altLang="zh-TW" dirty="0" err="1">
                <a:latin typeface="Arial" panose="020B0604020202020204" pitchFamily="34" charset="0"/>
                <a:ea typeface="DFKai-SB" panose="03000509000000000000" charset="-120"/>
                <a:cs typeface="DFKai-SB" panose="03000509000000000000" charset="-120"/>
              </a:rPr>
              <a:t>customer_type</a:t>
            </a:r>
            <a:r>
              <a:rPr kumimoji="1" lang="en-US" altLang="zh-TW" dirty="0">
                <a:latin typeface="Arial" panose="020B0604020202020204" pitchFamily="34" charset="0"/>
                <a:ea typeface="DFKai-SB" panose="03000509000000000000" charset="-120"/>
                <a:cs typeface="DFKai-SB" panose="03000509000000000000" charset="-120"/>
              </a:rPr>
              <a:t> &lt;&gt; "z")</a:t>
            </a:r>
            <a:br>
              <a:rPr kumimoji="1" lang="en-US" altLang="zh-TW" dirty="0">
                <a:latin typeface="Arial" panose="020B0604020202020204" pitchFamily="34" charset="0"/>
                <a:ea typeface="DFKai-SB" panose="03000509000000000000" charset="-120"/>
                <a:cs typeface="DFKai-SB" panose="03000509000000000000" charset="-120"/>
              </a:rPr>
            </a:br>
            <a:r>
              <a:rPr kumimoji="1" lang="en-US" altLang="zh-TW" dirty="0">
                <a:latin typeface="Arial" panose="020B0604020202020204" pitchFamily="34" charset="0"/>
                <a:ea typeface="DFKai-SB" panose="03000509000000000000" charset="-120"/>
                <a:cs typeface="DFKai-SB" panose="03000509000000000000" charset="-120"/>
              </a:rPr>
              <a:t>and (</a:t>
            </a:r>
            <a:r>
              <a:rPr kumimoji="1" lang="en-US" altLang="zh-TW" dirty="0" err="1">
                <a:latin typeface="Arial" panose="020B0604020202020204" pitchFamily="34" charset="0"/>
                <a:ea typeface="DFKai-SB" panose="03000509000000000000" charset="-120"/>
                <a:cs typeface="DFKai-SB" panose="03000509000000000000" charset="-120"/>
              </a:rPr>
              <a:t>provision_result</a:t>
            </a:r>
            <a:r>
              <a:rPr kumimoji="1" lang="en-US" altLang="zh-TW" dirty="0">
                <a:latin typeface="Arial" panose="020B0604020202020204" pitchFamily="34" charset="0"/>
                <a:ea typeface="DFKai-SB" panose="03000509000000000000" charset="-120"/>
                <a:cs typeface="DFKai-SB" panose="03000509000000000000" charset="-120"/>
              </a:rPr>
              <a:t> &lt;&gt; "0")</a:t>
            </a:r>
            <a:br>
              <a:rPr kumimoji="1" lang="en-US" altLang="zh-TW" dirty="0">
                <a:latin typeface="Arial" panose="020B0604020202020204" pitchFamily="34" charset="0"/>
                <a:ea typeface="DFKai-SB" panose="03000509000000000000" charset="-120"/>
                <a:cs typeface="DFKai-SB" panose="03000509000000000000" charset="-120"/>
              </a:rPr>
            </a:br>
            <a:r>
              <a:rPr kumimoji="1" lang="en-US" altLang="zh-TW" dirty="0">
                <a:latin typeface="Arial" panose="020B0604020202020204" pitchFamily="34" charset="0"/>
                <a:ea typeface="DFKai-SB" panose="03000509000000000000" charset="-120"/>
                <a:cs typeface="DFKai-SB" panose="03000509000000000000" charset="-120"/>
              </a:rPr>
              <a:t>and (</a:t>
            </a:r>
            <a:r>
              <a:rPr kumimoji="1" lang="en-US" altLang="zh-TW" dirty="0" err="1">
                <a:latin typeface="Arial" panose="020B0604020202020204" pitchFamily="34" charset="0"/>
                <a:ea typeface="DFKai-SB" panose="03000509000000000000" charset="-120"/>
                <a:cs typeface="DFKai-SB" panose="03000509000000000000" charset="-120"/>
              </a:rPr>
              <a:t>reply_time</a:t>
            </a:r>
            <a:r>
              <a:rPr kumimoji="1" lang="en-US" altLang="zh-TW" dirty="0">
                <a:latin typeface="Arial" panose="020B0604020202020204" pitchFamily="34" charset="0"/>
                <a:ea typeface="DFKai-SB" panose="03000509000000000000" charset="-120"/>
                <a:cs typeface="DFKai-SB" panose="03000509000000000000" charset="-120"/>
              </a:rPr>
              <a:t> &lt;&gt; "") </a:t>
            </a:r>
          </a:p>
        </p:txBody>
      </p:sp>
      <p:sp>
        <p:nvSpPr>
          <p:cNvPr id="29698" name="Rectangle 10"/>
          <p:cNvSpPr>
            <a:spLocks noGrp="1" noChangeArrowheads="1"/>
          </p:cNvSpPr>
          <p:nvPr>
            <p:ph type="title"/>
          </p:nvPr>
        </p:nvSpPr>
        <p:spPr/>
        <p:txBody>
          <a:bodyPr/>
          <a:lstStyle/>
          <a:p>
            <a:pPr algn="l"/>
            <a:r>
              <a:rPr lang="en-US" altLang="zh-TW" b="1" dirty="0">
                <a:cs typeface="PMingLiU" panose="02020500000000000000" charset="-120"/>
              </a:rPr>
              <a:t>SQL </a:t>
            </a:r>
            <a:r>
              <a:rPr lang="zh-CN" altLang="en-US" b="1" dirty="0">
                <a:cs typeface="PMingLiU" panose="02020500000000000000" charset="-120"/>
              </a:rPr>
              <a:t>优化</a:t>
            </a:r>
            <a:r>
              <a:rPr lang="zh-TW" altLang="en-US" b="1" dirty="0">
                <a:cs typeface="PMingLiU" panose="02020500000000000000" charset="-120"/>
              </a:rPr>
              <a:t> </a:t>
            </a:r>
            <a:r>
              <a:rPr lang="en-US" altLang="zh-TW" b="1" dirty="0">
                <a:cs typeface="PMingLiU" panose="02020500000000000000" charset="-120"/>
              </a:rPr>
              <a:t>– </a:t>
            </a:r>
            <a:r>
              <a:rPr lang="zh-CN" altLang="en-US" b="1" dirty="0">
                <a:cs typeface="宋体" panose="02010600030101010101" pitchFamily="2" charset="-122"/>
              </a:rPr>
              <a:t>编程效率低</a:t>
            </a:r>
            <a:endParaRPr lang="zh-TW" altLang="en-US" b="1" dirty="0">
              <a:cs typeface="宋体" panose="02010600030101010101" pitchFamily="2" charset="-122"/>
            </a:endParaRPr>
          </a:p>
        </p:txBody>
      </p:sp>
      <p:sp>
        <p:nvSpPr>
          <p:cNvPr id="7"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22</a:t>
            </a:fld>
            <a:endParaRPr kumimoji="1" lang="zh-CN" altLang="en-US" dirty="0"/>
          </a:p>
        </p:txBody>
      </p:sp>
      <p:sp>
        <p:nvSpPr>
          <p:cNvPr id="565261" name="Rectangle 13"/>
          <p:cNvSpPr>
            <a:spLocks noChangeArrowheads="1"/>
          </p:cNvSpPr>
          <p:nvPr/>
        </p:nvSpPr>
        <p:spPr bwMode="auto">
          <a:xfrm>
            <a:off x="2280286" y="2952116"/>
            <a:ext cx="4247515" cy="2232025"/>
          </a:xfrm>
          <a:prstGeom prst="rect">
            <a:avLst/>
          </a:prstGeom>
          <a:noFill/>
          <a:ln w="28575">
            <a:solidFill>
              <a:srgbClr val="CC0000"/>
            </a:solidFill>
            <a:miter lim="800000"/>
          </a:ln>
        </p:spPr>
        <p:txBody>
          <a:bodyPr wrap="none" anchor="ctr"/>
          <a:lstStyle/>
          <a:p>
            <a:pPr>
              <a:buClrTx/>
              <a:buFontTx/>
              <a:buNone/>
            </a:pPr>
            <a:endParaRPr lang="en-US" altLang="zh-CN" sz="2000">
              <a:latin typeface="Times New Roman" panose="02020603050405020304" charset="0"/>
              <a:cs typeface="宋体" panose="02010600030101010101" pitchFamily="2" charset="-122"/>
            </a:endParaRPr>
          </a:p>
        </p:txBody>
      </p:sp>
      <p:sp>
        <p:nvSpPr>
          <p:cNvPr id="29707" name="Rectangle 17"/>
          <p:cNvSpPr>
            <a:spLocks noChangeArrowheads="1"/>
          </p:cNvSpPr>
          <p:nvPr/>
        </p:nvSpPr>
        <p:spPr bwMode="auto">
          <a:xfrm>
            <a:off x="2279650" y="5517515"/>
            <a:ext cx="7057390" cy="365760"/>
          </a:xfrm>
          <a:prstGeom prst="rect">
            <a:avLst/>
          </a:prstGeom>
          <a:solidFill>
            <a:srgbClr val="D9D9D9"/>
          </a:solidFill>
          <a:ln w="9525">
            <a:solidFill>
              <a:schemeClr val="tx1"/>
            </a:solidFill>
            <a:miter lim="800000"/>
          </a:ln>
        </p:spPr>
        <p:txBody>
          <a:bodyPr wrap="square">
            <a:spAutoFit/>
          </a:bodyPr>
          <a:lstStyle/>
          <a:p>
            <a:pPr>
              <a:spcBef>
                <a:spcPct val="30000"/>
              </a:spcBef>
              <a:buClrTx/>
              <a:buFontTx/>
              <a:buNone/>
            </a:pPr>
            <a:r>
              <a:rPr lang="en-US" altLang="zh-TW" b="1" dirty="0" err="1">
                <a:latin typeface="Times New Roman" panose="02020603050405020304" charset="0"/>
                <a:ea typeface="宋体" panose="02010600030101010101" pitchFamily="2" charset="-122"/>
                <a:cs typeface="宋体" panose="02010600030101010101" pitchFamily="2" charset="-122"/>
              </a:rPr>
              <a:t>Customer_type</a:t>
            </a:r>
            <a:r>
              <a:rPr lang="en-US" altLang="zh-TW" b="1" dirty="0">
                <a:latin typeface="Times New Roman" panose="02020603050405020304" charset="0"/>
                <a:ea typeface="宋体" panose="02010600030101010101" pitchFamily="2" charset="-122"/>
                <a:cs typeface="宋体" panose="02010600030101010101" pitchFamily="2" charset="-122"/>
              </a:rPr>
              <a:t> not in (“u”, “v”, “x”, “y”, “z”, “O”)</a:t>
            </a:r>
          </a:p>
        </p:txBody>
      </p:sp>
      <p:sp>
        <p:nvSpPr>
          <p:cNvPr id="8" name="Rectangle 18"/>
          <p:cNvSpPr>
            <a:spLocks noChangeArrowheads="1"/>
          </p:cNvSpPr>
          <p:nvPr/>
        </p:nvSpPr>
        <p:spPr bwMode="blackWhite">
          <a:xfrm>
            <a:off x="1991544" y="908720"/>
            <a:ext cx="8229600" cy="1460500"/>
          </a:xfrm>
          <a:prstGeom prst="rect">
            <a:avLst/>
          </a:prstGeom>
          <a:noFill/>
          <a:ln>
            <a:noFill/>
          </a:ln>
        </p:spPr>
        <p:txBody>
          <a:bodyPr>
            <a:spAutoFit/>
          </a:bodyPr>
          <a:lstStyle/>
          <a:p>
            <a:pPr marL="342900" indent="-342900">
              <a:spcBef>
                <a:spcPct val="20000"/>
              </a:spcBef>
              <a:buClr>
                <a:srgbClr val="FF0000"/>
              </a:buClr>
              <a:buSzPct val="125000"/>
              <a:buFont typeface="Arial" panose="020B0604020202020204"/>
              <a:buChar char="•"/>
            </a:pPr>
            <a:r>
              <a:rPr lang="zh-CN" altLang="en-US" sz="2000" dirty="0">
                <a:latin typeface="微软雅黑" panose="020B0503020204020204" pitchFamily="34" charset="-122"/>
                <a:ea typeface="微软雅黑" panose="020B0503020204020204" pitchFamily="34" charset="-122"/>
                <a:cs typeface="宋体" panose="02010600030101010101" pitchFamily="2" charset="-122"/>
              </a:rPr>
              <a:t>从语句中找出</a:t>
            </a:r>
            <a:r>
              <a:rPr lang="en-US" altLang="zh-CN" sz="2000" dirty="0">
                <a:latin typeface="微软雅黑" panose="020B0503020204020204" pitchFamily="34" charset="-122"/>
                <a:ea typeface="微软雅黑" panose="020B0503020204020204" pitchFamily="34" charset="-122"/>
                <a:cs typeface="宋体" panose="02010600030101010101" pitchFamily="2" charset="-122"/>
              </a:rPr>
              <a:t> </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不恰当的</a:t>
            </a:r>
            <a:r>
              <a:rPr lang="en-US" altLang="zh-CN" sz="2000" dirty="0">
                <a:latin typeface="微软雅黑" panose="020B0503020204020204" pitchFamily="34" charset="-122"/>
                <a:ea typeface="微软雅黑" panose="020B0503020204020204" pitchFamily="34" charset="-122"/>
                <a:cs typeface="宋体" panose="02010600030101010101" pitchFamily="2" charset="-122"/>
              </a:rPr>
              <a:t> SQL </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语句</a:t>
            </a:r>
            <a:endParaRPr lang="en-US" altLang="zh-CN" sz="2000" dirty="0">
              <a:latin typeface="微软雅黑" panose="020B0503020204020204" pitchFamily="34" charset="-122"/>
              <a:ea typeface="微软雅黑" panose="020B0503020204020204" pitchFamily="34" charset="-122"/>
              <a:cs typeface="宋体" panose="02010600030101010101" pitchFamily="2" charset="-122"/>
            </a:endParaRPr>
          </a:p>
          <a:p>
            <a:pPr marL="342900" indent="-342900">
              <a:spcBef>
                <a:spcPct val="20000"/>
              </a:spcBef>
              <a:buClr>
                <a:srgbClr val="FF0000"/>
              </a:buClr>
              <a:buSzPct val="125000"/>
              <a:buFont typeface="Arial" panose="020B0604020202020204"/>
              <a:buChar char="•"/>
            </a:pPr>
            <a:r>
              <a:rPr lang="zh-CN" altLang="en-US" sz="2000" dirty="0">
                <a:latin typeface="微软雅黑" panose="020B0503020204020204" pitchFamily="34" charset="-122"/>
                <a:ea typeface="微软雅黑" panose="020B0503020204020204" pitchFamily="34" charset="-122"/>
                <a:cs typeface="宋体" panose="02010600030101010101" pitchFamily="2" charset="-122"/>
              </a:rPr>
              <a:t>范例</a:t>
            </a:r>
          </a:p>
          <a:p>
            <a:pPr marL="800100" lvl="1" indent="-342900">
              <a:spcBef>
                <a:spcPct val="20000"/>
              </a:spcBef>
              <a:buClr>
                <a:srgbClr val="FF0000"/>
              </a:buClr>
              <a:buSzPct val="110000"/>
              <a:buFont typeface="Arial" panose="020B0604020202020204"/>
              <a:buChar char="•"/>
            </a:pPr>
            <a:r>
              <a:rPr lang="zh-CN" altLang="en-US" dirty="0">
                <a:latin typeface="微软雅黑" panose="020B0503020204020204" pitchFamily="34" charset="-122"/>
                <a:ea typeface="微软雅黑" panose="020B0503020204020204" pitchFamily="34" charset="-122"/>
                <a:cs typeface="宋体" panose="02010600030101010101" pitchFamily="2" charset="-122"/>
              </a:rPr>
              <a:t>许动</a:t>
            </a:r>
            <a:r>
              <a:rPr lang="en-US" altLang="zh-CN" dirty="0">
                <a:latin typeface="微软雅黑" panose="020B0503020204020204" pitchFamily="34" charset="-122"/>
                <a:ea typeface="微软雅黑" panose="020B0503020204020204" pitchFamily="34" charset="-122"/>
                <a:cs typeface="宋体" panose="02010600030101010101" pitchFamily="2" charset="-122"/>
              </a:rPr>
              <a:t>SQL</a:t>
            </a:r>
            <a:r>
              <a:rPr lang="zh-CN" altLang="en-US" dirty="0">
                <a:latin typeface="微软雅黑" panose="020B0503020204020204" pitchFamily="34" charset="-122"/>
                <a:ea typeface="微软雅黑" panose="020B0503020204020204" pitchFamily="34" charset="-122"/>
                <a:cs typeface="宋体" panose="02010600030101010101" pitchFamily="2" charset="-122"/>
              </a:rPr>
              <a:t>指令是动态生成的</a:t>
            </a:r>
          </a:p>
          <a:p>
            <a:pPr marL="800100" lvl="1" indent="-342900">
              <a:spcBef>
                <a:spcPct val="20000"/>
              </a:spcBef>
              <a:buClr>
                <a:srgbClr val="FF0000"/>
              </a:buClr>
              <a:buSzPct val="110000"/>
              <a:buFont typeface="Arial" panose="020B0604020202020204"/>
              <a:buChar char="•"/>
            </a:pPr>
            <a:r>
              <a:rPr lang="zh-CN" altLang="en-US" dirty="0">
                <a:latin typeface="微软雅黑" panose="020B0503020204020204" pitchFamily="34" charset="-122"/>
                <a:ea typeface="微软雅黑" panose="020B0503020204020204" pitchFamily="34" charset="-122"/>
                <a:cs typeface="宋体" panose="02010600030101010101" pitchFamily="2" charset="-122"/>
              </a:rPr>
              <a:t>改善</a:t>
            </a:r>
            <a:r>
              <a:rPr lang="en-US" altLang="zh-CN" dirty="0">
                <a:latin typeface="微软雅黑" panose="020B0503020204020204" pitchFamily="34" charset="-122"/>
                <a:ea typeface="微软雅黑" panose="020B0503020204020204" pitchFamily="34" charset="-122"/>
                <a:cs typeface="宋体" panose="02010600030101010101" pitchFamily="2" charset="-122"/>
              </a:rPr>
              <a:t> SQL</a:t>
            </a:r>
            <a:r>
              <a:rPr lang="zh-CN" altLang="en-US" dirty="0">
                <a:latin typeface="微软雅黑" panose="020B0503020204020204" pitchFamily="34" charset="-122"/>
                <a:ea typeface="微软雅黑" panose="020B0503020204020204" pitchFamily="34" charset="-122"/>
                <a:cs typeface="宋体" panose="02010600030101010101" pitchFamily="2" charset="-122"/>
              </a:rPr>
              <a:t>指令</a:t>
            </a:r>
          </a:p>
        </p:txBody>
      </p:sp>
      <p:sp>
        <p:nvSpPr>
          <p:cNvPr id="4" name="椭圆形标注 3"/>
          <p:cNvSpPr/>
          <p:nvPr/>
        </p:nvSpPr>
        <p:spPr bwMode="auto">
          <a:xfrm>
            <a:off x="6384032" y="2637418"/>
            <a:ext cx="1512168" cy="520254"/>
          </a:xfrm>
          <a:prstGeom prst="wedgeEllipseCallout">
            <a:avLst>
              <a:gd name="adj1" fmla="val -63697"/>
              <a:gd name="adj2" fmla="val 57096"/>
            </a:avLst>
          </a:prstGeom>
          <a:noFill/>
          <a:ln w="9525" cap="flat" cmpd="sng" algn="ctr">
            <a:noFill/>
            <a:prstDash val="solid"/>
            <a:round/>
            <a:headEnd type="none" w="med" len="med"/>
            <a:tailEnd type="none" w="med" len="med"/>
          </a:ln>
          <a:effectLst/>
        </p:spPr>
        <p:txBody>
          <a:bodyPr vert="horz" wrap="square" lIns="92075" tIns="46038" rIns="92075" bIns="46038" numCol="1" rtlCol="0" anchor="t" anchorCtr="0" compatLnSpc="1">
            <a:spAutoFit/>
          </a:bodyPr>
          <a:lstStyle/>
          <a:p>
            <a:pPr marL="119380" indent="-119380" algn="ctr">
              <a:lnSpc>
                <a:spcPct val="90000"/>
              </a:lnSpc>
              <a:spcBef>
                <a:spcPct val="50000"/>
              </a:spcBef>
              <a:buClr>
                <a:schemeClr val="accent1"/>
              </a:buClr>
            </a:pPr>
            <a:endParaRPr lang="zh-CN" altLang="en-US" sz="2000" b="1"/>
          </a:p>
        </p:txBody>
      </p:sp>
      <p:sp>
        <p:nvSpPr>
          <p:cNvPr id="5" name="椭圆形标注 4"/>
          <p:cNvSpPr/>
          <p:nvPr/>
        </p:nvSpPr>
        <p:spPr bwMode="auto">
          <a:xfrm>
            <a:off x="6844278" y="2637290"/>
            <a:ext cx="1512168" cy="527467"/>
          </a:xfrm>
          <a:prstGeom prst="wedgeEllipseCallout">
            <a:avLst>
              <a:gd name="adj1" fmla="val -71571"/>
              <a:gd name="adj2" fmla="val 100123"/>
            </a:avLst>
          </a:prstGeom>
          <a:solidFill>
            <a:srgbClr val="FFFF00"/>
          </a:solidFill>
          <a:ln w="9525" cap="flat" cmpd="sng" algn="ctr">
            <a:solidFill>
              <a:srgbClr val="3366FF"/>
            </a:solidFill>
            <a:prstDash val="solid"/>
            <a:round/>
            <a:headEnd type="none" w="med" len="med"/>
            <a:tailEnd type="none" w="med" len="med"/>
          </a:ln>
          <a:effectLst/>
        </p:spPr>
        <p:txBody>
          <a:bodyPr vert="horz" wrap="square" lIns="92075" tIns="46038" rIns="92075" bIns="46038" numCol="1" rtlCol="0" anchor="t" anchorCtr="0" compatLnSpc="1">
            <a:spAutoFit/>
          </a:bodyPr>
          <a:lstStyle/>
          <a:p>
            <a:pPr marL="119380" indent="-119380" algn="ctr">
              <a:lnSpc>
                <a:spcPct val="90000"/>
              </a:lnSpc>
              <a:spcBef>
                <a:spcPct val="50000"/>
              </a:spcBef>
              <a:buClr>
                <a:schemeClr val="accent1"/>
              </a:buClr>
            </a:pPr>
            <a:r>
              <a:rPr lang="zh-CN" altLang="en-US" sz="2000" b="1" dirty="0"/>
              <a:t>改善前</a:t>
            </a:r>
          </a:p>
        </p:txBody>
      </p:sp>
      <p:sp>
        <p:nvSpPr>
          <p:cNvPr id="12" name="椭圆形标注 11"/>
          <p:cNvSpPr/>
          <p:nvPr/>
        </p:nvSpPr>
        <p:spPr bwMode="auto">
          <a:xfrm>
            <a:off x="7659603" y="4989806"/>
            <a:ext cx="1512168" cy="527467"/>
          </a:xfrm>
          <a:prstGeom prst="wedgeEllipseCallout">
            <a:avLst>
              <a:gd name="adj1" fmla="val -71571"/>
              <a:gd name="adj2" fmla="val 100123"/>
            </a:avLst>
          </a:prstGeom>
          <a:solidFill>
            <a:srgbClr val="FFFF00"/>
          </a:solidFill>
          <a:ln w="9525" cap="flat" cmpd="sng" algn="ctr">
            <a:solidFill>
              <a:srgbClr val="3366FF"/>
            </a:solidFill>
            <a:prstDash val="solid"/>
            <a:round/>
            <a:headEnd type="none" w="med" len="med"/>
            <a:tailEnd type="none" w="med" len="med"/>
          </a:ln>
          <a:effectLst/>
        </p:spPr>
        <p:txBody>
          <a:bodyPr vert="horz" wrap="square" lIns="92075" tIns="46038" rIns="92075" bIns="46038" numCol="1" rtlCol="0" anchor="t" anchorCtr="0" compatLnSpc="1">
            <a:spAutoFit/>
          </a:bodyPr>
          <a:lstStyle/>
          <a:p>
            <a:pPr marL="119380" indent="-119380" algn="ctr">
              <a:lnSpc>
                <a:spcPct val="90000"/>
              </a:lnSpc>
              <a:spcBef>
                <a:spcPct val="50000"/>
              </a:spcBef>
              <a:buClr>
                <a:schemeClr val="accent1"/>
              </a:buClr>
            </a:pPr>
            <a:r>
              <a:rPr lang="zh-CN" altLang="en-US" sz="2000" b="1" dirty="0"/>
              <a:t>改善后</a:t>
            </a:r>
          </a:p>
        </p:txBody>
      </p:sp>
    </p:spTree>
    <p:extLst>
      <p:ext uri="{BB962C8B-B14F-4D97-AF65-F5344CB8AC3E}">
        <p14:creationId xmlns:p14="http://schemas.microsoft.com/office/powerpoint/2010/main" val="15989986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5261"/>
                                        </p:tgtEl>
                                        <p:attrNameLst>
                                          <p:attrName>style.visibility</p:attrName>
                                        </p:attrNameLst>
                                      </p:cBhvr>
                                      <p:to>
                                        <p:strVal val="visible"/>
                                      </p:to>
                                    </p:set>
                                    <p:anim calcmode="lin" valueType="num">
                                      <p:cBhvr additive="base">
                                        <p:cTn id="7" dur="500" fill="hold"/>
                                        <p:tgtEl>
                                          <p:spTgt spid="565261"/>
                                        </p:tgtEl>
                                        <p:attrNameLst>
                                          <p:attrName>ppt_x</p:attrName>
                                        </p:attrNameLst>
                                      </p:cBhvr>
                                      <p:tavLst>
                                        <p:tav tm="0">
                                          <p:val>
                                            <p:strVal val="#ppt_x"/>
                                          </p:val>
                                        </p:tav>
                                        <p:tav tm="100000">
                                          <p:val>
                                            <p:strVal val="#ppt_x"/>
                                          </p:val>
                                        </p:tav>
                                      </p:tavLst>
                                    </p:anim>
                                    <p:anim calcmode="lin" valueType="num">
                                      <p:cBhvr additive="base">
                                        <p:cTn id="8" dur="500" fill="hold"/>
                                        <p:tgtEl>
                                          <p:spTgt spid="5652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6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319710" y="2806587"/>
            <a:ext cx="7272808" cy="302698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lvl="0" fontAlgn="base">
              <a:lnSpc>
                <a:spcPct val="130000"/>
              </a:lnSpc>
              <a:spcBef>
                <a:spcPct val="20000"/>
              </a:spcBef>
              <a:spcAft>
                <a:spcPct val="0"/>
              </a:spcAft>
              <a:buClr>
                <a:srgbClr val="660066"/>
              </a:buClr>
              <a:buSzPct val="80000"/>
            </a:pPr>
            <a:r>
              <a:rPr kumimoji="1" lang="en-US" altLang="zh-TW"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select unique </a:t>
            </a:r>
            <a:r>
              <a:rPr kumimoji="1" lang="en-US" altLang="zh-TW" sz="16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x.name</a:t>
            </a:r>
            <a:r>
              <a:rPr kumimoji="1" lang="en-US" altLang="zh-TW"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TW" sz="16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x.code</a:t>
            </a:r>
            <a:r>
              <a:rPr kumimoji="1" lang="en-US" altLang="zh-TW"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TW" sz="16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x.job</a:t>
            </a:r>
            <a:r>
              <a:rPr kumimoji="1" lang="en-US" altLang="zh-TW"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TW" sz="16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x.made_date</a:t>
            </a:r>
            <a:r>
              <a:rPr kumimoji="1" lang="en-US" altLang="zh-TW"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TW" sz="16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x.finish_date</a:t>
            </a:r>
            <a:r>
              <a:rPr kumimoji="1" lang="en-US" altLang="zh-TW"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TW" sz="16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x.job_status</a:t>
            </a:r>
            <a:endParaRPr kumimoji="1" lang="en-US" altLang="zh-TW"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fontAlgn="base">
              <a:lnSpc>
                <a:spcPct val="130000"/>
              </a:lnSpc>
              <a:spcBef>
                <a:spcPct val="20000"/>
              </a:spcBef>
              <a:spcAft>
                <a:spcPct val="0"/>
              </a:spcAft>
              <a:buClr>
                <a:srgbClr val="660066"/>
              </a:buClr>
              <a:buSzPct val="80000"/>
            </a:pPr>
            <a:r>
              <a:rPr kumimoji="1" lang="en-US" altLang="zh-TW"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from </a:t>
            </a:r>
            <a:r>
              <a:rPr kumimoji="1" lang="en-US" altLang="zh-TW" sz="1600" b="1" dirty="0" err="1">
                <a:solidFill>
                  <a:srgbClr val="3366FF"/>
                </a:solidFill>
                <a:latin typeface="微软雅黑" panose="020B0503020204020204" pitchFamily="34" charset="-122"/>
                <a:ea typeface="微软雅黑" panose="020B0503020204020204" pitchFamily="34" charset="-122"/>
                <a:cs typeface="微软雅黑" panose="020B0503020204020204" pitchFamily="34" charset="-122"/>
              </a:rPr>
              <a:t>job_check</a:t>
            </a:r>
            <a:r>
              <a:rPr kumimoji="1" lang="en-US" altLang="zh-TW" sz="1600" b="1" dirty="0">
                <a:solidFill>
                  <a:srgbClr val="3366FF"/>
                </a:solidFill>
                <a:latin typeface="微软雅黑" panose="020B0503020204020204" pitchFamily="34" charset="-122"/>
                <a:ea typeface="微软雅黑" panose="020B0503020204020204" pitchFamily="34" charset="-122"/>
                <a:cs typeface="微软雅黑" panose="020B0503020204020204" pitchFamily="34" charset="-122"/>
              </a:rPr>
              <a:t> x, </a:t>
            </a:r>
            <a:r>
              <a:rPr kumimoji="1" lang="en-US" altLang="zh-TW" sz="1600" b="1" dirty="0" err="1">
                <a:solidFill>
                  <a:srgbClr val="3366FF"/>
                </a:solidFill>
                <a:latin typeface="微软雅黑" panose="020B0503020204020204" pitchFamily="34" charset="-122"/>
                <a:ea typeface="微软雅黑" panose="020B0503020204020204" pitchFamily="34" charset="-122"/>
                <a:cs typeface="微软雅黑" panose="020B0503020204020204" pitchFamily="34" charset="-122"/>
              </a:rPr>
              <a:t>job_status</a:t>
            </a:r>
            <a:r>
              <a:rPr kumimoji="1" lang="en-US" altLang="zh-TW" sz="1600" b="1" dirty="0">
                <a:solidFill>
                  <a:srgbClr val="3366FF"/>
                </a:solidFill>
                <a:latin typeface="微软雅黑" panose="020B0503020204020204" pitchFamily="34" charset="-122"/>
                <a:ea typeface="微软雅黑" panose="020B0503020204020204" pitchFamily="34" charset="-122"/>
                <a:cs typeface="微软雅黑" panose="020B0503020204020204" pitchFamily="34" charset="-122"/>
              </a:rPr>
              <a:t> y</a:t>
            </a:r>
          </a:p>
          <a:p>
            <a:pPr lvl="0" fontAlgn="base">
              <a:lnSpc>
                <a:spcPct val="130000"/>
              </a:lnSpc>
              <a:spcBef>
                <a:spcPct val="20000"/>
              </a:spcBef>
              <a:spcAft>
                <a:spcPct val="0"/>
              </a:spcAft>
              <a:buClr>
                <a:srgbClr val="660066"/>
              </a:buClr>
              <a:buSzPct val="80000"/>
            </a:pPr>
            <a:r>
              <a:rPr kumimoji="1" lang="en-US" altLang="zh-TW"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where </a:t>
            </a:r>
            <a:r>
              <a:rPr kumimoji="1" lang="en-US" altLang="zh-TW" sz="16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x.made_date</a:t>
            </a:r>
            <a:r>
              <a:rPr kumimoji="1" lang="en-US" altLang="zh-TW"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&gt; "01/01/1998"</a:t>
            </a:r>
          </a:p>
          <a:p>
            <a:pPr lvl="0" fontAlgn="base">
              <a:lnSpc>
                <a:spcPct val="130000"/>
              </a:lnSpc>
              <a:spcBef>
                <a:spcPct val="20000"/>
              </a:spcBef>
              <a:spcAft>
                <a:spcPct val="0"/>
              </a:spcAft>
              <a:buClr>
                <a:srgbClr val="660066"/>
              </a:buClr>
              <a:buSzPct val="80000"/>
            </a:pPr>
            <a:r>
              <a:rPr kumimoji="1" lang="en-US" altLang="zh-TW"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and (</a:t>
            </a:r>
            <a:r>
              <a:rPr kumimoji="1" lang="en-US" altLang="zh-TW" sz="16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x.id_flag</a:t>
            </a:r>
            <a:r>
              <a:rPr kumimoji="1" lang="en-US" altLang="zh-TW"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 2 or </a:t>
            </a:r>
            <a:r>
              <a:rPr kumimoji="1" lang="en-US" altLang="zh-TW" sz="16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x.id_flag</a:t>
            </a:r>
            <a:r>
              <a:rPr kumimoji="1" lang="en-US" altLang="zh-TW"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is null)</a:t>
            </a:r>
          </a:p>
          <a:p>
            <a:pPr lvl="0" fontAlgn="base">
              <a:lnSpc>
                <a:spcPct val="130000"/>
              </a:lnSpc>
              <a:spcBef>
                <a:spcPct val="20000"/>
              </a:spcBef>
              <a:spcAft>
                <a:spcPct val="0"/>
              </a:spcAft>
              <a:buClr>
                <a:srgbClr val="660066"/>
              </a:buClr>
              <a:buSzPct val="80000"/>
            </a:pPr>
            <a:r>
              <a:rPr kumimoji="1" lang="en-US" altLang="zh-TW"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and </a:t>
            </a:r>
            <a:r>
              <a:rPr kumimoji="1" lang="en-US" altLang="zh-TW" sz="16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x.job_num</a:t>
            </a:r>
            <a:r>
              <a:rPr kumimoji="1" lang="en-US" altLang="zh-TW"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&gt; = 6639</a:t>
            </a:r>
          </a:p>
          <a:p>
            <a:pPr lvl="0" fontAlgn="base">
              <a:lnSpc>
                <a:spcPct val="130000"/>
              </a:lnSpc>
              <a:spcBef>
                <a:spcPct val="20000"/>
              </a:spcBef>
              <a:spcAft>
                <a:spcPct val="0"/>
              </a:spcAft>
              <a:buClr>
                <a:srgbClr val="660066"/>
              </a:buClr>
              <a:buSzPct val="80000"/>
            </a:pPr>
            <a:r>
              <a:rPr kumimoji="1" lang="en-US" altLang="zh-TW"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and </a:t>
            </a:r>
            <a:r>
              <a:rPr kumimoji="1" lang="en-US" altLang="zh-TW" sz="16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x.job_num</a:t>
            </a:r>
            <a:r>
              <a:rPr kumimoji="1" lang="en-US" altLang="zh-TW"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&lt; = 6639</a:t>
            </a:r>
          </a:p>
          <a:p>
            <a:pPr lvl="0" fontAlgn="base">
              <a:lnSpc>
                <a:spcPct val="130000"/>
              </a:lnSpc>
              <a:spcBef>
                <a:spcPct val="20000"/>
              </a:spcBef>
              <a:spcAft>
                <a:spcPct val="0"/>
              </a:spcAft>
              <a:buClr>
                <a:srgbClr val="660066"/>
              </a:buClr>
              <a:buSzPct val="80000"/>
            </a:pPr>
            <a:r>
              <a:rPr kumimoji="1" lang="en-US" altLang="zh-TW"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order by </a:t>
            </a:r>
            <a:r>
              <a:rPr kumimoji="1" lang="en-US" altLang="zh-TW" sz="16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made_date</a:t>
            </a:r>
            <a:r>
              <a:rPr kumimoji="1" lang="en-US" altLang="zh-TW"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TW" sz="16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desc</a:t>
            </a:r>
            <a:endParaRPr kumimoji="1" lang="en-US" altLang="zh-TW"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22" name="Rectangle 2"/>
          <p:cNvSpPr>
            <a:spLocks noGrp="1" noChangeArrowheads="1"/>
          </p:cNvSpPr>
          <p:nvPr>
            <p:ph type="title"/>
          </p:nvPr>
        </p:nvSpPr>
        <p:spPr/>
        <p:txBody>
          <a:bodyPr/>
          <a:lstStyle/>
          <a:p>
            <a:pPr algn="l"/>
            <a:r>
              <a:rPr lang="en-US" altLang="zh-TW" b="1" dirty="0">
                <a:cs typeface="PMingLiU" panose="02020500000000000000" charset="-120"/>
              </a:rPr>
              <a:t>SQL </a:t>
            </a:r>
            <a:r>
              <a:rPr lang="zh-CN" altLang="en-US" b="1" dirty="0">
                <a:cs typeface="宋体" panose="02010600030101010101" pitchFamily="2" charset="-122"/>
              </a:rPr>
              <a:t>优化</a:t>
            </a:r>
            <a:r>
              <a:rPr lang="zh-TW" altLang="en-US" b="1" dirty="0">
                <a:cs typeface="PMingLiU" panose="02020500000000000000" charset="-120"/>
              </a:rPr>
              <a:t> </a:t>
            </a:r>
            <a:r>
              <a:rPr lang="en-US" altLang="zh-TW" b="1" dirty="0">
                <a:cs typeface="PMingLiU" panose="02020500000000000000" charset="-120"/>
              </a:rPr>
              <a:t>– </a:t>
            </a:r>
            <a:r>
              <a:rPr lang="zh-CN" altLang="en-US" b="1" dirty="0">
                <a:cs typeface="宋体" panose="02010600030101010101" pitchFamily="2" charset="-122"/>
              </a:rPr>
              <a:t>避免笛卡尔积</a:t>
            </a:r>
            <a:endParaRPr lang="zh-CN" altLang="en-US" b="1" dirty="0">
              <a:cs typeface="PMingLiU" panose="02020500000000000000" charset="-120"/>
            </a:endParaRPr>
          </a:p>
        </p:txBody>
      </p:sp>
      <p:sp>
        <p:nvSpPr>
          <p:cNvPr id="6"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23</a:t>
            </a:fld>
            <a:endParaRPr kumimoji="1" lang="zh-CN" altLang="en-US" dirty="0"/>
          </a:p>
        </p:txBody>
      </p:sp>
      <p:sp>
        <p:nvSpPr>
          <p:cNvPr id="571401" name="Rectangle 9"/>
          <p:cNvSpPr>
            <a:spLocks noChangeArrowheads="1"/>
          </p:cNvSpPr>
          <p:nvPr/>
        </p:nvSpPr>
        <p:spPr bwMode="auto">
          <a:xfrm>
            <a:off x="2855640" y="3429001"/>
            <a:ext cx="2664296" cy="504825"/>
          </a:xfrm>
          <a:prstGeom prst="rect">
            <a:avLst/>
          </a:prstGeom>
          <a:noFill/>
          <a:ln w="28575">
            <a:solidFill>
              <a:srgbClr val="3366FF"/>
            </a:solidFill>
            <a:miter lim="800000"/>
          </a:ln>
        </p:spPr>
        <p:txBody>
          <a:bodyPr wrap="none" anchor="ctr"/>
          <a:lstStyle/>
          <a:p>
            <a:pPr>
              <a:buClrTx/>
              <a:buFontTx/>
              <a:buNone/>
            </a:pPr>
            <a:endParaRPr lang="en-US" altLang="zh-CN" sz="2000">
              <a:latin typeface="Times New Roman" panose="02020603050405020304" charset="0"/>
              <a:cs typeface="宋体" panose="02010600030101010101" pitchFamily="2" charset="-122"/>
            </a:endParaRPr>
          </a:p>
        </p:txBody>
      </p:sp>
      <p:sp>
        <p:nvSpPr>
          <p:cNvPr id="9" name="Rectangle 18"/>
          <p:cNvSpPr>
            <a:spLocks noChangeArrowheads="1"/>
          </p:cNvSpPr>
          <p:nvPr/>
        </p:nvSpPr>
        <p:spPr bwMode="blackWhite">
          <a:xfrm>
            <a:off x="1991544" y="1123985"/>
            <a:ext cx="8208912" cy="1473200"/>
          </a:xfrm>
          <a:prstGeom prst="rect">
            <a:avLst/>
          </a:prstGeom>
          <a:noFill/>
          <a:ln>
            <a:noFill/>
          </a:ln>
        </p:spPr>
        <p:txBody>
          <a:bodyPr wrap="square">
            <a:spAutoFit/>
          </a:bodyPr>
          <a:lstStyle/>
          <a:p>
            <a:pPr marL="342900" indent="-342900">
              <a:spcBef>
                <a:spcPct val="20000"/>
              </a:spcBef>
              <a:buClr>
                <a:srgbClr val="FF0000"/>
              </a:buClr>
              <a:buSzPct val="125000"/>
              <a:buFont typeface="Arial" panose="020B0604020202020204"/>
              <a:buChar char="•"/>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SQL</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指令的优化</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从语句中找出</a:t>
            </a:r>
            <a:r>
              <a:rPr lang="en-US" altLang="zh-CN" sz="2000" dirty="0">
                <a:latin typeface="微软雅黑" panose="020B0503020204020204" pitchFamily="34" charset="-122"/>
                <a:ea typeface="微软雅黑" panose="020B0503020204020204" pitchFamily="34" charset="-122"/>
                <a:cs typeface="宋体" panose="02010600030101010101" pitchFamily="2" charset="-122"/>
              </a:rPr>
              <a:t> </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不恰当的</a:t>
            </a:r>
            <a:r>
              <a:rPr lang="en-US" altLang="zh-CN" sz="2000" dirty="0">
                <a:latin typeface="微软雅黑" panose="020B0503020204020204" pitchFamily="34" charset="-122"/>
                <a:ea typeface="微软雅黑" panose="020B0503020204020204" pitchFamily="34" charset="-122"/>
                <a:cs typeface="宋体" panose="02010600030101010101" pitchFamily="2" charset="-122"/>
              </a:rPr>
              <a:t> SQL </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语句</a:t>
            </a:r>
            <a:endParaRPr lang="en-US" altLang="zh-CN" sz="2000" dirty="0">
              <a:latin typeface="微软雅黑" panose="020B0503020204020204" pitchFamily="34" charset="-122"/>
              <a:ea typeface="微软雅黑" panose="020B0503020204020204" pitchFamily="34" charset="-122"/>
              <a:cs typeface="宋体" panose="02010600030101010101" pitchFamily="2" charset="-122"/>
            </a:endParaRPr>
          </a:p>
          <a:p>
            <a:pPr marL="342900" indent="-342900">
              <a:spcBef>
                <a:spcPct val="20000"/>
              </a:spcBef>
              <a:buClr>
                <a:srgbClr val="FF0000"/>
              </a:buClr>
              <a:buSzPct val="125000"/>
              <a:buFont typeface="Arial" panose="020B0604020202020204"/>
              <a:buChar char="•"/>
            </a:pPr>
            <a:r>
              <a:rPr lang="zh-CN" altLang="en-US" sz="2000" dirty="0">
                <a:latin typeface="微软雅黑" panose="020B0503020204020204" pitchFamily="34" charset="-122"/>
                <a:ea typeface="微软雅黑" panose="020B0503020204020204" pitchFamily="34" charset="-122"/>
                <a:cs typeface="宋体" panose="02010600030101010101" pitchFamily="2" charset="-122"/>
              </a:rPr>
              <a:t>范例</a:t>
            </a:r>
          </a:p>
          <a:p>
            <a:pPr marL="800100" lvl="1" indent="-342900">
              <a:spcBef>
                <a:spcPct val="20000"/>
              </a:spcBef>
              <a:buClr>
                <a:srgbClr val="FF0000"/>
              </a:buClr>
              <a:buSzPct val="110000"/>
              <a:buFont typeface="Arial" panose="020B0604020202020204"/>
              <a:buChar char="•"/>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当执行多表查询而没有指定连接条件时，结果为笛卡尔积</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TW" sz="2000" dirty="0">
                <a:latin typeface="微软雅黑" panose="020B0503020204020204" pitchFamily="34" charset="-122"/>
                <a:ea typeface="微软雅黑" panose="020B0503020204020204" pitchFamily="34" charset="-122"/>
                <a:cs typeface="微软雅黑" panose="020B0503020204020204" pitchFamily="34" charset="-122"/>
              </a:rPr>
              <a:t>Cartesian product</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a:t>
            </a:r>
          </a:p>
        </p:txBody>
      </p:sp>
    </p:spTree>
    <p:extLst>
      <p:ext uri="{BB962C8B-B14F-4D97-AF65-F5344CB8AC3E}">
        <p14:creationId xmlns:p14="http://schemas.microsoft.com/office/powerpoint/2010/main" val="10436633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1401"/>
                                        </p:tgtEl>
                                        <p:attrNameLst>
                                          <p:attrName>style.visibility</p:attrName>
                                        </p:attrNameLst>
                                      </p:cBhvr>
                                      <p:to>
                                        <p:strVal val="visible"/>
                                      </p:to>
                                    </p:set>
                                    <p:anim calcmode="lin" valueType="num">
                                      <p:cBhvr additive="base">
                                        <p:cTn id="7" dur="500" fill="hold"/>
                                        <p:tgtEl>
                                          <p:spTgt spid="571401"/>
                                        </p:tgtEl>
                                        <p:attrNameLst>
                                          <p:attrName>ppt_x</p:attrName>
                                        </p:attrNameLst>
                                      </p:cBhvr>
                                      <p:tavLst>
                                        <p:tav tm="0">
                                          <p:val>
                                            <p:strVal val="#ppt_x"/>
                                          </p:val>
                                        </p:tav>
                                        <p:tav tm="100000">
                                          <p:val>
                                            <p:strVal val="#ppt_x"/>
                                          </p:val>
                                        </p:tav>
                                      </p:tavLst>
                                    </p:anim>
                                    <p:anim calcmode="lin" valueType="num">
                                      <p:cBhvr additive="base">
                                        <p:cTn id="8" dur="500" fill="hold"/>
                                        <p:tgtEl>
                                          <p:spTgt spid="5714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401"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2"/>
          <p:cNvSpPr>
            <a:spLocks noGrp="1" noChangeArrowheads="1"/>
          </p:cNvSpPr>
          <p:nvPr>
            <p:ph type="title"/>
          </p:nvPr>
        </p:nvSpPr>
        <p:spPr/>
        <p:txBody>
          <a:bodyPr/>
          <a:lstStyle/>
          <a:p>
            <a:pPr algn="l" eaLnBrk="1" hangingPunct="1"/>
            <a:r>
              <a:rPr lang="en-US" altLang="zh-TW" b="1" dirty="0">
                <a:cs typeface="PMingLiU" panose="02020500000000000000" charset="-120"/>
              </a:rPr>
              <a:t>SQL </a:t>
            </a:r>
            <a:r>
              <a:rPr lang="zh-CN" altLang="en-US" b="1" dirty="0">
                <a:cs typeface="宋体" panose="02010600030101010101" pitchFamily="2" charset="-122"/>
              </a:rPr>
              <a:t>优化</a:t>
            </a:r>
            <a:r>
              <a:rPr lang="zh-TW" altLang="en-US" b="1" dirty="0">
                <a:cs typeface="PMingLiU" panose="02020500000000000000" charset="-120"/>
              </a:rPr>
              <a:t> </a:t>
            </a:r>
            <a:r>
              <a:rPr lang="en-US" altLang="zh-TW" b="1" dirty="0">
                <a:cs typeface="PMingLiU" panose="02020500000000000000" charset="-120"/>
              </a:rPr>
              <a:t>– Date </a:t>
            </a:r>
            <a:r>
              <a:rPr lang="zh-CN" altLang="en-US" b="1" dirty="0">
                <a:cs typeface="宋体" panose="02010600030101010101" pitchFamily="2" charset="-122"/>
              </a:rPr>
              <a:t>和</a:t>
            </a:r>
            <a:r>
              <a:rPr lang="zh-TW" altLang="en-US" b="1" dirty="0">
                <a:cs typeface="PMingLiU" panose="02020500000000000000" charset="-120"/>
              </a:rPr>
              <a:t> </a:t>
            </a:r>
            <a:r>
              <a:rPr lang="en-US" altLang="zh-TW" b="1" dirty="0">
                <a:cs typeface="PMingLiU" panose="02020500000000000000" charset="-120"/>
              </a:rPr>
              <a:t>Time </a:t>
            </a:r>
            <a:r>
              <a:rPr lang="zh-CN" altLang="en-US" b="1" dirty="0">
                <a:cs typeface="宋体" panose="02010600030101010101" pitchFamily="2" charset="-122"/>
              </a:rPr>
              <a:t>函数</a:t>
            </a:r>
          </a:p>
        </p:txBody>
      </p:sp>
      <p:sp>
        <p:nvSpPr>
          <p:cNvPr id="5"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24</a:t>
            </a:fld>
            <a:endParaRPr kumimoji="1" lang="zh-CN" altLang="en-US" dirty="0"/>
          </a:p>
        </p:txBody>
      </p:sp>
      <p:sp>
        <p:nvSpPr>
          <p:cNvPr id="8" name="内容占位符 1"/>
          <p:cNvSpPr>
            <a:spLocks noGrp="1"/>
          </p:cNvSpPr>
          <p:nvPr>
            <p:ph idx="4294967295"/>
          </p:nvPr>
        </p:nvSpPr>
        <p:spPr>
          <a:xfrm>
            <a:off x="0" y="1196975"/>
            <a:ext cx="7537450" cy="503238"/>
          </a:xfrm>
          <a:prstGeom prst="rect">
            <a:avLst/>
          </a:prstGeom>
        </p:spPr>
        <p:txBody>
          <a:bodyPr/>
          <a:lstStyle/>
          <a:p>
            <a:r>
              <a:rPr kumimoji="1" lang="zh-CN" altLang="en-US" dirty="0"/>
              <a:t>范例：改变前的</a:t>
            </a:r>
            <a:r>
              <a:rPr kumimoji="1" lang="en-US" altLang="zh-CN" dirty="0"/>
              <a:t> SQL</a:t>
            </a:r>
            <a:endParaRPr kumimoji="1" lang="zh-CN" altLang="en-US" dirty="0"/>
          </a:p>
        </p:txBody>
      </p:sp>
      <p:sp>
        <p:nvSpPr>
          <p:cNvPr id="9" name="文本框 8"/>
          <p:cNvSpPr txBox="1"/>
          <p:nvPr/>
        </p:nvSpPr>
        <p:spPr>
          <a:xfrm>
            <a:off x="2346961" y="1772285"/>
            <a:ext cx="7493635" cy="142192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pPr>
            <a:r>
              <a:rPr kumimoji="1" lang="en-US" altLang="zh-CN" dirty="0">
                <a:latin typeface="微软雅黑" panose="020B0503020204020204" pitchFamily="34" charset="-122"/>
                <a:ea typeface="微软雅黑" panose="020B0503020204020204" pitchFamily="34" charset="-122"/>
                <a:cs typeface="微软雅黑" panose="020B0503020204020204" pitchFamily="34" charset="-122"/>
              </a:rPr>
              <a:t>select count(*)</a:t>
            </a:r>
            <a:br>
              <a:rPr kumimoji="1" lang="en-US" altLang="zh-CN" dirty="0">
                <a:latin typeface="微软雅黑" panose="020B0503020204020204" pitchFamily="34" charset="-122"/>
                <a:ea typeface="微软雅黑" panose="020B0503020204020204" pitchFamily="34" charset="-122"/>
                <a:cs typeface="微软雅黑" panose="020B0503020204020204" pitchFamily="34" charset="-122"/>
              </a:rPr>
            </a:br>
            <a:r>
              <a:rPr kumimoji="1" lang="en-US" altLang="zh-CN" dirty="0">
                <a:latin typeface="微软雅黑" panose="020B0503020204020204" pitchFamily="34" charset="-122"/>
                <a:ea typeface="微软雅黑" panose="020B0503020204020204" pitchFamily="34" charset="-122"/>
                <a:cs typeface="微软雅黑" panose="020B0503020204020204" pitchFamily="34" charset="-122"/>
              </a:rPr>
              <a:t>from </a:t>
            </a:r>
            <a:r>
              <a:rPr kumimoji="1" lang="en-US" altLang="zh-CN" dirty="0" err="1">
                <a:latin typeface="微软雅黑" panose="020B0503020204020204" pitchFamily="34" charset="-122"/>
                <a:ea typeface="微软雅黑" panose="020B0503020204020204" pitchFamily="34" charset="-122"/>
                <a:cs typeface="微软雅黑" panose="020B0503020204020204" pitchFamily="34" charset="-122"/>
              </a:rPr>
              <a:t>adsl_sopsadam</a:t>
            </a:r>
            <a:r>
              <a:rPr kumimoji="1" lang="en-US" altLang="zh-CN" dirty="0">
                <a:latin typeface="微软雅黑" panose="020B0503020204020204" pitchFamily="34" charset="-122"/>
                <a:ea typeface="微软雅黑" panose="020B0503020204020204" pitchFamily="34" charset="-122"/>
                <a:cs typeface="微软雅黑" panose="020B0503020204020204" pitchFamily="34" charset="-122"/>
              </a:rPr>
              <a:t> </a:t>
            </a:r>
            <a:br>
              <a:rPr kumimoji="1" lang="en-US" altLang="zh-CN" dirty="0">
                <a:latin typeface="微软雅黑" panose="020B0503020204020204" pitchFamily="34" charset="-122"/>
                <a:ea typeface="微软雅黑" panose="020B0503020204020204" pitchFamily="34" charset="-122"/>
                <a:cs typeface="微软雅黑" panose="020B0503020204020204" pitchFamily="34" charset="-122"/>
              </a:rPr>
            </a:br>
            <a:r>
              <a:rPr kumimoji="1" lang="en-US" altLang="zh-CN" dirty="0">
                <a:latin typeface="微软雅黑" panose="020B0503020204020204" pitchFamily="34" charset="-122"/>
                <a:ea typeface="微软雅黑" panose="020B0503020204020204" pitchFamily="34" charset="-122"/>
                <a:cs typeface="微软雅黑" panose="020B0503020204020204" pitchFamily="34" charset="-122"/>
              </a:rPr>
              <a:t>where </a:t>
            </a:r>
            <a:r>
              <a:rPr kumimoji="1" lang="en-US" altLang="zh-CN" dirty="0" err="1">
                <a:latin typeface="微软雅黑" panose="020B0503020204020204" pitchFamily="34" charset="-122"/>
                <a:ea typeface="微软雅黑" panose="020B0503020204020204" pitchFamily="34" charset="-122"/>
                <a:cs typeface="微软雅黑" panose="020B0503020204020204" pitchFamily="34" charset="-122"/>
              </a:rPr>
              <a:t>log_date</a:t>
            </a:r>
            <a:r>
              <a:rPr kumimoji="1" lang="en-US" altLang="zh-CN" dirty="0">
                <a:latin typeface="微软雅黑" panose="020B0503020204020204" pitchFamily="34" charset="-122"/>
                <a:ea typeface="微软雅黑" panose="020B0503020204020204" pitchFamily="34" charset="-122"/>
                <a:cs typeface="微软雅黑" panose="020B0503020204020204" pitchFamily="34" charset="-122"/>
              </a:rPr>
              <a:t>&gt; = "2007-04-22 00:00"</a:t>
            </a:r>
            <a:br>
              <a:rPr kumimoji="1" lang="en-US" altLang="zh-CN" dirty="0">
                <a:latin typeface="微软雅黑" panose="020B0503020204020204" pitchFamily="34" charset="-122"/>
                <a:ea typeface="微软雅黑" panose="020B0503020204020204" pitchFamily="34" charset="-122"/>
                <a:cs typeface="微软雅黑" panose="020B0503020204020204" pitchFamily="34" charset="-122"/>
              </a:rPr>
            </a:br>
            <a:r>
              <a:rPr kumimoji="1" lang="en-US" altLang="zh-CN" dirty="0">
                <a:latin typeface="微软雅黑" panose="020B0503020204020204" pitchFamily="34" charset="-122"/>
                <a:ea typeface="微软雅黑" panose="020B0503020204020204" pitchFamily="34" charset="-122"/>
                <a:cs typeface="微软雅黑" panose="020B0503020204020204" pitchFamily="34" charset="-122"/>
              </a:rPr>
              <a:t>and </a:t>
            </a:r>
            <a:r>
              <a:rPr kumimoji="1" lang="en-US" altLang="zh-CN" dirty="0" err="1">
                <a:latin typeface="微软雅黑" panose="020B0503020204020204" pitchFamily="34" charset="-122"/>
                <a:ea typeface="微软雅黑" panose="020B0503020204020204" pitchFamily="34" charset="-122"/>
                <a:cs typeface="微软雅黑" panose="020B0503020204020204" pitchFamily="34" charset="-122"/>
              </a:rPr>
              <a:t>log_date</a:t>
            </a:r>
            <a:r>
              <a:rPr kumimoji="1" lang="en-US" altLang="zh-CN" dirty="0">
                <a:latin typeface="微软雅黑" panose="020B0503020204020204" pitchFamily="34" charset="-122"/>
                <a:ea typeface="微软雅黑" panose="020B0503020204020204" pitchFamily="34" charset="-122"/>
                <a:cs typeface="微软雅黑" panose="020B0503020204020204" pitchFamily="34" charset="-122"/>
              </a:rPr>
              <a:t>&lt; = "2007-04-22 23:59" </a:t>
            </a:r>
            <a:endParaRPr kumimoji="1"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内容占位符 1"/>
          <p:cNvSpPr txBox="1"/>
          <p:nvPr/>
        </p:nvSpPr>
        <p:spPr bwMode="auto">
          <a:xfrm>
            <a:off x="2063552" y="3500502"/>
            <a:ext cx="7537450" cy="936104"/>
          </a:xfrm>
          <a:prstGeom prst="rect">
            <a:avLst/>
          </a:prstGeom>
          <a:noFill/>
          <a:ln w="9525">
            <a:noFill/>
            <a:miter lim="800000"/>
          </a:ln>
        </p:spPr>
        <p:txBody>
          <a:bodyPr vert="horz" wrap="square" lIns="0" tIns="0" rIns="0" bIns="0" numCol="1" anchor="t" anchorCtr="0" compatLnSpc="1"/>
          <a:lstStyle>
            <a:lvl1pPr marL="227330" indent="-227330" algn="l" rtl="0" eaLnBrk="0" fontAlgn="base" hangingPunct="0">
              <a:spcBef>
                <a:spcPct val="20000"/>
              </a:spcBef>
              <a:spcAft>
                <a:spcPct val="0"/>
              </a:spcAft>
              <a:buClr>
                <a:schemeClr val="accent1"/>
              </a:buClr>
              <a:buChar char="•"/>
              <a:defRPr sz="2000">
                <a:solidFill>
                  <a:schemeClr val="tx1"/>
                </a:solidFill>
                <a:latin typeface="微软雅黑" panose="020B0503020204020204" pitchFamily="34" charset="-122"/>
                <a:ea typeface="微软雅黑" panose="020B0503020204020204" pitchFamily="34" charset="-122"/>
                <a:cs typeface="+mn-cs"/>
              </a:defRPr>
            </a:lvl1pPr>
            <a:lvl2pPr marL="570230" indent="-228600" algn="l" rtl="0" eaLnBrk="0" fontAlgn="base" hangingPunct="0">
              <a:spcBef>
                <a:spcPct val="20000"/>
              </a:spcBef>
              <a:spcAft>
                <a:spcPct val="0"/>
              </a:spcAft>
              <a:buClr>
                <a:schemeClr val="accent1"/>
              </a:buClr>
              <a:buChar char="•"/>
              <a:defRPr sz="1600">
                <a:solidFill>
                  <a:schemeClr val="tx1"/>
                </a:solidFill>
                <a:latin typeface="微软雅黑" panose="020B0503020204020204" pitchFamily="34" charset="-122"/>
                <a:ea typeface="微软雅黑" panose="020B0503020204020204" pitchFamily="34" charset="-122"/>
              </a:defRPr>
            </a:lvl2pPr>
            <a:lvl3pPr marL="914400" indent="-230505" algn="l" rtl="0" eaLnBrk="0" fontAlgn="base" hangingPunct="0">
              <a:spcBef>
                <a:spcPct val="20000"/>
              </a:spcBef>
              <a:spcAft>
                <a:spcPct val="0"/>
              </a:spcAft>
              <a:buClr>
                <a:schemeClr val="accent1"/>
              </a:buClr>
              <a:buChar char="•"/>
              <a:defRPr sz="1600">
                <a:solidFill>
                  <a:schemeClr val="tx1"/>
                </a:solidFill>
                <a:latin typeface="微软雅黑" panose="020B0503020204020204" pitchFamily="34" charset="-122"/>
                <a:ea typeface="微软雅黑" panose="020B0503020204020204" pitchFamily="34" charset="-122"/>
              </a:defRPr>
            </a:lvl3pPr>
            <a:lvl4pPr marL="1259205" indent="-230505" algn="l" rtl="0" eaLnBrk="0" fontAlgn="base" hangingPunct="0">
              <a:spcBef>
                <a:spcPct val="20000"/>
              </a:spcBef>
              <a:spcAft>
                <a:spcPct val="0"/>
              </a:spcAft>
              <a:buClr>
                <a:schemeClr val="accent1"/>
              </a:buClr>
              <a:buChar char="•"/>
              <a:defRPr sz="1600">
                <a:solidFill>
                  <a:schemeClr val="tx1"/>
                </a:solidFill>
                <a:latin typeface="微软雅黑" panose="020B0503020204020204" pitchFamily="34" charset="-122"/>
                <a:ea typeface="微软雅黑" panose="020B0503020204020204" pitchFamily="34" charset="-122"/>
              </a:defRPr>
            </a:lvl4pPr>
            <a:lvl5pPr marL="1602105" indent="-228600" algn="l" rtl="0" eaLnBrk="0" fontAlgn="base" hangingPunct="0">
              <a:spcBef>
                <a:spcPct val="20000"/>
              </a:spcBef>
              <a:spcAft>
                <a:spcPct val="0"/>
              </a:spcAft>
              <a:buClr>
                <a:schemeClr val="accent1"/>
              </a:buClr>
              <a:buChar char="•"/>
              <a:defRPr sz="1600">
                <a:solidFill>
                  <a:schemeClr val="tx1"/>
                </a:solidFill>
                <a:latin typeface="微软雅黑" panose="020B0503020204020204" pitchFamily="34" charset="-122"/>
                <a:ea typeface="微软雅黑" panose="020B0503020204020204" pitchFamily="34" charset="-122"/>
              </a:defRPr>
            </a:lvl5pPr>
            <a:lvl6pPr marL="2059305" indent="-228600" algn="l" rtl="0" fontAlgn="base">
              <a:spcBef>
                <a:spcPct val="20000"/>
              </a:spcBef>
              <a:spcAft>
                <a:spcPct val="0"/>
              </a:spcAft>
              <a:buClr>
                <a:schemeClr val="accent1"/>
              </a:buClr>
              <a:buChar char="•"/>
              <a:defRPr sz="2000">
                <a:solidFill>
                  <a:schemeClr val="tx1"/>
                </a:solidFill>
                <a:latin typeface="+mn-lt"/>
              </a:defRPr>
            </a:lvl6pPr>
            <a:lvl7pPr marL="2516505" indent="-228600" algn="l" rtl="0" fontAlgn="base">
              <a:spcBef>
                <a:spcPct val="20000"/>
              </a:spcBef>
              <a:spcAft>
                <a:spcPct val="0"/>
              </a:spcAft>
              <a:buClr>
                <a:schemeClr val="accent1"/>
              </a:buClr>
              <a:buChar char="•"/>
              <a:defRPr sz="2000">
                <a:solidFill>
                  <a:schemeClr val="tx1"/>
                </a:solidFill>
                <a:latin typeface="+mn-lt"/>
              </a:defRPr>
            </a:lvl7pPr>
            <a:lvl8pPr marL="2973705" indent="-228600" algn="l" rtl="0" fontAlgn="base">
              <a:spcBef>
                <a:spcPct val="20000"/>
              </a:spcBef>
              <a:spcAft>
                <a:spcPct val="0"/>
              </a:spcAft>
              <a:buClr>
                <a:schemeClr val="accent1"/>
              </a:buClr>
              <a:buChar char="•"/>
              <a:defRPr sz="2000">
                <a:solidFill>
                  <a:schemeClr val="tx1"/>
                </a:solidFill>
                <a:latin typeface="+mn-lt"/>
              </a:defRPr>
            </a:lvl8pPr>
            <a:lvl9pPr marL="3430905" indent="-228600" algn="l" rtl="0" fontAlgn="base">
              <a:spcBef>
                <a:spcPct val="20000"/>
              </a:spcBef>
              <a:spcAft>
                <a:spcPct val="0"/>
              </a:spcAft>
              <a:buClr>
                <a:schemeClr val="accent1"/>
              </a:buClr>
              <a:buChar char="•"/>
              <a:defRPr sz="2000">
                <a:solidFill>
                  <a:schemeClr val="tx1"/>
                </a:solidFill>
                <a:latin typeface="+mn-lt"/>
              </a:defRPr>
            </a:lvl9pPr>
          </a:lstStyle>
          <a:p>
            <a:r>
              <a:rPr kumimoji="1" lang="zh-CN" altLang="en-US" dirty="0"/>
              <a:t>范例：改变后的</a:t>
            </a:r>
            <a:r>
              <a:rPr kumimoji="1" lang="en-US" altLang="zh-CN" dirty="0"/>
              <a:t> SQL</a:t>
            </a:r>
            <a:r>
              <a:rPr kumimoji="1" lang="zh-CN" altLang="en-US" dirty="0"/>
              <a:t>，强制的读取</a:t>
            </a:r>
            <a:r>
              <a:rPr kumimoji="1" lang="en-US" altLang="zh-CN" dirty="0"/>
              <a:t> </a:t>
            </a:r>
            <a:r>
              <a:rPr kumimoji="1" lang="zh-CN" altLang="en-US" dirty="0"/>
              <a:t>表的顺序</a:t>
            </a:r>
          </a:p>
          <a:p>
            <a:pPr>
              <a:lnSpc>
                <a:spcPct val="130000"/>
              </a:lnSpc>
            </a:pPr>
            <a:r>
              <a:rPr kumimoji="1" lang="zh-CN" altLang="en-US" dirty="0"/>
              <a:t>使用：</a:t>
            </a:r>
            <a:r>
              <a:rPr kumimoji="1" lang="en-US" altLang="zh-CN" dirty="0">
                <a:cs typeface="微软雅黑" panose="020B0503020204020204" pitchFamily="34" charset="-122"/>
              </a:rPr>
              <a:t>DATE(‘04/22/2007’) </a:t>
            </a:r>
            <a:r>
              <a:rPr kumimoji="1" lang="zh-CN" altLang="en-US" dirty="0">
                <a:cs typeface="微软雅黑" panose="020B0503020204020204" pitchFamily="34" charset="-122"/>
              </a:rPr>
              <a:t>函数</a:t>
            </a:r>
          </a:p>
          <a:p>
            <a:endParaRPr kumimoji="1" lang="zh-CN" altLang="en-US" dirty="0"/>
          </a:p>
        </p:txBody>
      </p:sp>
      <p:sp>
        <p:nvSpPr>
          <p:cNvPr id="11" name="文本框 10"/>
          <p:cNvSpPr txBox="1"/>
          <p:nvPr/>
        </p:nvSpPr>
        <p:spPr>
          <a:xfrm>
            <a:off x="2353311" y="4436746"/>
            <a:ext cx="7414895" cy="11726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30000"/>
              </a:lnSpc>
            </a:pPr>
            <a:r>
              <a:rPr kumimoji="1" lang="en-US" altLang="zh-CN" dirty="0">
                <a:latin typeface="微软雅黑" panose="020B0503020204020204" pitchFamily="34" charset="-122"/>
                <a:ea typeface="微软雅黑" panose="020B0503020204020204" pitchFamily="34" charset="-122"/>
                <a:cs typeface="微软雅黑" panose="020B0503020204020204" pitchFamily="34" charset="-122"/>
              </a:rPr>
              <a:t>select count(*)</a:t>
            </a:r>
            <a:br>
              <a:rPr kumimoji="1" lang="en-US" altLang="zh-CN" dirty="0">
                <a:latin typeface="微软雅黑" panose="020B0503020204020204" pitchFamily="34" charset="-122"/>
                <a:ea typeface="微软雅黑" panose="020B0503020204020204" pitchFamily="34" charset="-122"/>
                <a:cs typeface="微软雅黑" panose="020B0503020204020204" pitchFamily="34" charset="-122"/>
              </a:rPr>
            </a:br>
            <a:r>
              <a:rPr kumimoji="1" lang="en-US" altLang="zh-CN" dirty="0">
                <a:latin typeface="微软雅黑" panose="020B0503020204020204" pitchFamily="34" charset="-122"/>
                <a:ea typeface="微软雅黑" panose="020B0503020204020204" pitchFamily="34" charset="-122"/>
                <a:cs typeface="微软雅黑" panose="020B0503020204020204" pitchFamily="34" charset="-122"/>
              </a:rPr>
              <a:t>from </a:t>
            </a:r>
            <a:r>
              <a:rPr kumimoji="1" lang="en-US" altLang="zh-CN" dirty="0" err="1">
                <a:latin typeface="微软雅黑" panose="020B0503020204020204" pitchFamily="34" charset="-122"/>
                <a:ea typeface="微软雅黑" panose="020B0503020204020204" pitchFamily="34" charset="-122"/>
                <a:cs typeface="微软雅黑" panose="020B0503020204020204" pitchFamily="34" charset="-122"/>
              </a:rPr>
              <a:t>adsl_sopsadam</a:t>
            </a:r>
            <a:r>
              <a:rPr kumimoji="1" lang="en-US" altLang="zh-CN" dirty="0">
                <a:latin typeface="微软雅黑" panose="020B0503020204020204" pitchFamily="34" charset="-122"/>
                <a:ea typeface="微软雅黑" panose="020B0503020204020204" pitchFamily="34" charset="-122"/>
                <a:cs typeface="微软雅黑" panose="020B0503020204020204" pitchFamily="34" charset="-122"/>
              </a:rPr>
              <a:t/>
            </a:r>
            <a:br>
              <a:rPr kumimoji="1" lang="en-US" altLang="zh-CN" dirty="0">
                <a:latin typeface="微软雅黑" panose="020B0503020204020204" pitchFamily="34" charset="-122"/>
                <a:ea typeface="微软雅黑" panose="020B0503020204020204" pitchFamily="34" charset="-122"/>
                <a:cs typeface="微软雅黑" panose="020B0503020204020204" pitchFamily="34" charset="-122"/>
              </a:rPr>
            </a:br>
            <a:r>
              <a:rPr kumimoji="1" lang="en-US" altLang="zh-CN" dirty="0">
                <a:latin typeface="微软雅黑" panose="020B0503020204020204" pitchFamily="34" charset="-122"/>
                <a:ea typeface="微软雅黑" panose="020B0503020204020204" pitchFamily="34" charset="-122"/>
                <a:cs typeface="微软雅黑" panose="020B0503020204020204" pitchFamily="34" charset="-122"/>
              </a:rPr>
              <a:t>where </a:t>
            </a:r>
            <a:r>
              <a:rPr kumimoji="1" lang="en-US" altLang="zh-CN" dirty="0" err="1">
                <a:latin typeface="微软雅黑" panose="020B0503020204020204" pitchFamily="34" charset="-122"/>
                <a:ea typeface="微软雅黑" panose="020B0503020204020204" pitchFamily="34" charset="-122"/>
                <a:cs typeface="微软雅黑" panose="020B0503020204020204" pitchFamily="34" charset="-122"/>
              </a:rPr>
              <a:t>log_date</a:t>
            </a:r>
            <a:r>
              <a:rPr kumimoji="1" lang="en-US" altLang="zh-CN" dirty="0">
                <a:latin typeface="微软雅黑" panose="020B0503020204020204" pitchFamily="34" charset="-122"/>
                <a:ea typeface="微软雅黑" panose="020B0503020204020204" pitchFamily="34" charset="-122"/>
                <a:cs typeface="微软雅黑" panose="020B0503020204020204" pitchFamily="34" charset="-122"/>
              </a:rPr>
              <a:t> = DATE('04/22/2007') </a:t>
            </a:r>
            <a:endParaRPr kumimoji="1"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圆角矩形标注 11"/>
          <p:cNvSpPr/>
          <p:nvPr/>
        </p:nvSpPr>
        <p:spPr bwMode="auto">
          <a:xfrm>
            <a:off x="6885682" y="4951070"/>
            <a:ext cx="1656184" cy="383794"/>
          </a:xfrm>
          <a:prstGeom prst="wedgeRoundRectCallout">
            <a:avLst>
              <a:gd name="adj1" fmla="val -69107"/>
              <a:gd name="adj2" fmla="val 56129"/>
              <a:gd name="adj3" fmla="val 16667"/>
            </a:avLst>
          </a:prstGeom>
          <a:solidFill>
            <a:srgbClr val="FFFF00"/>
          </a:solidFill>
          <a:ln w="9525" cap="flat" cmpd="sng" algn="ctr">
            <a:solidFill>
              <a:srgbClr val="0000FF"/>
            </a:solidFill>
            <a:prstDash val="solid"/>
            <a:round/>
            <a:headEnd type="none" w="med" len="med"/>
            <a:tailEnd type="none" w="med" len="med"/>
          </a:ln>
          <a:effectLst/>
        </p:spPr>
        <p:txBody>
          <a:bodyPr vert="horz" wrap="square" lIns="92075" tIns="46038" rIns="92075" bIns="46038" numCol="1" rtlCol="0" anchor="t" anchorCtr="0" compatLnSpc="1">
            <a:spAutoFit/>
          </a:bodyPr>
          <a:lstStyle/>
          <a:p>
            <a:pPr marL="119380" indent="-119380" algn="ctr">
              <a:lnSpc>
                <a:spcPct val="90000"/>
              </a:lnSpc>
              <a:spcBef>
                <a:spcPct val="50000"/>
              </a:spcBef>
              <a:buClr>
                <a:schemeClr val="accent1"/>
              </a:buClr>
            </a:pPr>
            <a:r>
              <a:rPr kumimoji="0" lang="zh-CN" altLang="en-US"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只需日期</a:t>
            </a:r>
          </a:p>
        </p:txBody>
      </p:sp>
      <p:sp>
        <p:nvSpPr>
          <p:cNvPr id="13" name="圆角矩形标注 12"/>
          <p:cNvSpPr/>
          <p:nvPr/>
        </p:nvSpPr>
        <p:spPr bwMode="auto">
          <a:xfrm>
            <a:off x="7032104" y="2204864"/>
            <a:ext cx="1656184" cy="383794"/>
          </a:xfrm>
          <a:prstGeom prst="wedgeRoundRectCallout">
            <a:avLst>
              <a:gd name="adj1" fmla="val -76853"/>
              <a:gd name="adj2" fmla="val 112949"/>
              <a:gd name="adj3" fmla="val 16667"/>
            </a:avLst>
          </a:prstGeom>
          <a:solidFill>
            <a:srgbClr val="FFFF00"/>
          </a:solidFill>
          <a:ln w="9525" cap="flat" cmpd="sng" algn="ctr">
            <a:solidFill>
              <a:srgbClr val="0000FF"/>
            </a:solidFill>
            <a:prstDash val="solid"/>
            <a:round/>
            <a:headEnd type="none" w="med" len="med"/>
            <a:tailEnd type="none" w="med" len="med"/>
          </a:ln>
          <a:effectLst/>
        </p:spPr>
        <p:txBody>
          <a:bodyPr vert="horz" wrap="square" lIns="92075" tIns="46038" rIns="92075" bIns="46038" numCol="1" rtlCol="0" anchor="t" anchorCtr="0" compatLnSpc="1">
            <a:spAutoFit/>
          </a:bodyPr>
          <a:lstStyle/>
          <a:p>
            <a:pPr marL="119380" indent="-119380" algn="ctr">
              <a:lnSpc>
                <a:spcPct val="90000"/>
              </a:lnSpc>
              <a:spcBef>
                <a:spcPct val="50000"/>
              </a:spcBef>
              <a:buClr>
                <a:schemeClr val="accent1"/>
              </a:buClr>
            </a:pPr>
            <a:r>
              <a:rPr kumimoji="0" lang="zh-CN" altLang="en-US"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无意义的区间</a:t>
            </a:r>
          </a:p>
        </p:txBody>
      </p:sp>
    </p:spTree>
    <p:extLst>
      <p:ext uri="{BB962C8B-B14F-4D97-AF65-F5344CB8AC3E}">
        <p14:creationId xmlns:p14="http://schemas.microsoft.com/office/powerpoint/2010/main" val="11345242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l"/>
            <a:r>
              <a:rPr lang="en-US" altLang="zh-TW" b="1" dirty="0">
                <a:cs typeface="PMingLiU" panose="02020500000000000000" charset="-120"/>
              </a:rPr>
              <a:t>SQL </a:t>
            </a:r>
            <a:r>
              <a:rPr lang="zh-CN" altLang="en-US" b="1" dirty="0">
                <a:cs typeface="PMingLiU" panose="02020500000000000000" charset="-120"/>
              </a:rPr>
              <a:t>优化</a:t>
            </a:r>
            <a:r>
              <a:rPr lang="zh-TW" altLang="en-US" b="1" dirty="0">
                <a:cs typeface="PMingLiU" panose="02020500000000000000" charset="-120"/>
              </a:rPr>
              <a:t> </a:t>
            </a:r>
            <a:r>
              <a:rPr lang="en-US" altLang="zh-TW" b="1" dirty="0">
                <a:cs typeface="PMingLiU" panose="02020500000000000000" charset="-120"/>
              </a:rPr>
              <a:t>– </a:t>
            </a:r>
            <a:r>
              <a:rPr lang="zh-CN" altLang="en-US" b="1" dirty="0">
                <a:cs typeface="宋体" panose="02010600030101010101" pitchFamily="2" charset="-122"/>
              </a:rPr>
              <a:t>正则表达式</a:t>
            </a:r>
          </a:p>
        </p:txBody>
      </p:sp>
      <p:sp>
        <p:nvSpPr>
          <p:cNvPr id="32771" name="Rectangle 3"/>
          <p:cNvSpPr>
            <a:spLocks noGrp="1" noChangeArrowheads="1"/>
          </p:cNvSpPr>
          <p:nvPr>
            <p:ph type="body" sz="quarter" idx="10"/>
          </p:nvPr>
        </p:nvSpPr>
        <p:spPr>
          <a:prstGeom prst="rect">
            <a:avLst/>
          </a:prstGeom>
        </p:spPr>
        <p:txBody>
          <a:bodyPr/>
          <a:lstStyle/>
          <a:p>
            <a:pPr>
              <a:lnSpc>
                <a:spcPct val="12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SQL</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指令的优化</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－正确的使用</a:t>
            </a:r>
            <a:r>
              <a:rPr lang="zh-CN" altLang="en-US" dirty="0">
                <a:cs typeface="宋体" panose="02010600030101010101" pitchFamily="2" charset="-122"/>
              </a:rPr>
              <a:t>正则表达式</a:t>
            </a:r>
          </a:p>
          <a:p>
            <a:pPr>
              <a:lnSpc>
                <a:spcPct val="120000"/>
              </a:lnSpc>
            </a:pPr>
            <a:endParaRPr lang="zh-CN" altLang="en-US" dirty="0">
              <a:cs typeface="宋体" panose="02010600030101010101" pitchFamily="2" charset="-122"/>
            </a:endParaRPr>
          </a:p>
          <a:p>
            <a:pPr>
              <a:lnSpc>
                <a:spcPct val="120000"/>
              </a:lnSpc>
            </a:pPr>
            <a:r>
              <a:rPr lang="zh-CN" altLang="en-US" dirty="0">
                <a:cs typeface="宋体" panose="02010600030101010101" pitchFamily="2" charset="-122"/>
              </a:rPr>
              <a:t>正则表达式</a:t>
            </a:r>
          </a:p>
          <a:p>
            <a:pPr lvl="1">
              <a:lnSpc>
                <a:spcPct val="120000"/>
              </a:lnSpc>
              <a:spcBef>
                <a:spcPct val="0"/>
              </a:spcBef>
              <a:spcAft>
                <a:spcPct val="0"/>
              </a:spcAft>
            </a:pPr>
            <a:r>
              <a:rPr lang="en-US" altLang="zh-CN" sz="1800" dirty="0">
                <a:cs typeface="宋体" panose="02010600030101010101" pitchFamily="2" charset="-122"/>
              </a:rPr>
              <a:t>MATCHES and LIKE </a:t>
            </a:r>
            <a:r>
              <a:rPr lang="zh-CN" altLang="en-US" sz="1800" dirty="0">
                <a:cs typeface="宋体" panose="02010600030101010101" pitchFamily="2" charset="-122"/>
              </a:rPr>
              <a:t>关键字支持通配符，通配符也是正则表达式</a:t>
            </a:r>
          </a:p>
          <a:p>
            <a:pPr lvl="1">
              <a:lnSpc>
                <a:spcPct val="120000"/>
              </a:lnSpc>
              <a:spcBef>
                <a:spcPct val="0"/>
              </a:spcBef>
              <a:spcAft>
                <a:spcPct val="0"/>
              </a:spcAft>
            </a:pPr>
            <a:endParaRPr lang="en-US" altLang="zh-CN" sz="1800" dirty="0">
              <a:cs typeface="宋体" panose="02010600030101010101" pitchFamily="2" charset="-122"/>
            </a:endParaRPr>
          </a:p>
          <a:p>
            <a:pPr>
              <a:lnSpc>
                <a:spcPct val="120000"/>
              </a:lnSpc>
            </a:pPr>
            <a:r>
              <a:rPr lang="zh-CN" altLang="en-US" dirty="0">
                <a:cs typeface="宋体" panose="02010600030101010101" pitchFamily="2" charset="-122"/>
              </a:rPr>
              <a:t>避免复杂的正则表达式</a:t>
            </a:r>
          </a:p>
          <a:p>
            <a:pPr>
              <a:lnSpc>
                <a:spcPct val="120000"/>
              </a:lnSpc>
            </a:pPr>
            <a:endParaRPr lang="zh-CN" altLang="en-US" dirty="0">
              <a:cs typeface="宋体" panose="02010600030101010101" pitchFamily="2" charset="-122"/>
            </a:endParaRPr>
          </a:p>
          <a:p>
            <a:pPr>
              <a:lnSpc>
                <a:spcPct val="120000"/>
              </a:lnSpc>
            </a:pPr>
            <a:r>
              <a:rPr lang="zh-CN" altLang="en-US" dirty="0">
                <a:cs typeface="宋体" panose="02010600030101010101" pitchFamily="2" charset="-122"/>
              </a:rPr>
              <a:t>尽量</a:t>
            </a:r>
            <a:r>
              <a:rPr lang="zh-CN" altLang="en-US" dirty="0">
                <a:solidFill>
                  <a:srgbClr val="0000FF"/>
                </a:solidFill>
                <a:cs typeface="宋体" panose="02010600030101010101" pitchFamily="2" charset="-122"/>
              </a:rPr>
              <a:t>避免</a:t>
            </a:r>
            <a:r>
              <a:rPr lang="zh-CN" altLang="en-US" dirty="0">
                <a:cs typeface="宋体" panose="02010600030101010101" pitchFamily="2" charset="-122"/>
              </a:rPr>
              <a:t>正则表达式的首位是通配符</a:t>
            </a:r>
          </a:p>
          <a:p>
            <a:pPr lvl="1">
              <a:lnSpc>
                <a:spcPct val="120000"/>
              </a:lnSpc>
              <a:spcBef>
                <a:spcPct val="0"/>
              </a:spcBef>
              <a:spcAft>
                <a:spcPct val="0"/>
              </a:spcAft>
            </a:pPr>
            <a:r>
              <a:rPr lang="en-US" altLang="zh-CN" sz="1800" dirty="0">
                <a:cs typeface="宋体" panose="02010600030101010101" pitchFamily="2" charset="-122"/>
              </a:rPr>
              <a:t>LIKE ‘</a:t>
            </a:r>
            <a:r>
              <a:rPr lang="en-US" altLang="zh-CN" sz="1800" dirty="0" err="1">
                <a:cs typeface="宋体" panose="02010600030101010101" pitchFamily="2" charset="-122"/>
              </a:rPr>
              <a:t>jinan</a:t>
            </a:r>
            <a:r>
              <a:rPr lang="en-US" altLang="zh-CN" sz="1800" dirty="0">
                <a:cs typeface="宋体" panose="02010600030101010101" pitchFamily="2" charset="-122"/>
              </a:rPr>
              <a:t>%’ – </a:t>
            </a:r>
            <a:r>
              <a:rPr lang="zh-CN" altLang="en-US" sz="1800" dirty="0">
                <a:cs typeface="宋体" panose="02010600030101010101" pitchFamily="2" charset="-122"/>
              </a:rPr>
              <a:t>查询时间较短</a:t>
            </a:r>
          </a:p>
          <a:p>
            <a:pPr lvl="1">
              <a:lnSpc>
                <a:spcPct val="120000"/>
              </a:lnSpc>
              <a:spcBef>
                <a:spcPct val="0"/>
              </a:spcBef>
              <a:spcAft>
                <a:spcPct val="0"/>
              </a:spcAft>
            </a:pPr>
            <a:r>
              <a:rPr lang="en-US" altLang="zh-CN" sz="1800" dirty="0">
                <a:cs typeface="宋体" panose="02010600030101010101" pitchFamily="2" charset="-122"/>
              </a:rPr>
              <a:t>LIKE ‘</a:t>
            </a:r>
            <a:r>
              <a:rPr lang="en-US" altLang="zh-CN" sz="1800" dirty="0">
                <a:solidFill>
                  <a:srgbClr val="0000FF"/>
                </a:solidFill>
                <a:cs typeface="宋体" panose="02010600030101010101" pitchFamily="2" charset="-122"/>
              </a:rPr>
              <a:t>%</a:t>
            </a:r>
            <a:r>
              <a:rPr lang="en-US" altLang="zh-CN" sz="1800" dirty="0" err="1">
                <a:cs typeface="宋体" panose="02010600030101010101" pitchFamily="2" charset="-122"/>
              </a:rPr>
              <a:t>nan</a:t>
            </a:r>
            <a:r>
              <a:rPr lang="en-US" altLang="zh-CN" sz="1800" dirty="0">
                <a:cs typeface="宋体" panose="02010600030101010101" pitchFamily="2" charset="-122"/>
              </a:rPr>
              <a:t>%’ – </a:t>
            </a:r>
            <a:r>
              <a:rPr lang="zh-CN" altLang="en-US" sz="1800" dirty="0">
                <a:solidFill>
                  <a:srgbClr val="0000FF"/>
                </a:solidFill>
                <a:cs typeface="宋体" panose="02010600030101010101" pitchFamily="2" charset="-122"/>
              </a:rPr>
              <a:t>查询时间较长</a:t>
            </a:r>
          </a:p>
        </p:txBody>
      </p:sp>
      <p:sp>
        <p:nvSpPr>
          <p:cNvPr id="5"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25</a:t>
            </a:fld>
            <a:endParaRPr kumimoji="1" lang="zh-CN" altLang="en-US" dirty="0"/>
          </a:p>
        </p:txBody>
      </p:sp>
      <p:sp>
        <p:nvSpPr>
          <p:cNvPr id="3" name="文本框 2"/>
          <p:cNvSpPr txBox="1"/>
          <p:nvPr/>
        </p:nvSpPr>
        <p:spPr>
          <a:xfrm>
            <a:off x="1230891" y="4203189"/>
            <a:ext cx="7776864" cy="369332"/>
          </a:xfrm>
          <a:prstGeom prst="rect">
            <a:avLst/>
          </a:prstGeom>
          <a:solidFill>
            <a:srgbClr val="D9D9D9"/>
          </a:solidFill>
          <a:ln>
            <a:solidFill>
              <a:srgbClr val="0000FF"/>
            </a:solidFill>
          </a:ln>
        </p:spPr>
        <p:txBody>
          <a:bodyPr wrap="square" rtlCol="0">
            <a:spAutoFit/>
          </a:bodyPr>
          <a:lstStyle/>
          <a:p>
            <a:pPr lvl="0"/>
            <a:r>
              <a:rPr kumimoji="1" lang="en-US" altLang="zh-TW"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SELECT * FROM customer WHERE </a:t>
            </a:r>
            <a:r>
              <a:rPr kumimoji="1" lang="en-US" altLang="zh-TW"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fname</a:t>
            </a:r>
            <a:r>
              <a:rPr kumimoji="1" lang="en-US" altLang="zh-TW"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NOT LIKE '%y’</a:t>
            </a:r>
          </a:p>
        </p:txBody>
      </p:sp>
      <p:sp>
        <p:nvSpPr>
          <p:cNvPr id="4" name="椭圆形标注 3"/>
          <p:cNvSpPr/>
          <p:nvPr/>
        </p:nvSpPr>
        <p:spPr bwMode="auto">
          <a:xfrm>
            <a:off x="8323679" y="3495031"/>
            <a:ext cx="1368152" cy="487794"/>
          </a:xfrm>
          <a:prstGeom prst="wedgeEllipseCallout">
            <a:avLst>
              <a:gd name="adj1" fmla="val -55640"/>
              <a:gd name="adj2" fmla="val 112663"/>
            </a:avLst>
          </a:prstGeom>
          <a:solidFill>
            <a:srgbClr val="FFFF00"/>
          </a:solidFill>
          <a:ln w="9525" cap="flat" cmpd="sng" algn="ctr">
            <a:solidFill>
              <a:srgbClr val="3366FF"/>
            </a:solidFill>
            <a:prstDash val="solid"/>
            <a:round/>
            <a:headEnd type="none" w="med" len="med"/>
            <a:tailEnd type="none" w="med" len="med"/>
          </a:ln>
          <a:effectLst/>
        </p:spPr>
        <p:txBody>
          <a:bodyPr vert="horz" wrap="square" lIns="92075" tIns="46038" rIns="92075" bIns="46038" numCol="1" rtlCol="0" anchor="t" anchorCtr="0" compatLnSpc="1">
            <a:spAutoFit/>
          </a:bodyPr>
          <a:lstStyle/>
          <a:p>
            <a:pPr marL="119380" indent="-119380" algn="ctr">
              <a:lnSpc>
                <a:spcPct val="90000"/>
              </a:lnSpc>
              <a:spcBef>
                <a:spcPct val="50000"/>
              </a:spcBef>
              <a:buClr>
                <a:schemeClr val="accent1"/>
              </a:buClr>
            </a:pPr>
            <a:r>
              <a:rPr kumimoji="0" lang="zh-CN" altLang="en-US" b="1" i="0" u="none" strike="noStrike" cap="none" normalizeH="0" baseline="0" dirty="0">
                <a:ln>
                  <a:noFill/>
                </a:ln>
                <a:solidFill>
                  <a:schemeClr val="tx1"/>
                </a:solidFill>
                <a:effectLst/>
                <a:latin typeface="Arial" panose="020B0604020202020204" pitchFamily="34" charset="0"/>
              </a:rPr>
              <a:t>耗时长</a:t>
            </a:r>
          </a:p>
        </p:txBody>
      </p:sp>
    </p:spTree>
    <p:extLst>
      <p:ext uri="{BB962C8B-B14F-4D97-AF65-F5344CB8AC3E}">
        <p14:creationId xmlns:p14="http://schemas.microsoft.com/office/powerpoint/2010/main" val="331218536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eaLnBrk="1" hangingPunct="1"/>
            <a:r>
              <a:rPr lang="en-US" altLang="zh-TW" b="1" dirty="0">
                <a:cs typeface="PMingLiU" panose="02020500000000000000" charset="-120"/>
              </a:rPr>
              <a:t>SQL </a:t>
            </a:r>
            <a:r>
              <a:rPr lang="zh-CN" altLang="en-US" b="1" dirty="0">
                <a:cs typeface="GungsuhChe" panose="02030609000101010101" charset="-127"/>
              </a:rPr>
              <a:t>优化</a:t>
            </a:r>
            <a:r>
              <a:rPr lang="zh-TW" altLang="en-US" b="1" dirty="0">
                <a:cs typeface="PMingLiU" panose="02020500000000000000" charset="-120"/>
              </a:rPr>
              <a:t> </a:t>
            </a:r>
            <a:r>
              <a:rPr lang="en-US" altLang="zh-TW" b="1" dirty="0">
                <a:cs typeface="PMingLiU" panose="02020500000000000000" charset="-120"/>
              </a:rPr>
              <a:t>– </a:t>
            </a:r>
            <a:r>
              <a:rPr lang="zh-CN" altLang="en-US" b="1" dirty="0">
                <a:cs typeface="宋体" panose="02010600030101010101" pitchFamily="2" charset="-122"/>
              </a:rPr>
              <a:t>不包含首位的子字符串</a:t>
            </a:r>
            <a:r>
              <a:rPr lang="en-US" altLang="zh-CN" dirty="0">
                <a:cs typeface="宋体" panose="02010600030101010101" pitchFamily="2" charset="-122"/>
              </a:rPr>
              <a:t>(1)</a:t>
            </a:r>
            <a:endParaRPr lang="en-US" altLang="zh-TW" b="1" dirty="0">
              <a:cs typeface="宋体" panose="02010600030101010101" pitchFamily="2" charset="-122"/>
            </a:endParaRPr>
          </a:p>
        </p:txBody>
      </p:sp>
      <p:sp>
        <p:nvSpPr>
          <p:cNvPr id="5"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26</a:t>
            </a:fld>
            <a:endParaRPr kumimoji="1" lang="zh-CN" altLang="en-US" dirty="0"/>
          </a:p>
        </p:txBody>
      </p:sp>
      <p:sp>
        <p:nvSpPr>
          <p:cNvPr id="2" name="文本框 1"/>
          <p:cNvSpPr txBox="1"/>
          <p:nvPr/>
        </p:nvSpPr>
        <p:spPr>
          <a:xfrm>
            <a:off x="2063552" y="1770286"/>
            <a:ext cx="7560840" cy="2603790"/>
          </a:xfrm>
          <a:prstGeom prst="rect">
            <a:avLst/>
          </a:prstGeom>
          <a:noFill/>
        </p:spPr>
        <p:txBody>
          <a:bodyPr wrap="square" rtlCol="0">
            <a:spAutoFit/>
          </a:bodyPr>
          <a:lstStyle/>
          <a:p>
            <a:pPr marL="285750" indent="-285750">
              <a:lnSpc>
                <a:spcPct val="150000"/>
              </a:lnSpc>
              <a:buClr>
                <a:schemeClr val="accent1"/>
              </a:buClr>
              <a:buFont typeface="Arial" panose="020B0604020202020204"/>
              <a:buChar char="•"/>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SQL</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指令的优化</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－正确的使用字符串</a:t>
            </a:r>
          </a:p>
          <a:p>
            <a:pPr marL="742950" lvl="1" indent="-285750">
              <a:lnSpc>
                <a:spcPct val="180000"/>
              </a:lnSpc>
              <a:buClr>
                <a:schemeClr val="accent1"/>
              </a:buClr>
              <a:buFont typeface="Arial" panose="020B0604020202020204"/>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避免</a:t>
            </a:r>
            <a:r>
              <a:rPr lang="zh-TW" altLang="en-US" dirty="0">
                <a:latin typeface="微软雅黑" panose="020B0503020204020204" pitchFamily="34" charset="-122"/>
                <a:ea typeface="微软雅黑" panose="020B0503020204020204" pitchFamily="34" charset="-122"/>
                <a:cs typeface="微软雅黑" panose="020B0503020204020204" pitchFamily="34" charset="-122"/>
              </a:rPr>
              <a:t>不包含首位的子字符串</a:t>
            </a:r>
          </a:p>
          <a:p>
            <a:pPr marL="742950" lvl="1" indent="-285750">
              <a:lnSpc>
                <a:spcPct val="180000"/>
              </a:lnSpc>
              <a:buClr>
                <a:schemeClr val="accent1"/>
              </a:buClr>
              <a:buFont typeface="Arial" panose="020B0604020202020204"/>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基于某一列上不包含首位的子字符串的过滤器需要数据库服务器测试该列上的每一个值。</a:t>
            </a:r>
            <a:endParaRPr lang="zh-TW"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80000"/>
              </a:lnSpc>
              <a:buClr>
                <a:schemeClr val="accent1"/>
              </a:buClr>
              <a:buFont typeface="Arial" panose="020B0604020202020204"/>
              <a:buChar char="•"/>
            </a:pPr>
            <a:endParaRPr kumimoji="1"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2279576" y="4434582"/>
            <a:ext cx="7200800" cy="400110"/>
          </a:xfrm>
          <a:prstGeom prst="rect">
            <a:avLst/>
          </a:prstGeom>
          <a:solidFill>
            <a:schemeClr val="accent3">
              <a:lumMod val="85000"/>
            </a:schemeClr>
          </a:solidFill>
          <a:ln>
            <a:solidFill>
              <a:srgbClr val="0000FF"/>
            </a:solidFill>
          </a:ln>
        </p:spPr>
        <p:txBody>
          <a:bodyPr wrap="square" rtlCol="0">
            <a:spAutoFit/>
          </a:bodyPr>
          <a:lstStyle/>
          <a:p>
            <a:pPr lvl="0"/>
            <a:r>
              <a:rPr kumimoji="1" lang="en-US" altLang="zh-TW"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SELECT * FROM customer WHERE </a:t>
            </a:r>
            <a:r>
              <a:rPr kumimoji="1" lang="en-US" altLang="zh-TW" sz="20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zipcode</a:t>
            </a:r>
            <a:r>
              <a:rPr kumimoji="1" lang="en-US" altLang="zh-TW"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[4,5] &gt; '50’</a:t>
            </a:r>
          </a:p>
        </p:txBody>
      </p:sp>
      <p:sp>
        <p:nvSpPr>
          <p:cNvPr id="6" name="椭圆形标注 5"/>
          <p:cNvSpPr/>
          <p:nvPr/>
        </p:nvSpPr>
        <p:spPr bwMode="auto">
          <a:xfrm>
            <a:off x="7536160" y="3645024"/>
            <a:ext cx="1728192" cy="487794"/>
          </a:xfrm>
          <a:prstGeom prst="wedgeEllipseCallout">
            <a:avLst>
              <a:gd name="adj1" fmla="val -43020"/>
              <a:gd name="adj2" fmla="val 115293"/>
            </a:avLst>
          </a:prstGeom>
          <a:solidFill>
            <a:srgbClr val="FFFF00"/>
          </a:solidFill>
          <a:ln w="9525" cap="flat" cmpd="sng" algn="ctr">
            <a:solidFill>
              <a:srgbClr val="3366FF"/>
            </a:solidFill>
            <a:prstDash val="solid"/>
            <a:round/>
            <a:headEnd type="none" w="med" len="med"/>
            <a:tailEnd type="none" w="med" len="med"/>
          </a:ln>
          <a:effectLst/>
        </p:spPr>
        <p:txBody>
          <a:bodyPr vert="horz" wrap="square" lIns="92075" tIns="46038" rIns="92075" bIns="46038" numCol="1" rtlCol="0" anchor="t" anchorCtr="0" compatLnSpc="1">
            <a:spAutoFit/>
          </a:bodyPr>
          <a:lstStyle/>
          <a:p>
            <a:pPr marL="119380" indent="-119380" algn="ctr">
              <a:lnSpc>
                <a:spcPct val="90000"/>
              </a:lnSpc>
              <a:spcBef>
                <a:spcPct val="50000"/>
              </a:spcBef>
              <a:buClr>
                <a:schemeClr val="accent1"/>
              </a:buClr>
            </a:pPr>
            <a:r>
              <a:rPr kumimoji="0" lang="zh-CN" altLang="en-US" b="1" i="0" u="none" strike="noStrike" cap="none" normalizeH="0" baseline="0" dirty="0">
                <a:ln>
                  <a:noFill/>
                </a:ln>
                <a:solidFill>
                  <a:schemeClr val="tx1"/>
                </a:solidFill>
                <a:effectLst/>
                <a:latin typeface="Arial" panose="020B0604020202020204" pitchFamily="34" charset="0"/>
              </a:rPr>
              <a:t>不是首位</a:t>
            </a:r>
          </a:p>
        </p:txBody>
      </p:sp>
    </p:spTree>
    <p:extLst>
      <p:ext uri="{BB962C8B-B14F-4D97-AF65-F5344CB8AC3E}">
        <p14:creationId xmlns:p14="http://schemas.microsoft.com/office/powerpoint/2010/main" val="173692222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TW" sz="3200" kern="0" dirty="0">
                <a:cs typeface="PMingLiU" panose="02020500000000000000" charset="-120"/>
              </a:rPr>
              <a:t>SQL </a:t>
            </a:r>
            <a:r>
              <a:rPr lang="zh-CN" altLang="en-US" sz="3200" kern="0" dirty="0">
                <a:cs typeface="GungsuhChe" panose="02030609000101010101" charset="-127"/>
              </a:rPr>
              <a:t>优化</a:t>
            </a:r>
            <a:r>
              <a:rPr lang="zh-TW" altLang="en-US" sz="3200" kern="0" dirty="0">
                <a:cs typeface="PMingLiU" panose="02020500000000000000" charset="-120"/>
              </a:rPr>
              <a:t> </a:t>
            </a:r>
            <a:r>
              <a:rPr lang="en-US" altLang="zh-TW" sz="3200" kern="0" dirty="0">
                <a:cs typeface="PMingLiU" panose="02020500000000000000" charset="-120"/>
              </a:rPr>
              <a:t>– </a:t>
            </a:r>
            <a:r>
              <a:rPr lang="zh-CN" altLang="en-US" sz="3200" kern="0" dirty="0">
                <a:cs typeface="宋体" panose="02010600030101010101" pitchFamily="2" charset="-122"/>
              </a:rPr>
              <a:t>不包含首位的子字符串</a:t>
            </a:r>
            <a:r>
              <a:rPr lang="en-US" altLang="zh-CN" sz="3200" dirty="0">
                <a:cs typeface="宋体" panose="02010600030101010101" pitchFamily="2" charset="-122"/>
              </a:rPr>
              <a:t>(2)</a:t>
            </a:r>
            <a:r>
              <a:rPr lang="en-US" altLang="zh-TW" sz="3200" kern="0" dirty="0">
                <a:cs typeface="宋体" panose="02010600030101010101" pitchFamily="2" charset="-122"/>
              </a:rPr>
              <a:t/>
            </a:r>
            <a:br>
              <a:rPr lang="en-US" altLang="zh-TW" sz="3200" kern="0" dirty="0">
                <a:cs typeface="宋体" panose="02010600030101010101" pitchFamily="2" charset="-122"/>
              </a:rPr>
            </a:br>
            <a:endParaRPr lang="zh-CN" altLang="en-US" dirty="0"/>
          </a:p>
        </p:txBody>
      </p:sp>
      <p:sp>
        <p:nvSpPr>
          <p:cNvPr id="34819" name="Rectangle 3"/>
          <p:cNvSpPr>
            <a:spLocks noGrp="1" noChangeArrowheads="1"/>
          </p:cNvSpPr>
          <p:nvPr>
            <p:ph type="body" sz="quarter" idx="10"/>
          </p:nvPr>
        </p:nvSpPr>
        <p:spPr>
          <a:xfrm>
            <a:off x="755650" y="1897036"/>
            <a:ext cx="10258093" cy="4424435"/>
          </a:xfrm>
          <a:prstGeom prst="rect">
            <a:avLst/>
          </a:prstGeom>
          <a:solidFill>
            <a:srgbClr val="D9D9D9"/>
          </a:solidFill>
          <a:ln>
            <a:solidFill>
              <a:schemeClr val="tx2"/>
            </a:solidFill>
            <a:miter lim="800000"/>
          </a:ln>
        </p:spPr>
        <p:txBody>
          <a:bodyPr/>
          <a:lstStyle/>
          <a:p>
            <a:pPr marL="0" indent="0">
              <a:buNone/>
            </a:pPr>
            <a:r>
              <a:rPr lang="en-US" altLang="zh-TW" sz="1400" dirty="0">
                <a:latin typeface="Arial" panose="020B0604020202020204" pitchFamily="34" charset="0"/>
                <a:ea typeface="PMingLiU" panose="02020500000000000000" charset="-120"/>
                <a:cs typeface="Lucida Sans Typewriter" panose="020B0509030504030204" charset="0"/>
              </a:rPr>
              <a:t>1) </a:t>
            </a:r>
            <a:r>
              <a:rPr lang="en-US" altLang="zh-TW" sz="1400" dirty="0" err="1">
                <a:latin typeface="Arial" panose="020B0604020202020204" pitchFamily="34" charset="0"/>
                <a:ea typeface="PMingLiU" panose="02020500000000000000" charset="-120"/>
                <a:cs typeface="Lucida Sans Typewriter" panose="020B0509030504030204" charset="0"/>
              </a:rPr>
              <a:t>gbasedbt.customer</a:t>
            </a:r>
            <a:r>
              <a:rPr lang="en-US" altLang="zh-TW" sz="1400" dirty="0">
                <a:latin typeface="Arial" panose="020B0604020202020204" pitchFamily="34" charset="0"/>
                <a:ea typeface="PMingLiU" panose="02020500000000000000" charset="-120"/>
                <a:cs typeface="Lucida Sans Typewriter" panose="020B0509030504030204" charset="0"/>
              </a:rPr>
              <a:t>: INDEX PATH</a:t>
            </a:r>
          </a:p>
          <a:p>
            <a:pPr marL="0" indent="0">
              <a:buNone/>
            </a:pPr>
            <a:r>
              <a:rPr lang="en-US" altLang="zh-TW" sz="1400" dirty="0">
                <a:latin typeface="Arial" panose="020B0604020202020204" pitchFamily="34" charset="0"/>
                <a:ea typeface="PMingLiU" panose="02020500000000000000" charset="-120"/>
                <a:cs typeface="Lucida Sans Typewriter" panose="020B0509030504030204" charset="0"/>
              </a:rPr>
              <a:t>    (1) Index Name: </a:t>
            </a:r>
            <a:r>
              <a:rPr lang="en-US" altLang="zh-TW" sz="1400" dirty="0" err="1">
                <a:latin typeface="Arial" panose="020B0604020202020204" pitchFamily="34" charset="0"/>
                <a:ea typeface="PMingLiU" panose="02020500000000000000" charset="-120"/>
                <a:cs typeface="Lucida Sans Typewriter" panose="020B0509030504030204" charset="0"/>
              </a:rPr>
              <a:t>gbasedbt.zip_idx</a:t>
            </a:r>
            <a:endParaRPr lang="en-US" altLang="zh-TW" sz="1400" dirty="0">
              <a:latin typeface="Arial" panose="020B0604020202020204" pitchFamily="34" charset="0"/>
              <a:ea typeface="PMingLiU" panose="02020500000000000000" charset="-120"/>
              <a:cs typeface="Lucida Sans Typewriter" panose="020B0509030504030204" charset="0"/>
            </a:endParaRPr>
          </a:p>
          <a:p>
            <a:pPr marL="0" indent="0">
              <a:buNone/>
            </a:pPr>
            <a:r>
              <a:rPr lang="en-US" altLang="zh-TW" sz="1400" dirty="0">
                <a:latin typeface="Arial" panose="020B0604020202020204" pitchFamily="34" charset="0"/>
                <a:ea typeface="PMingLiU" panose="02020500000000000000" charset="-120"/>
                <a:cs typeface="Lucida Sans Typewriter" panose="020B0509030504030204" charset="0"/>
              </a:rPr>
              <a:t>        Index Keys: </a:t>
            </a:r>
            <a:r>
              <a:rPr lang="en-US" altLang="zh-TW" sz="1400" dirty="0" err="1">
                <a:latin typeface="Arial" panose="020B0604020202020204" pitchFamily="34" charset="0"/>
                <a:ea typeface="PMingLiU" panose="02020500000000000000" charset="-120"/>
                <a:cs typeface="Lucida Sans Typewriter" panose="020B0509030504030204" charset="0"/>
              </a:rPr>
              <a:t>zipcode</a:t>
            </a:r>
            <a:r>
              <a:rPr lang="en-US" altLang="zh-TW" sz="1400" dirty="0">
                <a:latin typeface="Arial" panose="020B0604020202020204" pitchFamily="34" charset="0"/>
                <a:ea typeface="PMingLiU" panose="02020500000000000000" charset="-120"/>
                <a:cs typeface="Lucida Sans Typewriter" panose="020B0509030504030204" charset="0"/>
              </a:rPr>
              <a:t>   (Key-Only)  (Serial, fragments: ALL)</a:t>
            </a:r>
          </a:p>
          <a:p>
            <a:pPr marL="0" indent="0">
              <a:buNone/>
            </a:pPr>
            <a:r>
              <a:rPr lang="en-US" altLang="zh-TW" sz="1400" dirty="0">
                <a:latin typeface="Arial" panose="020B0604020202020204" pitchFamily="34" charset="0"/>
                <a:ea typeface="PMingLiU" panose="02020500000000000000" charset="-120"/>
                <a:cs typeface="Lucida Sans Typewriter" panose="020B0509030504030204" charset="0"/>
              </a:rPr>
              <a:t>        Lower Index Filter: </a:t>
            </a:r>
            <a:r>
              <a:rPr lang="en-US" altLang="zh-TW" sz="1400" dirty="0" err="1">
                <a:latin typeface="Arial" panose="020B0604020202020204" pitchFamily="34" charset="0"/>
                <a:ea typeface="PMingLiU" panose="02020500000000000000" charset="-120"/>
                <a:cs typeface="Lucida Sans Typewriter" panose="020B0509030504030204" charset="0"/>
              </a:rPr>
              <a:t>gbasedbt.customer.zipcode</a:t>
            </a:r>
            <a:r>
              <a:rPr lang="en-US" altLang="zh-TW" sz="1400" dirty="0">
                <a:latin typeface="Arial" panose="020B0604020202020204" pitchFamily="34" charset="0"/>
                <a:ea typeface="PMingLiU" panose="02020500000000000000" charset="-120"/>
                <a:cs typeface="Lucida Sans Typewriter" panose="020B0509030504030204" charset="0"/>
              </a:rPr>
              <a:t>[1,2] = '94</a:t>
            </a:r>
            <a:r>
              <a:rPr lang="en-US" altLang="zh-TW" sz="1400" dirty="0" smtClean="0">
                <a:latin typeface="Arial" panose="020B0604020202020204" pitchFamily="34" charset="0"/>
                <a:ea typeface="PMingLiU" panose="02020500000000000000" charset="-120"/>
                <a:cs typeface="Lucida Sans Typewriter" panose="020B0509030504030204" charset="0"/>
              </a:rPr>
              <a:t>’</a:t>
            </a:r>
            <a:endParaRPr lang="en-US" altLang="zh-TW" sz="1200" dirty="0">
              <a:latin typeface="Arial" panose="020B0604020202020204" pitchFamily="34" charset="0"/>
              <a:ea typeface="PMingLiU" panose="02020500000000000000" charset="-120"/>
              <a:cs typeface="Lucida Sans Typewriter" panose="020B0509030504030204" charset="0"/>
            </a:endParaRPr>
          </a:p>
          <a:p>
            <a:pPr marL="0" indent="0">
              <a:buNone/>
            </a:pPr>
            <a:r>
              <a:rPr lang="en-US" altLang="zh-TW" sz="1200" dirty="0">
                <a:latin typeface="Arial" panose="020B0604020202020204" pitchFamily="34" charset="0"/>
                <a:ea typeface="PMingLiU" panose="02020500000000000000" charset="-120"/>
                <a:cs typeface="Lucida Sans Typewriter" panose="020B0509030504030204" charset="0"/>
              </a:rPr>
              <a:t>Query statistics:</a:t>
            </a:r>
          </a:p>
          <a:p>
            <a:pPr marL="0" indent="0">
              <a:buNone/>
            </a:pPr>
            <a:r>
              <a:rPr lang="en-US" altLang="zh-TW" sz="1200" dirty="0">
                <a:latin typeface="Arial" panose="020B0604020202020204" pitchFamily="34" charset="0"/>
                <a:ea typeface="PMingLiU" panose="02020500000000000000" charset="-120"/>
                <a:cs typeface="Lucida Sans Typewriter" panose="020B0509030504030204" charset="0"/>
              </a:rPr>
              <a:t>-----------------</a:t>
            </a:r>
          </a:p>
          <a:p>
            <a:pPr marL="0" indent="0">
              <a:buNone/>
            </a:pPr>
            <a:r>
              <a:rPr lang="en-US" altLang="zh-TW" sz="1200" dirty="0">
                <a:latin typeface="Arial" panose="020B0604020202020204" pitchFamily="34" charset="0"/>
                <a:ea typeface="PMingLiU" panose="02020500000000000000" charset="-120"/>
                <a:cs typeface="Lucida Sans Typewriter" panose="020B0509030504030204" charset="0"/>
              </a:rPr>
              <a:t>  Table map :</a:t>
            </a:r>
          </a:p>
          <a:p>
            <a:pPr marL="0" indent="0">
              <a:buNone/>
            </a:pPr>
            <a:r>
              <a:rPr lang="en-US" altLang="zh-TW" sz="1200" dirty="0">
                <a:latin typeface="Arial" panose="020B0604020202020204" pitchFamily="34" charset="0"/>
                <a:ea typeface="PMingLiU" panose="02020500000000000000" charset="-120"/>
                <a:cs typeface="Lucida Sans Typewriter" panose="020B0509030504030204" charset="0"/>
              </a:rPr>
              <a:t>  ----------------------------</a:t>
            </a:r>
          </a:p>
          <a:p>
            <a:pPr marL="0" indent="0">
              <a:buNone/>
            </a:pPr>
            <a:r>
              <a:rPr lang="en-US" altLang="zh-TW" sz="1200" dirty="0">
                <a:latin typeface="Arial" panose="020B0604020202020204" pitchFamily="34" charset="0"/>
                <a:ea typeface="PMingLiU" panose="02020500000000000000" charset="-120"/>
                <a:cs typeface="Lucida Sans Typewriter" panose="020B0509030504030204" charset="0"/>
              </a:rPr>
              <a:t>  Internal name     Table name</a:t>
            </a:r>
          </a:p>
          <a:p>
            <a:pPr marL="0" indent="0">
              <a:buNone/>
            </a:pPr>
            <a:r>
              <a:rPr lang="en-US" altLang="zh-TW" sz="1200" dirty="0">
                <a:latin typeface="Arial" panose="020B0604020202020204" pitchFamily="34" charset="0"/>
                <a:ea typeface="PMingLiU" panose="02020500000000000000" charset="-120"/>
                <a:cs typeface="Lucida Sans Typewriter" panose="020B0509030504030204" charset="0"/>
              </a:rPr>
              <a:t>  ----------------------------</a:t>
            </a:r>
          </a:p>
          <a:p>
            <a:pPr marL="0" indent="0">
              <a:buNone/>
            </a:pPr>
            <a:r>
              <a:rPr lang="en-US" altLang="zh-TW" sz="1200" dirty="0">
                <a:latin typeface="Arial" panose="020B0604020202020204" pitchFamily="34" charset="0"/>
                <a:ea typeface="PMingLiU" panose="02020500000000000000" charset="-120"/>
                <a:cs typeface="Lucida Sans Typewriter" panose="020B0509030504030204" charset="0"/>
              </a:rPr>
              <a:t>  </a:t>
            </a:r>
            <a:r>
              <a:rPr lang="en-US" altLang="zh-TW" sz="1200" dirty="0" err="1">
                <a:latin typeface="Arial" panose="020B0604020202020204" pitchFamily="34" charset="0"/>
                <a:ea typeface="PMingLiU" panose="02020500000000000000" charset="-120"/>
                <a:cs typeface="Lucida Sans Typewriter" panose="020B0509030504030204" charset="0"/>
              </a:rPr>
              <a:t>t1</a:t>
            </a:r>
            <a:r>
              <a:rPr lang="en-US" altLang="zh-TW" sz="1200" dirty="0">
                <a:latin typeface="Arial" panose="020B0604020202020204" pitchFamily="34" charset="0"/>
                <a:ea typeface="PMingLiU" panose="02020500000000000000" charset="-120"/>
                <a:cs typeface="Lucida Sans Typewriter" panose="020B0509030504030204" charset="0"/>
              </a:rPr>
              <a:t>                </a:t>
            </a:r>
            <a:r>
              <a:rPr lang="en-US" altLang="zh-TW" sz="1200" dirty="0" smtClean="0">
                <a:latin typeface="Arial" panose="020B0604020202020204" pitchFamily="34" charset="0"/>
                <a:ea typeface="PMingLiU" panose="02020500000000000000" charset="-120"/>
                <a:cs typeface="Lucida Sans Typewriter" panose="020B0509030504030204" charset="0"/>
              </a:rPr>
              <a:t>customer</a:t>
            </a:r>
            <a:endParaRPr lang="en-US" altLang="zh-TW" sz="1200" dirty="0">
              <a:latin typeface="Arial" panose="020B0604020202020204" pitchFamily="34" charset="0"/>
              <a:ea typeface="PMingLiU" panose="02020500000000000000" charset="-120"/>
              <a:cs typeface="Lucida Sans Typewriter" panose="020B0509030504030204" charset="0"/>
            </a:endParaRPr>
          </a:p>
          <a:p>
            <a:pPr marL="0" indent="0">
              <a:buNone/>
            </a:pPr>
            <a:r>
              <a:rPr lang="en-US" altLang="zh-TW" sz="1200" dirty="0">
                <a:latin typeface="Arial" panose="020B0604020202020204" pitchFamily="34" charset="0"/>
                <a:ea typeface="PMingLiU" panose="02020500000000000000" charset="-120"/>
                <a:cs typeface="Lucida Sans Typewriter" panose="020B0509030504030204" charset="0"/>
              </a:rPr>
              <a:t>  type     table  </a:t>
            </a:r>
            <a:r>
              <a:rPr lang="en-US" altLang="zh-TW" sz="1200" dirty="0" err="1">
                <a:latin typeface="Arial" panose="020B0604020202020204" pitchFamily="34" charset="0"/>
                <a:ea typeface="PMingLiU" panose="02020500000000000000" charset="-120"/>
                <a:cs typeface="Lucida Sans Typewriter" panose="020B0509030504030204" charset="0"/>
              </a:rPr>
              <a:t>rows_prod</a:t>
            </a:r>
            <a:r>
              <a:rPr lang="en-US" altLang="zh-TW" sz="1200" dirty="0">
                <a:latin typeface="Arial" panose="020B0604020202020204" pitchFamily="34" charset="0"/>
                <a:ea typeface="PMingLiU" panose="02020500000000000000" charset="-120"/>
                <a:cs typeface="Lucida Sans Typewriter" panose="020B0509030504030204" charset="0"/>
              </a:rPr>
              <a:t>  </a:t>
            </a:r>
            <a:r>
              <a:rPr lang="en-US" altLang="zh-TW" sz="1200" dirty="0" err="1">
                <a:latin typeface="Arial" panose="020B0604020202020204" pitchFamily="34" charset="0"/>
                <a:ea typeface="PMingLiU" panose="02020500000000000000" charset="-120"/>
                <a:cs typeface="Lucida Sans Typewriter" panose="020B0509030504030204" charset="0"/>
              </a:rPr>
              <a:t>est_rows</a:t>
            </a:r>
            <a:r>
              <a:rPr lang="en-US" altLang="zh-TW" sz="1200" dirty="0">
                <a:latin typeface="Arial" panose="020B0604020202020204" pitchFamily="34" charset="0"/>
                <a:ea typeface="PMingLiU" panose="02020500000000000000" charset="-120"/>
                <a:cs typeface="Lucida Sans Typewriter" panose="020B0509030504030204" charset="0"/>
              </a:rPr>
              <a:t>  </a:t>
            </a:r>
            <a:r>
              <a:rPr lang="en-US" altLang="zh-TW" sz="1200" dirty="0" err="1">
                <a:latin typeface="Arial" panose="020B0604020202020204" pitchFamily="34" charset="0"/>
                <a:ea typeface="PMingLiU" panose="02020500000000000000" charset="-120"/>
                <a:cs typeface="Lucida Sans Typewriter" panose="020B0509030504030204" charset="0"/>
              </a:rPr>
              <a:t>rows_scan</a:t>
            </a:r>
            <a:r>
              <a:rPr lang="en-US" altLang="zh-TW" sz="1200" dirty="0">
                <a:latin typeface="Arial" panose="020B0604020202020204" pitchFamily="34" charset="0"/>
                <a:ea typeface="PMingLiU" panose="02020500000000000000" charset="-120"/>
                <a:cs typeface="Lucida Sans Typewriter" panose="020B0509030504030204" charset="0"/>
              </a:rPr>
              <a:t>  time       </a:t>
            </a:r>
            <a:r>
              <a:rPr lang="en-US" altLang="zh-TW" sz="1200" dirty="0" err="1">
                <a:latin typeface="Arial" panose="020B0604020202020204" pitchFamily="34" charset="0"/>
                <a:ea typeface="PMingLiU" panose="02020500000000000000" charset="-120"/>
                <a:cs typeface="Lucida Sans Typewriter" panose="020B0509030504030204" charset="0"/>
              </a:rPr>
              <a:t>est_cost</a:t>
            </a:r>
            <a:endParaRPr lang="en-US" altLang="zh-TW" sz="1200" dirty="0">
              <a:latin typeface="Arial" panose="020B0604020202020204" pitchFamily="34" charset="0"/>
              <a:ea typeface="PMingLiU" panose="02020500000000000000" charset="-120"/>
              <a:cs typeface="Lucida Sans Typewriter" panose="020B0509030504030204" charset="0"/>
            </a:endParaRPr>
          </a:p>
          <a:p>
            <a:pPr marL="0" indent="0">
              <a:buNone/>
            </a:pPr>
            <a:r>
              <a:rPr lang="en-US" altLang="zh-TW" sz="1200" dirty="0">
                <a:latin typeface="Arial" panose="020B0604020202020204" pitchFamily="34" charset="0"/>
                <a:ea typeface="PMingLiU" panose="02020500000000000000" charset="-120"/>
                <a:cs typeface="Lucida Sans Typewriter" panose="020B0509030504030204" charset="0"/>
              </a:rPr>
              <a:t>  ------------------------------------------------------------------------------------</a:t>
            </a:r>
          </a:p>
          <a:p>
            <a:pPr marL="0" indent="0">
              <a:buNone/>
            </a:pPr>
            <a:r>
              <a:rPr lang="en-US" altLang="zh-TW" sz="1200" dirty="0">
                <a:latin typeface="Arial" panose="020B0604020202020204" pitchFamily="34" charset="0"/>
                <a:ea typeface="PMingLiU" panose="02020500000000000000" charset="-120"/>
                <a:cs typeface="Lucida Sans Typewriter" panose="020B0509030504030204" charset="0"/>
              </a:rPr>
              <a:t>  scan     t1     71253      124844    71253      </a:t>
            </a:r>
            <a:r>
              <a:rPr lang="en-US" altLang="zh-TW" sz="1200" dirty="0">
                <a:solidFill>
                  <a:srgbClr val="FF0000"/>
                </a:solidFill>
                <a:latin typeface="Arial" panose="020B0604020202020204" pitchFamily="34" charset="0"/>
                <a:ea typeface="PMingLiU" panose="02020500000000000000" charset="-120"/>
                <a:cs typeface="Lucida Sans Typewriter" panose="020B0509030504030204" charset="0"/>
              </a:rPr>
              <a:t>00:00.31         4424</a:t>
            </a:r>
          </a:p>
        </p:txBody>
      </p:sp>
      <p:graphicFrame>
        <p:nvGraphicFramePr>
          <p:cNvPr id="552973" name="Group 13"/>
          <p:cNvGraphicFramePr>
            <a:graphicFrameLocks noGrp="1"/>
          </p:cNvGraphicFramePr>
          <p:nvPr>
            <p:ph sz="half" idx="4294967295"/>
            <p:extLst>
              <p:ext uri="{D42A27DB-BD31-4B8C-83A1-F6EECF244321}">
                <p14:modId xmlns:p14="http://schemas.microsoft.com/office/powerpoint/2010/main" val="682088012"/>
              </p:ext>
            </p:extLst>
          </p:nvPr>
        </p:nvGraphicFramePr>
        <p:xfrm>
          <a:off x="755650" y="1180967"/>
          <a:ext cx="7632700" cy="609600"/>
        </p:xfrm>
        <a:graphic>
          <a:graphicData uri="http://schemas.openxmlformats.org/drawingml/2006/table">
            <a:tbl>
              <a:tblPr/>
              <a:tblGrid>
                <a:gridCol w="7632700">
                  <a:extLst>
                    <a:ext uri="{9D8B030D-6E8A-4147-A177-3AD203B41FA5}">
                      <a16:colId xmlns:a16="http://schemas.microsoft.com/office/drawing/2014/main" xmlns="" val="20000"/>
                    </a:ext>
                  </a:extLst>
                </a:gridCol>
              </a:tblGrid>
              <a:tr h="609600">
                <a:tc>
                  <a:txBody>
                    <a:bodyPr/>
                    <a:lstStyle/>
                    <a:p>
                      <a:pPr marL="0" marR="0" lvl="0" indent="0" algn="l" defTabSz="914400" rtl="0" eaLnBrk="1" fontAlgn="base" latinLnBrk="0" hangingPunct="1">
                        <a:lnSpc>
                          <a:spcPct val="130000"/>
                        </a:lnSpc>
                        <a:spcBef>
                          <a:spcPct val="20000"/>
                        </a:spcBef>
                        <a:spcAft>
                          <a:spcPct val="0"/>
                        </a:spcAft>
                        <a:buClr>
                          <a:srgbClr val="660066"/>
                        </a:buClr>
                        <a:buSzPct val="80000"/>
                        <a:buFont typeface="Wingdings" panose="05000000000000000000" charset="0"/>
                        <a:buNone/>
                      </a:pPr>
                      <a:r>
                        <a:rPr kumimoji="1" lang="en-US" altLang="zh-TW" sz="2000" b="1" i="0" u="none" strike="noStrike" cap="none" normalizeH="0" baseline="0" dirty="0">
                          <a:ln>
                            <a:noFill/>
                          </a:ln>
                          <a:solidFill>
                            <a:srgbClr val="000000"/>
                          </a:solidFill>
                          <a:effectLst/>
                          <a:latin typeface="Arial" panose="020B0604020202020204" pitchFamily="34" charset="0"/>
                          <a:ea typeface="DFKai-SB" panose="03000509000000000000" charset="-120"/>
                          <a:cs typeface="DFKai-SB" panose="03000509000000000000" charset="-120"/>
                        </a:rPr>
                        <a:t>SELECT * FROM customer WHERE </a:t>
                      </a:r>
                      <a:r>
                        <a:rPr kumimoji="0" lang="en-US" altLang="zh-TW" sz="2000" b="0" i="0" u="none" strike="noStrike" cap="none" normalizeH="0" baseline="0" dirty="0" err="1">
                          <a:ln>
                            <a:noFill/>
                          </a:ln>
                          <a:solidFill>
                            <a:schemeClr val="tx1"/>
                          </a:solidFill>
                          <a:effectLst/>
                          <a:latin typeface="Arial" panose="020B0604020202020204" pitchFamily="34" charset="0"/>
                          <a:ea typeface="PMingLiU" panose="02020500000000000000" charset="-120"/>
                          <a:cs typeface="PMingLiU" panose="02020500000000000000" charset="-120"/>
                        </a:rPr>
                        <a:t>zipcode</a:t>
                      </a:r>
                      <a:r>
                        <a:rPr kumimoji="0" lang="en-US" altLang="zh-TW" sz="2000" b="0" i="0" u="none" strike="noStrike" cap="none" normalizeH="0" baseline="0" dirty="0">
                          <a:ln>
                            <a:noFill/>
                          </a:ln>
                          <a:solidFill>
                            <a:schemeClr val="tx1"/>
                          </a:solidFill>
                          <a:effectLst/>
                          <a:latin typeface="Arial" panose="020B0604020202020204" pitchFamily="34" charset="0"/>
                          <a:ea typeface="PMingLiU" panose="02020500000000000000" charset="-120"/>
                          <a:cs typeface="PMingLiU" panose="02020500000000000000" charset="-120"/>
                        </a:rPr>
                        <a:t>[</a:t>
                      </a:r>
                      <a:r>
                        <a:rPr kumimoji="0" lang="en-US" altLang="zh-TW" sz="2000" b="0" i="0" u="none" strike="noStrike" cap="none" normalizeH="0" baseline="0" dirty="0">
                          <a:ln>
                            <a:noFill/>
                          </a:ln>
                          <a:solidFill>
                            <a:srgbClr val="0000FF"/>
                          </a:solidFill>
                          <a:effectLst/>
                          <a:latin typeface="Arial" panose="020B0604020202020204" pitchFamily="34" charset="0"/>
                          <a:ea typeface="PMingLiU" panose="02020500000000000000" charset="-120"/>
                          <a:cs typeface="PMingLiU" panose="02020500000000000000" charset="-120"/>
                        </a:rPr>
                        <a:t>1</a:t>
                      </a:r>
                      <a:r>
                        <a:rPr kumimoji="0" lang="en-US" altLang="zh-TW" sz="2000" b="0" i="0" u="none" strike="noStrike" cap="none" normalizeH="0" baseline="0" dirty="0">
                          <a:ln>
                            <a:noFill/>
                          </a:ln>
                          <a:solidFill>
                            <a:schemeClr val="tx1"/>
                          </a:solidFill>
                          <a:effectLst/>
                          <a:latin typeface="Arial" panose="020B0604020202020204" pitchFamily="34" charset="0"/>
                          <a:ea typeface="PMingLiU" panose="02020500000000000000" charset="-120"/>
                          <a:cs typeface="PMingLiU" panose="02020500000000000000" charset="-120"/>
                        </a:rPr>
                        <a:t>,2] = ‘94' </a:t>
                      </a:r>
                      <a:endParaRPr kumimoji="1" lang="en-US" altLang="zh-TW" sz="2000" b="1" i="0" u="none" strike="noStrike" cap="none" normalizeH="0" baseline="0" dirty="0">
                        <a:ln>
                          <a:noFill/>
                        </a:ln>
                        <a:solidFill>
                          <a:schemeClr val="tx1"/>
                        </a:solidFill>
                        <a:effectLst/>
                        <a:latin typeface="Arial" panose="020B0604020202020204" pitchFamily="34" charset="0"/>
                        <a:ea typeface="DFKai-SB" panose="03000509000000000000" charset="-120"/>
                        <a:cs typeface="DFKai-SB" panose="03000509000000000000"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0"/>
                  </a:ext>
                </a:extLst>
              </a:tr>
            </a:tbl>
          </a:graphicData>
        </a:graphic>
      </p:graphicFrame>
      <p:sp>
        <p:nvSpPr>
          <p:cNvPr id="7" name="灯片编号占位符 9"/>
          <p:cNvSpPr txBox="1"/>
          <p:nvPr/>
        </p:nvSpPr>
        <p:spPr>
          <a:xfrm>
            <a:off x="1524000" y="6457951"/>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pPr fontAlgn="auto">
              <a:spcBef>
                <a:spcPts val="0"/>
              </a:spcBef>
              <a:spcAft>
                <a:spcPts val="0"/>
              </a:spcAft>
              <a:defRPr/>
            </a:pPr>
            <a:fld id="{84CFB1C9-13D2-4FCA-8E43-5D048D3AC9EF}" type="slidenum">
              <a:rPr kumimoji="1" lang="zh-CN" altLang="en-US"/>
              <a:pPr fontAlgn="auto">
                <a:spcBef>
                  <a:spcPts val="0"/>
                </a:spcBef>
                <a:spcAft>
                  <a:spcPts val="0"/>
                </a:spcAft>
                <a:defRPr/>
              </a:pPr>
              <a:t>27</a:t>
            </a:fld>
            <a:endParaRPr kumimoji="1" lang="zh-CN" altLang="en-US" dirty="0"/>
          </a:p>
        </p:txBody>
      </p:sp>
    </p:spTree>
    <p:extLst>
      <p:ext uri="{BB962C8B-B14F-4D97-AF65-F5344CB8AC3E}">
        <p14:creationId xmlns:p14="http://schemas.microsoft.com/office/powerpoint/2010/main" val="135387160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TW" sz="3200" kern="0" dirty="0">
                <a:cs typeface="PMingLiU" panose="02020500000000000000" charset="-120"/>
              </a:rPr>
              <a:t>SQL </a:t>
            </a:r>
            <a:r>
              <a:rPr lang="zh-CN" altLang="en-US" sz="3200" kern="0" dirty="0">
                <a:cs typeface="GungsuhChe" panose="02030609000101010101" charset="-127"/>
              </a:rPr>
              <a:t>优化</a:t>
            </a:r>
            <a:r>
              <a:rPr lang="zh-TW" altLang="en-US" sz="3200" kern="0" dirty="0">
                <a:cs typeface="PMingLiU" panose="02020500000000000000" charset="-120"/>
              </a:rPr>
              <a:t> </a:t>
            </a:r>
            <a:r>
              <a:rPr lang="en-US" altLang="zh-TW" sz="3200" kern="0" dirty="0">
                <a:cs typeface="PMingLiU" panose="02020500000000000000" charset="-120"/>
              </a:rPr>
              <a:t>– </a:t>
            </a:r>
            <a:r>
              <a:rPr lang="zh-CN" altLang="en-US" sz="3200" kern="0" dirty="0">
                <a:cs typeface="宋体" panose="02010600030101010101" pitchFamily="2" charset="-122"/>
              </a:rPr>
              <a:t>不包含首位的子字符串</a:t>
            </a:r>
            <a:r>
              <a:rPr lang="en-US" altLang="zh-CN" sz="3200" dirty="0" smtClean="0">
                <a:cs typeface="宋体" panose="02010600030101010101" pitchFamily="2" charset="-122"/>
              </a:rPr>
              <a:t>(3)</a:t>
            </a:r>
            <a:r>
              <a:rPr lang="en-US" altLang="zh-TW" sz="3200" kern="0" dirty="0">
                <a:cs typeface="宋体" panose="02010600030101010101" pitchFamily="2" charset="-122"/>
              </a:rPr>
              <a:t/>
            </a:r>
            <a:br>
              <a:rPr lang="en-US" altLang="zh-TW" sz="3200" kern="0" dirty="0">
                <a:cs typeface="宋体" panose="02010600030101010101" pitchFamily="2" charset="-122"/>
              </a:rPr>
            </a:br>
            <a:endParaRPr lang="zh-CN" altLang="en-US" dirty="0"/>
          </a:p>
        </p:txBody>
      </p:sp>
      <p:sp>
        <p:nvSpPr>
          <p:cNvPr id="35843" name="Rectangle 3"/>
          <p:cNvSpPr>
            <a:spLocks noGrp="1" noChangeArrowheads="1"/>
          </p:cNvSpPr>
          <p:nvPr>
            <p:ph type="body" sz="quarter" idx="10"/>
          </p:nvPr>
        </p:nvSpPr>
        <p:spPr>
          <a:xfrm>
            <a:off x="519722" y="1924164"/>
            <a:ext cx="10718800" cy="4329904"/>
          </a:xfrm>
          <a:prstGeom prst="rect">
            <a:avLst/>
          </a:prstGeom>
          <a:solidFill>
            <a:srgbClr val="D9D9D9"/>
          </a:solidFill>
          <a:ln>
            <a:solidFill>
              <a:schemeClr val="tx2"/>
            </a:solidFill>
            <a:miter lim="800000"/>
          </a:ln>
        </p:spPr>
        <p:txBody>
          <a:bodyPr/>
          <a:lstStyle/>
          <a:p>
            <a:pPr marL="0" indent="0">
              <a:buNone/>
            </a:pPr>
            <a:r>
              <a:rPr lang="en-US" altLang="zh-TW" sz="1400" dirty="0">
                <a:latin typeface="Arial" panose="020B0604020202020204" pitchFamily="34" charset="0"/>
                <a:ea typeface="PMingLiU" panose="02020500000000000000" charset="-120"/>
                <a:cs typeface="Lucida Sans Typewriter" panose="020B0509030504030204" charset="0"/>
              </a:rPr>
              <a:t>1) </a:t>
            </a:r>
            <a:r>
              <a:rPr lang="en-US" altLang="zh-TW" sz="1400" dirty="0" err="1">
                <a:latin typeface="Arial" panose="020B0604020202020204" pitchFamily="34" charset="0"/>
                <a:ea typeface="PMingLiU" panose="02020500000000000000" charset="-120"/>
                <a:cs typeface="Lucida Sans Typewriter" panose="020B0509030504030204" charset="0"/>
              </a:rPr>
              <a:t>gbasedbt.customer</a:t>
            </a:r>
            <a:r>
              <a:rPr lang="en-US" altLang="zh-TW" sz="1400" dirty="0">
                <a:latin typeface="Arial" panose="020B0604020202020204" pitchFamily="34" charset="0"/>
                <a:ea typeface="PMingLiU" panose="02020500000000000000" charset="-120"/>
                <a:cs typeface="Lucida Sans Typewriter" panose="020B0509030504030204" charset="0"/>
              </a:rPr>
              <a:t>: INDEX PATH</a:t>
            </a:r>
          </a:p>
          <a:p>
            <a:pPr marL="0" indent="0">
              <a:buNone/>
            </a:pPr>
            <a:endParaRPr lang="en-US" altLang="zh-TW" sz="1400" dirty="0">
              <a:latin typeface="Arial" panose="020B0604020202020204" pitchFamily="34" charset="0"/>
              <a:ea typeface="PMingLiU" panose="02020500000000000000" charset="-120"/>
              <a:cs typeface="Lucida Sans Typewriter" panose="020B0509030504030204" charset="0"/>
            </a:endParaRPr>
          </a:p>
          <a:p>
            <a:pPr marL="0" indent="0">
              <a:buNone/>
            </a:pPr>
            <a:r>
              <a:rPr lang="en-US" altLang="zh-TW" sz="1400" dirty="0">
                <a:latin typeface="Arial" panose="020B0604020202020204" pitchFamily="34" charset="0"/>
                <a:ea typeface="PMingLiU" panose="02020500000000000000" charset="-120"/>
                <a:cs typeface="Lucida Sans Typewriter" panose="020B0509030504030204" charset="0"/>
              </a:rPr>
              <a:t>    (1) Index Name: </a:t>
            </a:r>
            <a:r>
              <a:rPr lang="en-US" altLang="zh-TW" sz="1400" dirty="0" err="1">
                <a:latin typeface="Arial" panose="020B0604020202020204" pitchFamily="34" charset="0"/>
                <a:ea typeface="PMingLiU" panose="02020500000000000000" charset="-120"/>
                <a:cs typeface="Lucida Sans Typewriter" panose="020B0509030504030204" charset="0"/>
              </a:rPr>
              <a:t>gbasedbt.zip_idx</a:t>
            </a:r>
            <a:endParaRPr lang="en-US" altLang="zh-TW" sz="1400" dirty="0">
              <a:latin typeface="Arial" panose="020B0604020202020204" pitchFamily="34" charset="0"/>
              <a:ea typeface="PMingLiU" panose="02020500000000000000" charset="-120"/>
              <a:cs typeface="Lucida Sans Typewriter" panose="020B0509030504030204" charset="0"/>
            </a:endParaRPr>
          </a:p>
          <a:p>
            <a:pPr marL="0" indent="0">
              <a:buNone/>
            </a:pPr>
            <a:r>
              <a:rPr lang="en-US" altLang="zh-TW" sz="1400" dirty="0">
                <a:latin typeface="Arial" panose="020B0604020202020204" pitchFamily="34" charset="0"/>
                <a:ea typeface="PMingLiU" panose="02020500000000000000" charset="-120"/>
                <a:cs typeface="Lucida Sans Typewriter" panose="020B0509030504030204" charset="0"/>
              </a:rPr>
              <a:t>        Index Keys: </a:t>
            </a:r>
            <a:r>
              <a:rPr lang="en-US" altLang="zh-TW" sz="1400" dirty="0" err="1">
                <a:latin typeface="Arial" panose="020B0604020202020204" pitchFamily="34" charset="0"/>
                <a:ea typeface="PMingLiU" panose="02020500000000000000" charset="-120"/>
                <a:cs typeface="Lucida Sans Typewriter" panose="020B0509030504030204" charset="0"/>
              </a:rPr>
              <a:t>zipcode</a:t>
            </a:r>
            <a:r>
              <a:rPr lang="en-US" altLang="zh-TW" sz="1400" dirty="0">
                <a:latin typeface="Arial" panose="020B0604020202020204" pitchFamily="34" charset="0"/>
                <a:ea typeface="PMingLiU" panose="02020500000000000000" charset="-120"/>
                <a:cs typeface="Lucida Sans Typewriter" panose="020B0509030504030204" charset="0"/>
              </a:rPr>
              <a:t>   (Key-Only)  (Serial, fragments: ALL)</a:t>
            </a:r>
          </a:p>
          <a:p>
            <a:pPr marL="0" indent="0">
              <a:buNone/>
            </a:pPr>
            <a:r>
              <a:rPr lang="en-US" altLang="zh-TW" sz="1400" dirty="0">
                <a:latin typeface="Arial" panose="020B0604020202020204" pitchFamily="34" charset="0"/>
                <a:ea typeface="PMingLiU" panose="02020500000000000000" charset="-120"/>
                <a:cs typeface="Lucida Sans Typewriter" panose="020B0509030504030204" charset="0"/>
              </a:rPr>
              <a:t>        Index Key Filters:  (</a:t>
            </a:r>
            <a:r>
              <a:rPr lang="en-US" altLang="zh-TW" sz="1400" dirty="0" err="1">
                <a:latin typeface="Arial" panose="020B0604020202020204" pitchFamily="34" charset="0"/>
                <a:ea typeface="PMingLiU" panose="02020500000000000000" charset="-120"/>
                <a:cs typeface="Lucida Sans Typewriter" panose="020B0509030504030204" charset="0"/>
              </a:rPr>
              <a:t>gbasedbt.customer.zipcode</a:t>
            </a:r>
            <a:r>
              <a:rPr lang="en-US" altLang="zh-TW" sz="1400" dirty="0">
                <a:latin typeface="Arial" panose="020B0604020202020204" pitchFamily="34" charset="0"/>
                <a:ea typeface="PMingLiU" panose="02020500000000000000" charset="-120"/>
                <a:cs typeface="Lucida Sans Typewriter" panose="020B0509030504030204" charset="0"/>
              </a:rPr>
              <a:t>[4,5] = '63' )</a:t>
            </a:r>
          </a:p>
          <a:p>
            <a:pPr marL="0" indent="0">
              <a:buNone/>
            </a:pPr>
            <a:r>
              <a:rPr lang="en-US" altLang="zh-TW" sz="1400" dirty="0" smtClean="0">
                <a:latin typeface="Arial" panose="020B0604020202020204" pitchFamily="34" charset="0"/>
                <a:ea typeface="PMingLiU" panose="02020500000000000000" charset="-120"/>
                <a:cs typeface="Lucida Sans Typewriter" panose="020B0509030504030204" charset="0"/>
              </a:rPr>
              <a:t>Query </a:t>
            </a:r>
            <a:r>
              <a:rPr lang="en-US" altLang="zh-TW" sz="1400" dirty="0">
                <a:latin typeface="Arial" panose="020B0604020202020204" pitchFamily="34" charset="0"/>
                <a:ea typeface="PMingLiU" panose="02020500000000000000" charset="-120"/>
                <a:cs typeface="Lucida Sans Typewriter" panose="020B0509030504030204" charset="0"/>
              </a:rPr>
              <a:t>statistics:</a:t>
            </a:r>
          </a:p>
          <a:p>
            <a:pPr marL="0" indent="0">
              <a:buNone/>
            </a:pPr>
            <a:r>
              <a:rPr lang="en-US" altLang="zh-TW" sz="1400" dirty="0" smtClean="0">
                <a:latin typeface="Arial" panose="020B0604020202020204" pitchFamily="34" charset="0"/>
                <a:ea typeface="PMingLiU" panose="02020500000000000000" charset="-120"/>
                <a:cs typeface="Lucida Sans Typewriter" panose="020B0509030504030204" charset="0"/>
              </a:rPr>
              <a:t>Table </a:t>
            </a:r>
            <a:r>
              <a:rPr lang="en-US" altLang="zh-TW" sz="1400" dirty="0">
                <a:latin typeface="Arial" panose="020B0604020202020204" pitchFamily="34" charset="0"/>
                <a:ea typeface="PMingLiU" panose="02020500000000000000" charset="-120"/>
                <a:cs typeface="Lucida Sans Typewriter" panose="020B0509030504030204" charset="0"/>
              </a:rPr>
              <a:t>map :</a:t>
            </a:r>
          </a:p>
          <a:p>
            <a:pPr marL="0" indent="0">
              <a:buNone/>
            </a:pPr>
            <a:r>
              <a:rPr lang="en-US" altLang="zh-TW" sz="1400" dirty="0">
                <a:latin typeface="Arial" panose="020B0604020202020204" pitchFamily="34" charset="0"/>
                <a:ea typeface="PMingLiU" panose="02020500000000000000" charset="-120"/>
                <a:cs typeface="Lucida Sans Typewriter" panose="020B0509030504030204" charset="0"/>
              </a:rPr>
              <a:t>Internal name     Table name</a:t>
            </a:r>
          </a:p>
          <a:p>
            <a:pPr marL="0" indent="0">
              <a:buNone/>
            </a:pPr>
            <a:r>
              <a:rPr lang="en-US" altLang="zh-TW" sz="1400" dirty="0">
                <a:latin typeface="Arial" panose="020B0604020202020204" pitchFamily="34" charset="0"/>
                <a:ea typeface="PMingLiU" panose="02020500000000000000" charset="-120"/>
                <a:cs typeface="Lucida Sans Typewriter" panose="020B0509030504030204" charset="0"/>
              </a:rPr>
              <a:t>t1                customer</a:t>
            </a:r>
          </a:p>
          <a:p>
            <a:pPr marL="0" indent="0">
              <a:buNone/>
            </a:pPr>
            <a:endParaRPr lang="en-US" altLang="zh-TW" sz="1400" dirty="0">
              <a:latin typeface="Arial" panose="020B0604020202020204" pitchFamily="34" charset="0"/>
              <a:ea typeface="PMingLiU" panose="02020500000000000000" charset="-120"/>
              <a:cs typeface="Lucida Sans Typewriter" panose="020B0509030504030204" charset="0"/>
            </a:endParaRPr>
          </a:p>
          <a:p>
            <a:pPr marL="0" indent="0">
              <a:buNone/>
            </a:pPr>
            <a:r>
              <a:rPr lang="en-US" altLang="zh-TW" sz="1400" dirty="0">
                <a:latin typeface="Arial" panose="020B0604020202020204" pitchFamily="34" charset="0"/>
                <a:ea typeface="PMingLiU" panose="02020500000000000000" charset="-120"/>
                <a:cs typeface="Lucida Sans Typewriter" panose="020B0509030504030204" charset="0"/>
              </a:rPr>
              <a:t>  type     table  </a:t>
            </a:r>
            <a:r>
              <a:rPr lang="en-US" altLang="zh-TW" sz="1400" dirty="0" err="1">
                <a:latin typeface="Arial" panose="020B0604020202020204" pitchFamily="34" charset="0"/>
                <a:ea typeface="PMingLiU" panose="02020500000000000000" charset="-120"/>
                <a:cs typeface="Lucida Sans Typewriter" panose="020B0509030504030204" charset="0"/>
              </a:rPr>
              <a:t>rows_prod</a:t>
            </a:r>
            <a:r>
              <a:rPr lang="en-US" altLang="zh-TW" sz="1400" dirty="0">
                <a:latin typeface="Arial" panose="020B0604020202020204" pitchFamily="34" charset="0"/>
                <a:ea typeface="PMingLiU" panose="02020500000000000000" charset="-120"/>
                <a:cs typeface="Lucida Sans Typewriter" panose="020B0509030504030204" charset="0"/>
              </a:rPr>
              <a:t>  </a:t>
            </a:r>
            <a:r>
              <a:rPr lang="en-US" altLang="zh-TW" sz="1400" dirty="0" err="1">
                <a:latin typeface="Arial" panose="020B0604020202020204" pitchFamily="34" charset="0"/>
                <a:ea typeface="PMingLiU" panose="02020500000000000000" charset="-120"/>
                <a:cs typeface="Lucida Sans Typewriter" panose="020B0509030504030204" charset="0"/>
              </a:rPr>
              <a:t>est_rows</a:t>
            </a:r>
            <a:r>
              <a:rPr lang="en-US" altLang="zh-TW" sz="1400" dirty="0">
                <a:latin typeface="Arial" panose="020B0604020202020204" pitchFamily="34" charset="0"/>
                <a:ea typeface="PMingLiU" panose="02020500000000000000" charset="-120"/>
                <a:cs typeface="Lucida Sans Typewriter" panose="020B0509030504030204" charset="0"/>
              </a:rPr>
              <a:t>  </a:t>
            </a:r>
            <a:r>
              <a:rPr lang="en-US" altLang="zh-TW" sz="1400" dirty="0" err="1">
                <a:latin typeface="Arial" panose="020B0604020202020204" pitchFamily="34" charset="0"/>
                <a:ea typeface="PMingLiU" panose="02020500000000000000" charset="-120"/>
                <a:cs typeface="Lucida Sans Typewriter" panose="020B0509030504030204" charset="0"/>
              </a:rPr>
              <a:t>rows_scan</a:t>
            </a:r>
            <a:r>
              <a:rPr lang="en-US" altLang="zh-TW" sz="1400" dirty="0">
                <a:latin typeface="Arial" panose="020B0604020202020204" pitchFamily="34" charset="0"/>
                <a:ea typeface="PMingLiU" panose="02020500000000000000" charset="-120"/>
                <a:cs typeface="Lucida Sans Typewriter" panose="020B0509030504030204" charset="0"/>
              </a:rPr>
              <a:t>  time       </a:t>
            </a:r>
            <a:r>
              <a:rPr lang="en-US" altLang="zh-TW" sz="1400" dirty="0" err="1">
                <a:latin typeface="Arial" panose="020B0604020202020204" pitchFamily="34" charset="0"/>
                <a:ea typeface="PMingLiU" panose="02020500000000000000" charset="-120"/>
                <a:cs typeface="Lucida Sans Typewriter" panose="020B0509030504030204" charset="0"/>
              </a:rPr>
              <a:t>est_cost</a:t>
            </a:r>
            <a:endParaRPr lang="en-US" altLang="zh-TW" sz="1400" dirty="0">
              <a:latin typeface="Arial" panose="020B0604020202020204" pitchFamily="34" charset="0"/>
              <a:ea typeface="PMingLiU" panose="02020500000000000000" charset="-120"/>
              <a:cs typeface="Lucida Sans Typewriter" panose="020B0509030504030204" charset="0"/>
            </a:endParaRPr>
          </a:p>
          <a:p>
            <a:pPr marL="0" indent="0">
              <a:buNone/>
            </a:pPr>
            <a:r>
              <a:rPr lang="en-US" altLang="zh-TW" sz="1400" dirty="0">
                <a:latin typeface="Arial" panose="020B0604020202020204" pitchFamily="34" charset="0"/>
                <a:ea typeface="PMingLiU" panose="02020500000000000000" charset="-120"/>
                <a:cs typeface="Lucida Sans Typewriter" panose="020B0509030504030204" charset="0"/>
              </a:rPr>
              <a:t>  -------------------------------------------------------------------------------------</a:t>
            </a:r>
          </a:p>
          <a:p>
            <a:pPr marL="0" indent="0">
              <a:buNone/>
            </a:pPr>
            <a:r>
              <a:rPr lang="en-US" altLang="zh-TW" sz="1400" dirty="0">
                <a:latin typeface="Arial" panose="020B0604020202020204" pitchFamily="34" charset="0"/>
                <a:ea typeface="PMingLiU" panose="02020500000000000000" charset="-120"/>
                <a:cs typeface="Lucida Sans Typewriter" panose="020B0509030504030204" charset="0"/>
              </a:rPr>
              <a:t>  scan     t1     99814      2000008   10000041   </a:t>
            </a:r>
            <a:r>
              <a:rPr lang="en-US" altLang="zh-TW" sz="1400" dirty="0">
                <a:solidFill>
                  <a:srgbClr val="FF0000"/>
                </a:solidFill>
                <a:latin typeface="Arial" panose="020B0604020202020204" pitchFamily="34" charset="0"/>
                <a:ea typeface="PMingLiU" panose="02020500000000000000" charset="-120"/>
                <a:cs typeface="Lucida Sans Typewriter" panose="020B0509030504030204" charset="0"/>
              </a:rPr>
              <a:t>00:23.23   354094</a:t>
            </a:r>
          </a:p>
        </p:txBody>
      </p:sp>
      <p:graphicFrame>
        <p:nvGraphicFramePr>
          <p:cNvPr id="552973" name="Group 13"/>
          <p:cNvGraphicFramePr>
            <a:graphicFrameLocks noGrp="1"/>
          </p:cNvGraphicFramePr>
          <p:nvPr>
            <p:ph sz="half" idx="4294967295"/>
            <p:extLst>
              <p:ext uri="{D42A27DB-BD31-4B8C-83A1-F6EECF244321}">
                <p14:modId xmlns:p14="http://schemas.microsoft.com/office/powerpoint/2010/main" val="2126226605"/>
              </p:ext>
            </p:extLst>
          </p:nvPr>
        </p:nvGraphicFramePr>
        <p:xfrm>
          <a:off x="519722" y="1195373"/>
          <a:ext cx="7632700" cy="585218"/>
        </p:xfrm>
        <a:graphic>
          <a:graphicData uri="http://schemas.openxmlformats.org/drawingml/2006/table">
            <a:tbl>
              <a:tblPr/>
              <a:tblGrid>
                <a:gridCol w="7632700">
                  <a:extLst>
                    <a:ext uri="{9D8B030D-6E8A-4147-A177-3AD203B41FA5}">
                      <a16:colId xmlns:a16="http://schemas.microsoft.com/office/drawing/2014/main" xmlns="" val="20000"/>
                    </a:ext>
                  </a:extLst>
                </a:gridCol>
              </a:tblGrid>
              <a:tr h="585218">
                <a:tc>
                  <a:txBody>
                    <a:bodyPr/>
                    <a:lstStyle/>
                    <a:p>
                      <a:pPr marL="0" marR="0" lvl="0" indent="0" algn="l" defTabSz="914400" rtl="0" eaLnBrk="1" fontAlgn="base" latinLnBrk="0" hangingPunct="1">
                        <a:lnSpc>
                          <a:spcPct val="130000"/>
                        </a:lnSpc>
                        <a:spcBef>
                          <a:spcPct val="20000"/>
                        </a:spcBef>
                        <a:spcAft>
                          <a:spcPct val="0"/>
                        </a:spcAft>
                        <a:buClr>
                          <a:srgbClr val="660066"/>
                        </a:buClr>
                        <a:buSzPct val="80000"/>
                        <a:buFont typeface="Wingdings" panose="05000000000000000000" charset="0"/>
                        <a:buNone/>
                      </a:pPr>
                      <a:r>
                        <a:rPr kumimoji="1" lang="en-US" altLang="zh-TW" sz="2000" b="1" i="0" u="none" strike="noStrike" cap="none" normalizeH="0" baseline="0" dirty="0">
                          <a:ln>
                            <a:noFill/>
                          </a:ln>
                          <a:solidFill>
                            <a:srgbClr val="000000"/>
                          </a:solidFill>
                          <a:effectLst/>
                          <a:latin typeface="Arial" panose="020B0604020202020204" pitchFamily="34" charset="0"/>
                          <a:ea typeface="DFKai-SB" panose="03000509000000000000" charset="-120"/>
                          <a:cs typeface="DFKai-SB" panose="03000509000000000000" charset="-120"/>
                        </a:rPr>
                        <a:t>SELECT * FROM customer WHERE </a:t>
                      </a:r>
                      <a:r>
                        <a:rPr kumimoji="0" lang="en-US" altLang="zh-TW" sz="2000" b="0" i="0" u="none" strike="noStrike" cap="none" normalizeH="0" baseline="0" dirty="0" err="1">
                          <a:ln>
                            <a:noFill/>
                          </a:ln>
                          <a:solidFill>
                            <a:schemeClr val="tx1"/>
                          </a:solidFill>
                          <a:effectLst/>
                          <a:latin typeface="Arial" panose="020B0604020202020204" pitchFamily="34" charset="0"/>
                          <a:ea typeface="PMingLiU" panose="02020500000000000000" charset="-120"/>
                          <a:cs typeface="PMingLiU" panose="02020500000000000000" charset="-120"/>
                        </a:rPr>
                        <a:t>zipcode</a:t>
                      </a:r>
                      <a:r>
                        <a:rPr kumimoji="0" lang="en-US" altLang="zh-TW" sz="2000" b="0" i="0" u="none" strike="noStrike" cap="none" normalizeH="0" baseline="0" dirty="0">
                          <a:ln>
                            <a:noFill/>
                          </a:ln>
                          <a:solidFill>
                            <a:schemeClr val="tx1"/>
                          </a:solidFill>
                          <a:effectLst/>
                          <a:latin typeface="Arial" panose="020B0604020202020204" pitchFamily="34" charset="0"/>
                          <a:ea typeface="PMingLiU" panose="02020500000000000000" charset="-120"/>
                          <a:cs typeface="PMingLiU" panose="02020500000000000000" charset="-120"/>
                        </a:rPr>
                        <a:t>[</a:t>
                      </a:r>
                      <a:r>
                        <a:rPr kumimoji="0" lang="en-US" altLang="zh-TW" sz="2000" b="0" i="0" u="none" strike="noStrike" cap="none" normalizeH="0" baseline="0" dirty="0">
                          <a:ln>
                            <a:noFill/>
                          </a:ln>
                          <a:solidFill>
                            <a:srgbClr val="3366FF"/>
                          </a:solidFill>
                          <a:effectLst/>
                          <a:latin typeface="Arial" panose="020B0604020202020204" pitchFamily="34" charset="0"/>
                          <a:ea typeface="PMingLiU" panose="02020500000000000000" charset="-120"/>
                          <a:cs typeface="PMingLiU" panose="02020500000000000000" charset="-120"/>
                        </a:rPr>
                        <a:t>4</a:t>
                      </a:r>
                      <a:r>
                        <a:rPr kumimoji="0" lang="en-US" altLang="zh-TW" sz="2000" b="0" i="0" u="none" strike="noStrike" cap="none" normalizeH="0" baseline="0" dirty="0">
                          <a:ln>
                            <a:noFill/>
                          </a:ln>
                          <a:solidFill>
                            <a:schemeClr val="tx1"/>
                          </a:solidFill>
                          <a:effectLst/>
                          <a:latin typeface="Arial" panose="020B0604020202020204" pitchFamily="34" charset="0"/>
                          <a:ea typeface="PMingLiU" panose="02020500000000000000" charset="-120"/>
                          <a:cs typeface="PMingLiU" panose="02020500000000000000" charset="-120"/>
                        </a:rPr>
                        <a:t>,5] = '63' </a:t>
                      </a:r>
                      <a:endParaRPr kumimoji="1" lang="en-US" altLang="zh-TW" sz="2000" b="1" i="0" u="none" strike="noStrike" cap="none" normalizeH="0" baseline="0" dirty="0">
                        <a:ln>
                          <a:noFill/>
                        </a:ln>
                        <a:solidFill>
                          <a:schemeClr val="tx1"/>
                        </a:solidFill>
                        <a:effectLst/>
                        <a:latin typeface="Arial" panose="020B0604020202020204" pitchFamily="34" charset="0"/>
                        <a:ea typeface="DFKai-SB" panose="03000509000000000000" charset="-120"/>
                        <a:cs typeface="DFKai-SB" panose="03000509000000000000"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0"/>
                  </a:ext>
                </a:extLst>
              </a:tr>
            </a:tbl>
          </a:graphicData>
        </a:graphic>
      </p:graphicFrame>
      <p:sp>
        <p:nvSpPr>
          <p:cNvPr id="7" name="灯片编号占位符 9"/>
          <p:cNvSpPr txBox="1"/>
          <p:nvPr/>
        </p:nvSpPr>
        <p:spPr>
          <a:xfrm>
            <a:off x="1524000" y="6457951"/>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pPr fontAlgn="auto">
              <a:spcBef>
                <a:spcPts val="0"/>
              </a:spcBef>
              <a:spcAft>
                <a:spcPts val="0"/>
              </a:spcAft>
              <a:defRPr/>
            </a:pPr>
            <a:fld id="{84CFB1C9-13D2-4FCA-8E43-5D048D3AC9EF}" type="slidenum">
              <a:rPr kumimoji="1" lang="zh-CN" altLang="en-US"/>
              <a:pPr fontAlgn="auto">
                <a:spcBef>
                  <a:spcPts val="0"/>
                </a:spcBef>
                <a:spcAft>
                  <a:spcPts val="0"/>
                </a:spcAft>
                <a:defRPr/>
              </a:pPr>
              <a:t>28</a:t>
            </a:fld>
            <a:endParaRPr kumimoji="1" lang="zh-CN" altLang="en-US" dirty="0"/>
          </a:p>
        </p:txBody>
      </p:sp>
    </p:spTree>
    <p:extLst>
      <p:ext uri="{BB962C8B-B14F-4D97-AF65-F5344CB8AC3E}">
        <p14:creationId xmlns:p14="http://schemas.microsoft.com/office/powerpoint/2010/main" val="357620891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圆角矩形 62"/>
          <p:cNvSpPr/>
          <p:nvPr/>
        </p:nvSpPr>
        <p:spPr bwMode="auto">
          <a:xfrm>
            <a:off x="4288447" y="2363218"/>
            <a:ext cx="4678363" cy="647700"/>
          </a:xfrm>
          <a:prstGeom prst="roundRect">
            <a:avLst>
              <a:gd name="adj" fmla="val 26124"/>
            </a:avLst>
          </a:prstGeom>
        </p:spPr>
        <p:style>
          <a:lnRef idx="1">
            <a:schemeClr val="accent5"/>
          </a:lnRef>
          <a:fillRef idx="2">
            <a:schemeClr val="accent5"/>
          </a:fillRef>
          <a:effectRef idx="1">
            <a:schemeClr val="accent5"/>
          </a:effectRef>
          <a:fontRef idx="minor">
            <a:schemeClr val="dk1"/>
          </a:fontRef>
        </p:style>
        <p:txBody>
          <a:bodyPr wrap="none" anchor="ctr"/>
          <a:lstStyle/>
          <a:p>
            <a:pPr marL="0" lvl="1" algn="ctr">
              <a:spcBef>
                <a:spcPct val="20000"/>
              </a:spcBef>
              <a:buClr>
                <a:srgbClr val="FD0000"/>
              </a:buClr>
              <a:defRPr/>
            </a:pPr>
            <a:r>
              <a:rPr lang="en-US" altLang="zh-CN" sz="2000" b="1" kern="0" dirty="0">
                <a:solidFill>
                  <a:srgbClr val="000000"/>
                </a:solidFill>
                <a:sym typeface="+mn-ea"/>
              </a:rPr>
              <a:t>   </a:t>
            </a:r>
            <a:r>
              <a:rPr lang="en-US" altLang="zh-CN" sz="2000" dirty="0">
                <a:cs typeface="宋体" panose="02010600030101010101" pitchFamily="2" charset="-122"/>
                <a:sym typeface="+mn-ea"/>
              </a:rPr>
              <a:t>SQL </a:t>
            </a:r>
            <a:r>
              <a:rPr lang="zh-CN" altLang="en-US" sz="2000" dirty="0">
                <a:cs typeface="宋体" panose="02010600030101010101" pitchFamily="2" charset="-122"/>
                <a:sym typeface="+mn-ea"/>
              </a:rPr>
              <a:t>跟踪</a:t>
            </a:r>
            <a:r>
              <a:rPr lang="en-US" altLang="zh-CN" sz="2000" dirty="0">
                <a:cs typeface="宋体" panose="02010600030101010101" pitchFamily="2" charset="-122"/>
                <a:sym typeface="+mn-ea"/>
              </a:rPr>
              <a:t> (SQLTRACE)</a:t>
            </a:r>
            <a:endParaRPr lang="zh-CN" altLang="en-US" sz="2000" b="1" dirty="0">
              <a:solidFill>
                <a:srgbClr val="C0C0C0"/>
              </a:solidFill>
              <a:cs typeface="Arial" panose="020B0604020202020204" pitchFamily="34" charset="0"/>
            </a:endParaRPr>
          </a:p>
        </p:txBody>
      </p:sp>
      <p:sp>
        <p:nvSpPr>
          <p:cNvPr id="58" name="AutoShape 6"/>
          <p:cNvSpPr>
            <a:spLocks noChangeArrowheads="1"/>
          </p:cNvSpPr>
          <p:nvPr/>
        </p:nvSpPr>
        <p:spPr bwMode="auto">
          <a:xfrm>
            <a:off x="3126336" y="2293114"/>
            <a:ext cx="1946760" cy="787908"/>
          </a:xfrm>
          <a:prstGeom prst="rightArrow">
            <a:avLst>
              <a:gd name="adj1" fmla="val 100000"/>
              <a:gd name="adj2" fmla="val 32438"/>
            </a:avLst>
          </a:prstGeom>
          <a:gradFill flip="none" rotWithShape="1">
            <a:gsLst>
              <a:gs pos="0">
                <a:srgbClr val="70C4E2"/>
              </a:gs>
              <a:gs pos="50000">
                <a:srgbClr val="99CCFF"/>
              </a:gs>
              <a:gs pos="100000">
                <a:srgbClr val="CCECFF"/>
              </a:gs>
            </a:gsLst>
            <a:lin ang="16200000" scaled="1"/>
            <a:tileRect/>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wrap="none" anchor="ctr"/>
          <a:lstStyle/>
          <a:p>
            <a:pPr algn="ctr" fontAlgn="auto">
              <a:spcBef>
                <a:spcPts val="0"/>
              </a:spcBef>
              <a:spcAft>
                <a:spcPts val="0"/>
              </a:spcAft>
              <a:defRPr/>
            </a:pPr>
            <a:r>
              <a:rPr lang="zh-CN" altLang="en-US" sz="2400" b="1" dirty="0">
                <a:latin typeface="微软雅黑" panose="020B0503020204020204" pitchFamily="34" charset="-122"/>
                <a:ea typeface="微软雅黑" panose="020B0503020204020204" pitchFamily="34" charset="-122"/>
              </a:rPr>
              <a:t>一</a:t>
            </a:r>
          </a:p>
        </p:txBody>
      </p:sp>
      <p:sp>
        <p:nvSpPr>
          <p:cNvPr id="12" name="圆角矩形 11"/>
          <p:cNvSpPr/>
          <p:nvPr/>
        </p:nvSpPr>
        <p:spPr bwMode="auto">
          <a:xfrm>
            <a:off x="4292703" y="3165960"/>
            <a:ext cx="4678363" cy="647700"/>
          </a:xfrm>
          <a:prstGeom prst="roundRect">
            <a:avLst>
              <a:gd name="adj" fmla="val 26124"/>
            </a:avLst>
          </a:prstGeom>
        </p:spPr>
        <p:style>
          <a:lnRef idx="1">
            <a:schemeClr val="accent2"/>
          </a:lnRef>
          <a:fillRef idx="2">
            <a:schemeClr val="accent2"/>
          </a:fillRef>
          <a:effectRef idx="1">
            <a:schemeClr val="accent2"/>
          </a:effectRef>
          <a:fontRef idx="minor">
            <a:schemeClr val="dk1"/>
          </a:fontRef>
        </p:style>
        <p:txBody>
          <a:bodyPr wrap="none" anchor="ctr"/>
          <a:lstStyle/>
          <a:p>
            <a:pPr marL="360680" lvl="1">
              <a:spcBef>
                <a:spcPct val="20000"/>
              </a:spcBef>
              <a:buClr>
                <a:srgbClr val="FD0000"/>
              </a:buClr>
              <a:defRPr/>
            </a:pPr>
            <a:r>
              <a:rPr lang="en-US" altLang="zh-CN" sz="2000" kern="0" dirty="0">
                <a:solidFill>
                  <a:srgbClr val="000000"/>
                </a:solidFill>
                <a:sym typeface="+mn-ea"/>
              </a:rPr>
              <a:t>        SQL</a:t>
            </a:r>
            <a:r>
              <a:rPr lang="zh-CN" altLang="en-US" sz="2000" kern="0" dirty="0">
                <a:solidFill>
                  <a:srgbClr val="000000"/>
                </a:solidFill>
                <a:sym typeface="+mn-ea"/>
              </a:rPr>
              <a:t>分析</a:t>
            </a:r>
            <a:r>
              <a:rPr lang="en-US" altLang="zh-CN" sz="2000" kern="0" dirty="0">
                <a:solidFill>
                  <a:srgbClr val="000000"/>
                </a:solidFill>
                <a:sym typeface="+mn-ea"/>
              </a:rPr>
              <a:t>(</a:t>
            </a:r>
            <a:r>
              <a:rPr lang="en-US" altLang="zh-TW" sz="2000" dirty="0">
                <a:cs typeface="宋体" panose="02010600030101010101" pitchFamily="2" charset="-122"/>
                <a:sym typeface="+mn-ea"/>
              </a:rPr>
              <a:t>SET EXPLAIN</a:t>
            </a:r>
            <a:r>
              <a:rPr lang="en-US" altLang="zh-CN" sz="2000" dirty="0">
                <a:cs typeface="宋体" panose="02010600030101010101" pitchFamily="2" charset="-122"/>
                <a:sym typeface="+mn-ea"/>
              </a:rPr>
              <a:t>)</a:t>
            </a:r>
            <a:endParaRPr lang="zh-CN" altLang="en-US" sz="2000" dirty="0">
              <a:solidFill>
                <a:schemeClr val="tx1"/>
              </a:solidFill>
              <a:ea typeface="宋体" panose="02010600030101010101" pitchFamily="2" charset="-122"/>
              <a:cs typeface="Arial" panose="020B0604020202020204" pitchFamily="34" charset="0"/>
              <a:sym typeface="+mn-ea"/>
            </a:endParaRPr>
          </a:p>
        </p:txBody>
      </p:sp>
      <p:sp>
        <p:nvSpPr>
          <p:cNvPr id="13" name="AutoShape 6"/>
          <p:cNvSpPr>
            <a:spLocks noChangeArrowheads="1"/>
          </p:cNvSpPr>
          <p:nvPr/>
        </p:nvSpPr>
        <p:spPr bwMode="auto">
          <a:xfrm>
            <a:off x="3136847" y="3093470"/>
            <a:ext cx="1946760" cy="813135"/>
          </a:xfrm>
          <a:prstGeom prst="rightArrow">
            <a:avLst>
              <a:gd name="adj1" fmla="val 100000"/>
              <a:gd name="adj2" fmla="val 32438"/>
            </a:avLst>
          </a:prstGeom>
          <a:gradFill flip="none" rotWithShape="1">
            <a:gsLst>
              <a:gs pos="0">
                <a:srgbClr val="70C4E2"/>
              </a:gs>
              <a:gs pos="50000">
                <a:srgbClr val="99CCFF"/>
              </a:gs>
              <a:gs pos="100000">
                <a:srgbClr val="CCECFF"/>
              </a:gs>
            </a:gsLst>
            <a:lin ang="16200000" scaled="1"/>
            <a:tileRect/>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wrap="none" anchor="ctr"/>
          <a:lstStyle/>
          <a:p>
            <a:pPr marL="227330" indent="-227330" algn="ctr">
              <a:spcBef>
                <a:spcPct val="20000"/>
              </a:spcBef>
              <a:buClr>
                <a:srgbClr val="FD0000"/>
              </a:buClr>
              <a:defRPr/>
            </a:pPr>
            <a:r>
              <a:rPr lang="zh-CN" altLang="en-US" sz="2400" b="1" kern="0" dirty="0">
                <a:latin typeface="微软雅黑" panose="020B0503020204020204" pitchFamily="34" charset="-122"/>
                <a:ea typeface="微软雅黑" panose="020B0503020204020204" pitchFamily="34" charset="-122"/>
              </a:rPr>
              <a:t>二</a:t>
            </a:r>
          </a:p>
        </p:txBody>
      </p:sp>
      <p:sp>
        <p:nvSpPr>
          <p:cNvPr id="59" name="圆角矩形 58"/>
          <p:cNvSpPr/>
          <p:nvPr/>
        </p:nvSpPr>
        <p:spPr bwMode="auto">
          <a:xfrm>
            <a:off x="4297958" y="3986046"/>
            <a:ext cx="4678363" cy="647700"/>
          </a:xfrm>
          <a:prstGeom prst="roundRect">
            <a:avLst>
              <a:gd name="adj" fmla="val 26124"/>
            </a:avLst>
          </a:prstGeom>
        </p:spPr>
        <p:style>
          <a:lnRef idx="1">
            <a:schemeClr val="accent2"/>
          </a:lnRef>
          <a:fillRef idx="2">
            <a:schemeClr val="accent2"/>
          </a:fillRef>
          <a:effectRef idx="1">
            <a:schemeClr val="accent2"/>
          </a:effectRef>
          <a:fontRef idx="minor">
            <a:schemeClr val="dk1"/>
          </a:fontRef>
        </p:style>
        <p:txBody>
          <a:bodyPr wrap="none" anchor="ctr"/>
          <a:lstStyle/>
          <a:p>
            <a:pPr marL="360680" lvl="1" algn="ctr">
              <a:spcBef>
                <a:spcPct val="20000"/>
              </a:spcBef>
              <a:buClr>
                <a:srgbClr val="FD0000"/>
              </a:buClr>
              <a:defRPr/>
            </a:pPr>
            <a:r>
              <a:rPr lang="zh-CN" altLang="en-US" sz="2000" b="1" kern="0" dirty="0">
                <a:solidFill>
                  <a:srgbClr val="000000"/>
                </a:solidFill>
              </a:rPr>
              <a:t> </a:t>
            </a:r>
            <a:r>
              <a:rPr kumimoji="1" lang="en-US" altLang="zh-CN" sz="2000" dirty="0">
                <a:sym typeface="+mn-ea"/>
              </a:rPr>
              <a:t>SQL </a:t>
            </a:r>
            <a:r>
              <a:rPr kumimoji="1" lang="zh-CN" altLang="en-US" sz="2000" dirty="0">
                <a:sym typeface="+mn-ea"/>
              </a:rPr>
              <a:t>优化</a:t>
            </a:r>
            <a:endParaRPr lang="en-US" altLang="zh-CN" sz="2000" b="1" kern="0" dirty="0">
              <a:solidFill>
                <a:srgbClr val="000000"/>
              </a:solidFill>
            </a:endParaRPr>
          </a:p>
        </p:txBody>
      </p:sp>
      <p:sp>
        <p:nvSpPr>
          <p:cNvPr id="60" name="AutoShape 6"/>
          <p:cNvSpPr>
            <a:spLocks noChangeArrowheads="1"/>
          </p:cNvSpPr>
          <p:nvPr/>
        </p:nvSpPr>
        <p:spPr bwMode="auto">
          <a:xfrm>
            <a:off x="3142102" y="3904677"/>
            <a:ext cx="1946760" cy="813135"/>
          </a:xfrm>
          <a:prstGeom prst="rightArrow">
            <a:avLst>
              <a:gd name="adj1" fmla="val 100000"/>
              <a:gd name="adj2" fmla="val 32438"/>
            </a:avLst>
          </a:prstGeom>
          <a:gradFill flip="none" rotWithShape="1">
            <a:gsLst>
              <a:gs pos="0">
                <a:srgbClr val="70C4E2"/>
              </a:gs>
              <a:gs pos="50000">
                <a:srgbClr val="99CCFF"/>
              </a:gs>
              <a:gs pos="100000">
                <a:srgbClr val="CCECFF"/>
              </a:gs>
            </a:gsLst>
            <a:lin ang="16200000" scaled="1"/>
            <a:tileRect/>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wrap="none" anchor="ctr"/>
          <a:lstStyle/>
          <a:p>
            <a:pPr marL="227330" indent="-227330" algn="ctr">
              <a:spcBef>
                <a:spcPct val="20000"/>
              </a:spcBef>
              <a:buClr>
                <a:srgbClr val="FD0000"/>
              </a:buClr>
              <a:defRPr/>
            </a:pPr>
            <a:r>
              <a:rPr lang="zh-CN" altLang="en-US" sz="2400" b="1" kern="0" dirty="0">
                <a:latin typeface="微软雅黑" panose="020B0503020204020204" pitchFamily="34" charset="-122"/>
                <a:ea typeface="微软雅黑" panose="020B0503020204020204" pitchFamily="34" charset="-122"/>
              </a:rPr>
              <a:t>三</a:t>
            </a:r>
          </a:p>
        </p:txBody>
      </p:sp>
      <p:sp>
        <p:nvSpPr>
          <p:cNvPr id="15" name="标题 27"/>
          <p:cNvSpPr>
            <a:spLocks noGrp="1"/>
          </p:cNvSpPr>
          <p:nvPr>
            <p:ph type="title"/>
          </p:nvPr>
        </p:nvSpPr>
        <p:spPr/>
        <p:txBody>
          <a:bodyPr/>
          <a:lstStyle/>
          <a:p>
            <a:r>
              <a:rPr lang="zh-CN" altLang="en-US" dirty="0"/>
              <a:t>目录</a:t>
            </a:r>
          </a:p>
        </p:txBody>
      </p:sp>
    </p:spTree>
    <p:extLst>
      <p:ext uri="{BB962C8B-B14F-4D97-AF65-F5344CB8AC3E}">
        <p14:creationId xmlns:p14="http://schemas.microsoft.com/office/powerpoint/2010/main" val="641911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algn="l"/>
            <a:r>
              <a:rPr lang="en-US" altLang="zh-TW" b="1" dirty="0">
                <a:cs typeface="PMingLiU" panose="02020500000000000000" charset="-120"/>
              </a:rPr>
              <a:t>SQL </a:t>
            </a:r>
            <a:r>
              <a:rPr lang="zh-CN" altLang="en-US" b="1" dirty="0">
                <a:cs typeface="宋体" panose="02010600030101010101" pitchFamily="2" charset="-122"/>
              </a:rPr>
              <a:t>优化</a:t>
            </a:r>
            <a:r>
              <a:rPr lang="zh-CN" altLang="en-US" b="1" dirty="0">
                <a:cs typeface="PMingLiU" panose="02020500000000000000" charset="-120"/>
              </a:rPr>
              <a:t> </a:t>
            </a:r>
            <a:r>
              <a:rPr lang="en-US" altLang="zh-CN" b="1" dirty="0">
                <a:cs typeface="PMingLiU" panose="02020500000000000000" charset="-120"/>
              </a:rPr>
              <a:t>- Union</a:t>
            </a:r>
          </a:p>
        </p:txBody>
      </p:sp>
      <p:sp>
        <p:nvSpPr>
          <p:cNvPr id="157699" name="Rectangle 3"/>
          <p:cNvSpPr>
            <a:spLocks noGrp="1" noChangeArrowheads="1"/>
          </p:cNvSpPr>
          <p:nvPr>
            <p:ph type="body" sz="quarter" idx="10"/>
          </p:nvPr>
        </p:nvSpPr>
        <p:spPr>
          <a:prstGeom prst="rect">
            <a:avLst/>
          </a:prstGeom>
        </p:spPr>
        <p:txBody>
          <a:bodyPr/>
          <a:lstStyle/>
          <a:p>
            <a:pPr>
              <a:lnSpc>
                <a:spcPct val="195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SQL</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指令的优化</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a:solidFill>
                  <a:srgbClr val="0000FF"/>
                </a:solidFill>
                <a:cs typeface="宋体" panose="02010600030101010101" pitchFamily="2" charset="-122"/>
              </a:rPr>
              <a:t>union all</a:t>
            </a:r>
          </a:p>
          <a:p>
            <a:pPr lvl="1">
              <a:lnSpc>
                <a:spcPct val="195000"/>
              </a:lnSpc>
            </a:pPr>
            <a:r>
              <a:rPr lang="zh-CN" altLang="en-US" sz="1800" dirty="0">
                <a:cs typeface="宋体" panose="02010600030101010101" pitchFamily="2" charset="-122"/>
              </a:rPr>
              <a:t>在可以确定结果集不会有重复的情况下，使用 </a:t>
            </a:r>
            <a:r>
              <a:rPr lang="en-US" altLang="zh-CN" sz="1800" dirty="0">
                <a:cs typeface="宋体" panose="02010600030101010101" pitchFamily="2" charset="-122"/>
              </a:rPr>
              <a:t>union all </a:t>
            </a:r>
            <a:r>
              <a:rPr lang="zh-CN" altLang="en-US" sz="1800" dirty="0">
                <a:cs typeface="宋体" panose="02010600030101010101" pitchFamily="2" charset="-122"/>
              </a:rPr>
              <a:t>而不是 </a:t>
            </a:r>
            <a:r>
              <a:rPr lang="en-US" altLang="zh-CN" sz="1800" dirty="0">
                <a:cs typeface="宋体" panose="02010600030101010101" pitchFamily="2" charset="-122"/>
              </a:rPr>
              <a:t>union</a:t>
            </a:r>
          </a:p>
        </p:txBody>
      </p:sp>
      <p:sp>
        <p:nvSpPr>
          <p:cNvPr id="4"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29</a:t>
            </a:fld>
            <a:endParaRPr kumimoji="1" lang="zh-CN" altLang="en-US" dirty="0"/>
          </a:p>
        </p:txBody>
      </p:sp>
      <p:sp>
        <p:nvSpPr>
          <p:cNvPr id="2" name="文本框 1"/>
          <p:cNvSpPr txBox="1"/>
          <p:nvPr/>
        </p:nvSpPr>
        <p:spPr>
          <a:xfrm>
            <a:off x="2279576" y="3641735"/>
            <a:ext cx="7488832" cy="1292662"/>
          </a:xfrm>
          <a:prstGeom prst="rect">
            <a:avLst/>
          </a:prstGeom>
          <a:solidFill>
            <a:srgbClr val="D9D9D9"/>
          </a:solidFill>
          <a:ln>
            <a:solidFill>
              <a:srgbClr val="3366FF"/>
            </a:solidFill>
          </a:ln>
        </p:spPr>
        <p:txBody>
          <a:bodyPr wrap="square" rtlCol="0">
            <a:spAutoFit/>
          </a:bodyPr>
          <a:lstStyle/>
          <a:p>
            <a:pPr lvl="1"/>
            <a:r>
              <a:rPr lang="en-US" altLang="zh-CN" sz="2000" dirty="0">
                <a:cs typeface="宋体" panose="02010600030101010101" pitchFamily="2" charset="-122"/>
              </a:rPr>
              <a:t>select </a:t>
            </a:r>
            <a:r>
              <a:rPr lang="en-US" altLang="zh-CN" sz="2000" dirty="0" err="1">
                <a:cs typeface="宋体" panose="02010600030101010101" pitchFamily="2" charset="-122"/>
              </a:rPr>
              <a:t>employee_num</a:t>
            </a:r>
            <a:r>
              <a:rPr lang="en-US" altLang="zh-CN" sz="2000" dirty="0">
                <a:cs typeface="宋体" panose="02010600030101010101" pitchFamily="2" charset="-122"/>
              </a:rPr>
              <a:t> from </a:t>
            </a:r>
            <a:r>
              <a:rPr lang="en-US" altLang="zh-CN" sz="2000" dirty="0" err="1">
                <a:cs typeface="宋体" panose="02010600030101010101" pitchFamily="2" charset="-122"/>
              </a:rPr>
              <a:t>red_region</a:t>
            </a:r>
            <a:endParaRPr lang="en-US" altLang="zh-CN" sz="2000" dirty="0">
              <a:cs typeface="宋体" panose="02010600030101010101" pitchFamily="2" charset="-122"/>
            </a:endParaRPr>
          </a:p>
          <a:p>
            <a:pPr lvl="1">
              <a:buFont typeface="Webdings" panose="05030102010509060703" charset="0"/>
              <a:buNone/>
            </a:pPr>
            <a:r>
              <a:rPr lang="en-US" altLang="zh-CN" sz="2000" dirty="0">
                <a:solidFill>
                  <a:srgbClr val="0000FF"/>
                </a:solidFill>
                <a:cs typeface="宋体" panose="02010600030101010101" pitchFamily="2" charset="-122"/>
              </a:rPr>
              <a:t>union all</a:t>
            </a:r>
          </a:p>
          <a:p>
            <a:pPr lvl="1">
              <a:buFont typeface="Webdings" panose="05030102010509060703" charset="0"/>
              <a:buNone/>
            </a:pPr>
            <a:r>
              <a:rPr lang="en-US" altLang="zh-CN" sz="2000" dirty="0">
                <a:cs typeface="宋体" panose="02010600030101010101" pitchFamily="2" charset="-122"/>
              </a:rPr>
              <a:t>select </a:t>
            </a:r>
            <a:r>
              <a:rPr lang="en-US" altLang="zh-CN" sz="2000" dirty="0" err="1">
                <a:cs typeface="宋体" panose="02010600030101010101" pitchFamily="2" charset="-122"/>
              </a:rPr>
              <a:t>employee_num</a:t>
            </a:r>
            <a:r>
              <a:rPr lang="en-US" altLang="zh-CN" sz="2000" dirty="0">
                <a:cs typeface="宋体" panose="02010600030101010101" pitchFamily="2" charset="-122"/>
              </a:rPr>
              <a:t> from </a:t>
            </a:r>
            <a:r>
              <a:rPr lang="en-US" altLang="zh-CN" sz="2000" dirty="0" err="1">
                <a:cs typeface="宋体" panose="02010600030101010101" pitchFamily="2" charset="-122"/>
              </a:rPr>
              <a:t>green_region</a:t>
            </a:r>
            <a:endParaRPr lang="en-US" altLang="zh-CN" sz="2000" dirty="0">
              <a:cs typeface="宋体" panose="02010600030101010101" pitchFamily="2" charset="-122"/>
            </a:endParaRPr>
          </a:p>
          <a:p>
            <a:endParaRPr kumimoji="1" lang="zh-CN" altLang="en-US" dirty="0"/>
          </a:p>
        </p:txBody>
      </p:sp>
    </p:spTree>
    <p:extLst>
      <p:ext uri="{BB962C8B-B14F-4D97-AF65-F5344CB8AC3E}">
        <p14:creationId xmlns:p14="http://schemas.microsoft.com/office/powerpoint/2010/main" val="42553698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7"/>
          <p:cNvSpPr>
            <a:spLocks noGrp="1" noChangeArrowheads="1"/>
          </p:cNvSpPr>
          <p:nvPr>
            <p:ph type="title"/>
          </p:nvPr>
        </p:nvSpPr>
        <p:spPr/>
        <p:txBody>
          <a:bodyPr/>
          <a:lstStyle/>
          <a:p>
            <a:pPr algn="l"/>
            <a:r>
              <a:rPr lang="en-US" altLang="zh-TW" b="1" dirty="0">
                <a:cs typeface="宋体" panose="02010600030101010101" pitchFamily="2" charset="-122"/>
              </a:rPr>
              <a:t>SQL </a:t>
            </a:r>
            <a:r>
              <a:rPr lang="zh-CN" altLang="en-US" b="1" dirty="0">
                <a:cs typeface="宋体" panose="02010600030101010101" pitchFamily="2" charset="-122"/>
              </a:rPr>
              <a:t>优化</a:t>
            </a:r>
            <a:r>
              <a:rPr lang="zh-TW" altLang="en-US" b="1" dirty="0">
                <a:cs typeface="宋体" panose="02010600030101010101" pitchFamily="2" charset="-122"/>
              </a:rPr>
              <a:t> </a:t>
            </a:r>
            <a:r>
              <a:rPr lang="en-US" altLang="zh-TW" b="1" dirty="0">
                <a:cs typeface="宋体" panose="02010600030101010101" pitchFamily="2" charset="-122"/>
              </a:rPr>
              <a:t>– </a:t>
            </a:r>
            <a:r>
              <a:rPr lang="zh-CN" altLang="en-US" b="1" dirty="0">
                <a:cs typeface="宋体" panose="02010600030101010101" pitchFamily="2" charset="-122"/>
              </a:rPr>
              <a:t>相关自连接</a:t>
            </a:r>
            <a:r>
              <a:rPr lang="en-US" altLang="zh-CN" b="1" dirty="0">
                <a:cs typeface="宋体" panose="02010600030101010101" pitchFamily="2" charset="-122"/>
              </a:rPr>
              <a:t>(</a:t>
            </a:r>
            <a:r>
              <a:rPr lang="en-US" altLang="zh-TW" b="1" dirty="0">
                <a:cs typeface="宋体" panose="02010600030101010101" pitchFamily="2" charset="-122"/>
              </a:rPr>
              <a:t>correlated self-join</a:t>
            </a:r>
            <a:r>
              <a:rPr lang="en-US" altLang="zh-CN" b="1" dirty="0">
                <a:cs typeface="宋体" panose="02010600030101010101" pitchFamily="2" charset="-122"/>
              </a:rPr>
              <a:t>)</a:t>
            </a:r>
            <a:endParaRPr lang="en-US" altLang="zh-TW" dirty="0">
              <a:cs typeface="PMingLiU" panose="02020500000000000000" charset="-120"/>
            </a:endParaRPr>
          </a:p>
        </p:txBody>
      </p:sp>
      <p:graphicFrame>
        <p:nvGraphicFramePr>
          <p:cNvPr id="507980" name="Group 76"/>
          <p:cNvGraphicFramePr>
            <a:graphicFrameLocks noGrp="1"/>
          </p:cNvGraphicFramePr>
          <p:nvPr>
            <p:ph idx="4294967295"/>
            <p:extLst>
              <p:ext uri="{D42A27DB-BD31-4B8C-83A1-F6EECF244321}">
                <p14:modId xmlns:p14="http://schemas.microsoft.com/office/powerpoint/2010/main" val="3021882400"/>
              </p:ext>
            </p:extLst>
          </p:nvPr>
        </p:nvGraphicFramePr>
        <p:xfrm>
          <a:off x="1991544" y="1917145"/>
          <a:ext cx="7537450" cy="2621280"/>
        </p:xfrm>
        <a:graphic>
          <a:graphicData uri="http://schemas.openxmlformats.org/drawingml/2006/table">
            <a:tbl>
              <a:tblPr/>
              <a:tblGrid>
                <a:gridCol w="940409">
                  <a:extLst>
                    <a:ext uri="{9D8B030D-6E8A-4147-A177-3AD203B41FA5}">
                      <a16:colId xmlns:a16="http://schemas.microsoft.com/office/drawing/2014/main" xmlns="" val="20000"/>
                    </a:ext>
                  </a:extLst>
                </a:gridCol>
                <a:gridCol w="968776">
                  <a:extLst>
                    <a:ext uri="{9D8B030D-6E8A-4147-A177-3AD203B41FA5}">
                      <a16:colId xmlns:a16="http://schemas.microsoft.com/office/drawing/2014/main" xmlns="" val="20001"/>
                    </a:ext>
                  </a:extLst>
                </a:gridCol>
                <a:gridCol w="798567">
                  <a:extLst>
                    <a:ext uri="{9D8B030D-6E8A-4147-A177-3AD203B41FA5}">
                      <a16:colId xmlns:a16="http://schemas.microsoft.com/office/drawing/2014/main" xmlns="" val="20002"/>
                    </a:ext>
                  </a:extLst>
                </a:gridCol>
                <a:gridCol w="1021258">
                  <a:extLst>
                    <a:ext uri="{9D8B030D-6E8A-4147-A177-3AD203B41FA5}">
                      <a16:colId xmlns:a16="http://schemas.microsoft.com/office/drawing/2014/main" xmlns="" val="20003"/>
                    </a:ext>
                  </a:extLst>
                </a:gridCol>
                <a:gridCol w="3808440">
                  <a:extLst>
                    <a:ext uri="{9D8B030D-6E8A-4147-A177-3AD203B41FA5}">
                      <a16:colId xmlns:a16="http://schemas.microsoft.com/office/drawing/2014/main" xmlns="" val="20004"/>
                    </a:ext>
                  </a:extLst>
                </a:gridCol>
              </a:tblGrid>
              <a:tr h="3635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TW" sz="1600" b="0" i="0" u="none" strike="noStrike" cap="none" normalizeH="0" baseline="0" dirty="0">
                          <a:ln>
                            <a:noFill/>
                          </a:ln>
                          <a:solidFill>
                            <a:schemeClr val="tx1"/>
                          </a:solidFill>
                          <a:effectLst/>
                          <a:latin typeface="Arial" panose="020B0604020202020204" pitchFamily="34" charset="0"/>
                          <a:ea typeface="PMingLiU" panose="02020500000000000000" charset="-120"/>
                          <a:cs typeface="Times New Roman" panose="02020603050405020304" charset="0"/>
                        </a:rPr>
                        <a:t>Database</a:t>
                      </a:r>
                    </a:p>
                  </a:txBody>
                  <a:tcPr marL="81701" marR="81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TW" sz="1600" b="0" i="0" u="none" strike="noStrike" cap="none" normalizeH="0" baseline="0">
                          <a:ln>
                            <a:noFill/>
                          </a:ln>
                          <a:solidFill>
                            <a:schemeClr val="tx1"/>
                          </a:solidFill>
                          <a:effectLst/>
                          <a:latin typeface="Arial" panose="020B0604020202020204" pitchFamily="34" charset="0"/>
                          <a:ea typeface="PMingLiU" panose="02020500000000000000" charset="-120"/>
                          <a:cs typeface="Times New Roman" panose="02020603050405020304" charset="0"/>
                        </a:rPr>
                        <a:t>Cost</a:t>
                      </a:r>
                    </a:p>
                  </a:txBody>
                  <a:tcPr marL="81701" marR="81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TW" sz="1600" b="0" i="0" u="none" strike="noStrike" cap="none" normalizeH="0" baseline="0">
                          <a:ln>
                            <a:noFill/>
                          </a:ln>
                          <a:solidFill>
                            <a:schemeClr val="tx1"/>
                          </a:solidFill>
                          <a:effectLst/>
                          <a:latin typeface="Arial" panose="020B0604020202020204" pitchFamily="34" charset="0"/>
                          <a:ea typeface="PMingLiU" panose="02020500000000000000" charset="-120"/>
                          <a:cs typeface="Times New Roman" panose="02020603050405020304" charset="0"/>
                        </a:rPr>
                        <a:t>N Rows</a:t>
                      </a:r>
                    </a:p>
                  </a:txBody>
                  <a:tcPr marL="81701" marR="81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TW" sz="1600" b="0" i="0" u="none" strike="noStrike" cap="none" normalizeH="0" baseline="0">
                          <a:ln>
                            <a:noFill/>
                          </a:ln>
                          <a:solidFill>
                            <a:schemeClr val="tx1"/>
                          </a:solidFill>
                          <a:effectLst/>
                          <a:latin typeface="Arial" panose="020B0604020202020204" pitchFamily="34" charset="0"/>
                          <a:ea typeface="PMingLiU" panose="02020500000000000000" charset="-120"/>
                          <a:cs typeface="Times New Roman" panose="02020603050405020304" charset="0"/>
                        </a:rPr>
                        <a:t>Frequency</a:t>
                      </a:r>
                    </a:p>
                  </a:txBody>
                  <a:tcPr marL="81701" marR="81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TW" sz="1600" b="0" i="0" u="none" strike="noStrike" cap="none" normalizeH="0" baseline="0">
                          <a:ln>
                            <a:noFill/>
                          </a:ln>
                          <a:solidFill>
                            <a:schemeClr val="tx1"/>
                          </a:solidFill>
                          <a:effectLst/>
                          <a:latin typeface="Arial" panose="020B0604020202020204" pitchFamily="34" charset="0"/>
                          <a:ea typeface="PMingLiU" panose="02020500000000000000" charset="-120"/>
                          <a:cs typeface="Times New Roman" panose="02020603050405020304" charset="0"/>
                        </a:rPr>
                        <a:t>SQL Statement</a:t>
                      </a:r>
                    </a:p>
                  </a:txBody>
                  <a:tcPr marL="81701" marR="81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8923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TW" sz="1600" b="0" i="0" u="none" strike="noStrike" cap="none" normalizeH="0" baseline="0" dirty="0" err="1">
                          <a:ln>
                            <a:noFill/>
                          </a:ln>
                          <a:solidFill>
                            <a:schemeClr val="tx1"/>
                          </a:solidFill>
                          <a:effectLst/>
                          <a:latin typeface="Arial" panose="020B0604020202020204" pitchFamily="34" charset="0"/>
                          <a:ea typeface="PMingLiU" panose="02020500000000000000" charset="-120"/>
                          <a:cs typeface="Times New Roman" panose="02020603050405020304" charset="0"/>
                        </a:rPr>
                        <a:t>Crmdb</a:t>
                      </a:r>
                      <a:endParaRPr kumimoji="1" lang="en-US" altLang="zh-TW" sz="1600" b="0" i="0" u="none" strike="noStrike" cap="none" normalizeH="0" baseline="0" dirty="0">
                        <a:ln>
                          <a:noFill/>
                        </a:ln>
                        <a:solidFill>
                          <a:schemeClr val="tx1"/>
                        </a:solidFill>
                        <a:effectLst/>
                        <a:latin typeface="Arial" panose="020B0604020202020204" pitchFamily="34" charset="0"/>
                        <a:ea typeface="PMingLiU" panose="02020500000000000000" charset="-120"/>
                        <a:cs typeface="Times New Roman" panose="02020603050405020304" charset="0"/>
                      </a:endParaRPr>
                    </a:p>
                  </a:txBody>
                  <a:tcPr marL="81701" marR="81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TW" sz="1600" b="0" i="0" u="none" strike="noStrike" cap="none" normalizeH="0" baseline="0" dirty="0">
                          <a:ln>
                            <a:noFill/>
                          </a:ln>
                          <a:solidFill>
                            <a:schemeClr val="tx1"/>
                          </a:solidFill>
                          <a:effectLst/>
                          <a:latin typeface="Arial" panose="020B0604020202020204" pitchFamily="34" charset="0"/>
                          <a:ea typeface="PMingLiU" panose="02020500000000000000" charset="-120"/>
                          <a:cs typeface="Times New Roman" panose="02020603050405020304" charset="0"/>
                        </a:rPr>
                        <a:t>649724304</a:t>
                      </a:r>
                    </a:p>
                  </a:txBody>
                  <a:tcPr marL="81701" marR="81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TW" sz="1600" b="0" i="0" u="none" strike="noStrike" cap="none" normalizeH="0" baseline="0" dirty="0">
                          <a:ln>
                            <a:noFill/>
                          </a:ln>
                          <a:solidFill>
                            <a:schemeClr val="tx1"/>
                          </a:solidFill>
                          <a:effectLst/>
                          <a:latin typeface="Arial" panose="020B0604020202020204" pitchFamily="34" charset="0"/>
                          <a:ea typeface="PMingLiU" panose="02020500000000000000" charset="-120"/>
                          <a:cs typeface="Times New Roman" panose="02020603050405020304" charset="0"/>
                        </a:rPr>
                        <a:t>91202</a:t>
                      </a:r>
                    </a:p>
                  </a:txBody>
                  <a:tcPr marL="81701" marR="81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TW" sz="1600" b="0" i="0" u="none" strike="noStrike" cap="none" normalizeH="0" baseline="0" dirty="0">
                          <a:ln>
                            <a:noFill/>
                          </a:ln>
                          <a:solidFill>
                            <a:schemeClr val="tx1"/>
                          </a:solidFill>
                          <a:effectLst/>
                          <a:latin typeface="Arial" panose="020B0604020202020204" pitchFamily="34" charset="0"/>
                          <a:ea typeface="PMingLiU" panose="02020500000000000000" charset="-120"/>
                          <a:cs typeface="Times New Roman" panose="02020603050405020304" charset="0"/>
                        </a:rPr>
                        <a:t>4</a:t>
                      </a:r>
                    </a:p>
                  </a:txBody>
                  <a:tcPr marL="81701" marR="81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en-US" altLang="zh-TW" sz="1600" b="0" i="0" u="none" strike="noStrike" cap="none" normalizeH="0" baseline="0" dirty="0">
                          <a:ln>
                            <a:noFill/>
                          </a:ln>
                          <a:solidFill>
                            <a:schemeClr val="tx1"/>
                          </a:solidFill>
                          <a:effectLst/>
                          <a:latin typeface="Arial" panose="020B0604020202020204" pitchFamily="34" charset="0"/>
                          <a:ea typeface="PMingLiU" panose="02020500000000000000" charset="-120"/>
                          <a:cs typeface="Times New Roman" panose="02020603050405020304" charset="0"/>
                        </a:rPr>
                        <a:t>select distinct </a:t>
                      </a:r>
                      <a:r>
                        <a:rPr kumimoji="1" lang="en-US" altLang="zh-TW" sz="1600" b="0" i="0" u="none" strike="noStrike" cap="none" normalizeH="0" baseline="0" dirty="0" err="1">
                          <a:ln>
                            <a:noFill/>
                          </a:ln>
                          <a:solidFill>
                            <a:srgbClr val="0000FF"/>
                          </a:solidFill>
                          <a:effectLst/>
                          <a:latin typeface="Arial" panose="020B0604020202020204" pitchFamily="34" charset="0"/>
                          <a:ea typeface="PMingLiU" panose="02020500000000000000" charset="-120"/>
                          <a:cs typeface="Times New Roman" panose="02020603050405020304" charset="0"/>
                        </a:rPr>
                        <a:t>a.pricing_plan_id</a:t>
                      </a:r>
                      <a:r>
                        <a:rPr kumimoji="1" lang="en-US" altLang="zh-TW" sz="1600" b="0" i="0" u="none" strike="noStrike" cap="none" normalizeH="0" baseline="0" dirty="0">
                          <a:ln>
                            <a:noFill/>
                          </a:ln>
                          <a:solidFill>
                            <a:srgbClr val="0000FF"/>
                          </a:solidFill>
                          <a:effectLst/>
                          <a:latin typeface="Arial" panose="020B0604020202020204" pitchFamily="34" charset="0"/>
                          <a:ea typeface="PMingLiU" panose="02020500000000000000" charset="-120"/>
                          <a:cs typeface="Times New Roman" panose="02020603050405020304" charset="0"/>
                        </a:rPr>
                        <a:t/>
                      </a:r>
                      <a:br>
                        <a:rPr kumimoji="1" lang="en-US" altLang="zh-TW" sz="1600" b="0" i="0" u="none" strike="noStrike" cap="none" normalizeH="0" baseline="0" dirty="0">
                          <a:ln>
                            <a:noFill/>
                          </a:ln>
                          <a:solidFill>
                            <a:srgbClr val="0000FF"/>
                          </a:solidFill>
                          <a:effectLst/>
                          <a:latin typeface="Arial" panose="020B0604020202020204" pitchFamily="34" charset="0"/>
                          <a:ea typeface="PMingLiU" panose="02020500000000000000" charset="-120"/>
                          <a:cs typeface="Times New Roman" panose="02020603050405020304" charset="0"/>
                        </a:rPr>
                      </a:br>
                      <a:r>
                        <a:rPr kumimoji="1" lang="en-US" altLang="zh-TW" sz="1600" b="0" i="0" u="none" strike="noStrike" cap="none" normalizeH="0" baseline="0" dirty="0">
                          <a:ln>
                            <a:noFill/>
                          </a:ln>
                          <a:solidFill>
                            <a:schemeClr val="tx1"/>
                          </a:solidFill>
                          <a:effectLst/>
                          <a:latin typeface="Arial" panose="020B0604020202020204" pitchFamily="34" charset="0"/>
                          <a:ea typeface="PMingLiU" panose="02020500000000000000" charset="-120"/>
                          <a:cs typeface="Times New Roman" panose="02020603050405020304" charset="0"/>
                        </a:rPr>
                        <a:t>from </a:t>
                      </a:r>
                      <a:r>
                        <a:rPr kumimoji="1" lang="en-US" altLang="zh-TW" sz="1600" b="0" i="0" u="none" strike="noStrike" cap="none" normalizeH="0" baseline="0" dirty="0" err="1">
                          <a:ln>
                            <a:noFill/>
                          </a:ln>
                          <a:solidFill>
                            <a:schemeClr val="tx1"/>
                          </a:solidFill>
                          <a:effectLst/>
                          <a:latin typeface="Arial" panose="020B0604020202020204" pitchFamily="34" charset="0"/>
                          <a:ea typeface="PMingLiU" panose="02020500000000000000" charset="-120"/>
                          <a:cs typeface="Times New Roman" panose="02020603050405020304" charset="0"/>
                        </a:rPr>
                        <a:t>u_cust_price_plan</a:t>
                      </a:r>
                      <a:r>
                        <a:rPr kumimoji="1" lang="en-US" altLang="zh-TW" sz="1600" b="0" i="0" u="none" strike="noStrike" cap="none" normalizeH="0" baseline="0" dirty="0">
                          <a:ln>
                            <a:noFill/>
                          </a:ln>
                          <a:solidFill>
                            <a:schemeClr val="tx1"/>
                          </a:solidFill>
                          <a:effectLst/>
                          <a:latin typeface="Arial" panose="020B0604020202020204" pitchFamily="34" charset="0"/>
                          <a:ea typeface="PMingLiU" panose="02020500000000000000" charset="-120"/>
                          <a:cs typeface="Times New Roman" panose="02020603050405020304" charset="0"/>
                        </a:rPr>
                        <a:t> a</a:t>
                      </a:r>
                      <a:br>
                        <a:rPr kumimoji="1" lang="en-US" altLang="zh-TW" sz="1600" b="0" i="0" u="none" strike="noStrike" cap="none" normalizeH="0" baseline="0" dirty="0">
                          <a:ln>
                            <a:noFill/>
                          </a:ln>
                          <a:solidFill>
                            <a:schemeClr val="tx1"/>
                          </a:solidFill>
                          <a:effectLst/>
                          <a:latin typeface="Arial" panose="020B0604020202020204" pitchFamily="34" charset="0"/>
                          <a:ea typeface="PMingLiU" panose="02020500000000000000" charset="-120"/>
                          <a:cs typeface="Times New Roman" panose="02020603050405020304" charset="0"/>
                        </a:rPr>
                      </a:br>
                      <a:r>
                        <a:rPr kumimoji="1" lang="en-US" altLang="zh-TW" sz="1600" b="0" i="0" u="none" strike="noStrike" cap="none" normalizeH="0" baseline="0" dirty="0">
                          <a:ln>
                            <a:noFill/>
                          </a:ln>
                          <a:solidFill>
                            <a:schemeClr val="tx1"/>
                          </a:solidFill>
                          <a:effectLst/>
                          <a:latin typeface="Arial" panose="020B0604020202020204" pitchFamily="34" charset="0"/>
                          <a:ea typeface="PMingLiU" panose="02020500000000000000" charset="-120"/>
                          <a:cs typeface="Times New Roman" panose="02020603050405020304" charset="0"/>
                        </a:rPr>
                        <a:t>where </a:t>
                      </a:r>
                      <a:r>
                        <a:rPr kumimoji="1" lang="en-US" altLang="zh-TW" sz="1600" b="0" i="0" u="none" strike="noStrike" cap="none" normalizeH="0" baseline="0" dirty="0" err="1">
                          <a:ln>
                            <a:noFill/>
                          </a:ln>
                          <a:solidFill>
                            <a:schemeClr val="tx1"/>
                          </a:solidFill>
                          <a:effectLst/>
                          <a:latin typeface="Arial" panose="020B0604020202020204" pitchFamily="34" charset="0"/>
                          <a:ea typeface="PMingLiU" panose="02020500000000000000" charset="-120"/>
                          <a:cs typeface="Times New Roman" panose="02020603050405020304" charset="0"/>
                        </a:rPr>
                        <a:t>a.belong_object_type</a:t>
                      </a:r>
                      <a:r>
                        <a:rPr kumimoji="1" lang="en-US" altLang="zh-TW" sz="1600" b="0" i="0" u="none" strike="noStrike" cap="none" normalizeH="0" baseline="0" dirty="0">
                          <a:ln>
                            <a:noFill/>
                          </a:ln>
                          <a:solidFill>
                            <a:schemeClr val="tx1"/>
                          </a:solidFill>
                          <a:effectLst/>
                          <a:latin typeface="Arial" panose="020B0604020202020204" pitchFamily="34" charset="0"/>
                          <a:ea typeface="PMingLiU" panose="02020500000000000000" charset="-120"/>
                          <a:cs typeface="Times New Roman" panose="02020603050405020304" charset="0"/>
                        </a:rPr>
                        <a:t> = "80u"</a:t>
                      </a:r>
                      <a:br>
                        <a:rPr kumimoji="1" lang="en-US" altLang="zh-TW" sz="1600" b="0" i="0" u="none" strike="noStrike" cap="none" normalizeH="0" baseline="0" dirty="0">
                          <a:ln>
                            <a:noFill/>
                          </a:ln>
                          <a:solidFill>
                            <a:schemeClr val="tx1"/>
                          </a:solidFill>
                          <a:effectLst/>
                          <a:latin typeface="Arial" panose="020B0604020202020204" pitchFamily="34" charset="0"/>
                          <a:ea typeface="PMingLiU" panose="02020500000000000000" charset="-120"/>
                          <a:cs typeface="Times New Roman" panose="02020603050405020304" charset="0"/>
                        </a:rPr>
                      </a:br>
                      <a:r>
                        <a:rPr kumimoji="1" lang="en-US" altLang="zh-TW" sz="1600" b="0" i="0" u="none" strike="noStrike" cap="none" normalizeH="0" baseline="0" dirty="0">
                          <a:ln>
                            <a:noFill/>
                          </a:ln>
                          <a:solidFill>
                            <a:schemeClr val="tx1"/>
                          </a:solidFill>
                          <a:effectLst/>
                          <a:latin typeface="Arial" panose="020B0604020202020204" pitchFamily="34" charset="0"/>
                          <a:ea typeface="PMingLiU" panose="02020500000000000000" charset="-120"/>
                          <a:cs typeface="Times New Roman" panose="02020603050405020304" charset="0"/>
                        </a:rPr>
                        <a:t>and not exists (select 1</a:t>
                      </a:r>
                      <a:br>
                        <a:rPr kumimoji="1" lang="en-US" altLang="zh-TW" sz="1600" b="0" i="0" u="none" strike="noStrike" cap="none" normalizeH="0" baseline="0" dirty="0">
                          <a:ln>
                            <a:noFill/>
                          </a:ln>
                          <a:solidFill>
                            <a:schemeClr val="tx1"/>
                          </a:solidFill>
                          <a:effectLst/>
                          <a:latin typeface="Arial" panose="020B0604020202020204" pitchFamily="34" charset="0"/>
                          <a:ea typeface="PMingLiU" panose="02020500000000000000" charset="-120"/>
                          <a:cs typeface="Times New Roman" panose="02020603050405020304" charset="0"/>
                        </a:rPr>
                      </a:br>
                      <a:r>
                        <a:rPr kumimoji="1" lang="en-US" altLang="zh-TW" sz="1600" b="0" i="0" u="none" strike="noStrike" cap="none" normalizeH="0" baseline="0" dirty="0">
                          <a:ln>
                            <a:noFill/>
                          </a:ln>
                          <a:solidFill>
                            <a:schemeClr val="tx1"/>
                          </a:solidFill>
                          <a:effectLst/>
                          <a:latin typeface="Arial" panose="020B0604020202020204" pitchFamily="34" charset="0"/>
                          <a:ea typeface="PMingLiU" panose="02020500000000000000" charset="-120"/>
                          <a:cs typeface="Times New Roman" panose="02020603050405020304" charset="0"/>
                        </a:rPr>
                        <a:t>from </a:t>
                      </a:r>
                      <a:r>
                        <a:rPr kumimoji="1" lang="en-US" altLang="zh-TW" sz="1600" b="0" i="0" u="none" strike="noStrike" cap="none" normalizeH="0" baseline="0" dirty="0" err="1">
                          <a:ln>
                            <a:noFill/>
                          </a:ln>
                          <a:solidFill>
                            <a:schemeClr val="tx1"/>
                          </a:solidFill>
                          <a:effectLst/>
                          <a:latin typeface="Arial" panose="020B0604020202020204" pitchFamily="34" charset="0"/>
                          <a:ea typeface="PMingLiU" panose="02020500000000000000" charset="-120"/>
                          <a:cs typeface="Times New Roman" panose="02020603050405020304" charset="0"/>
                        </a:rPr>
                        <a:t>proddb:product_offer</a:t>
                      </a:r>
                      <a:r>
                        <a:rPr kumimoji="1" lang="en-US" altLang="zh-TW" sz="1600" b="0" i="0" u="none" strike="noStrike" cap="none" normalizeH="0" baseline="0" dirty="0">
                          <a:ln>
                            <a:noFill/>
                          </a:ln>
                          <a:solidFill>
                            <a:schemeClr val="tx1"/>
                          </a:solidFill>
                          <a:effectLst/>
                          <a:latin typeface="Arial" panose="020B0604020202020204" pitchFamily="34" charset="0"/>
                          <a:ea typeface="PMingLiU" panose="02020500000000000000" charset="-120"/>
                          <a:cs typeface="Times New Roman" panose="02020603050405020304" charset="0"/>
                        </a:rPr>
                        <a:t> b</a:t>
                      </a:r>
                      <a:br>
                        <a:rPr kumimoji="1" lang="en-US" altLang="zh-TW" sz="1600" b="0" i="0" u="none" strike="noStrike" cap="none" normalizeH="0" baseline="0" dirty="0">
                          <a:ln>
                            <a:noFill/>
                          </a:ln>
                          <a:solidFill>
                            <a:schemeClr val="tx1"/>
                          </a:solidFill>
                          <a:effectLst/>
                          <a:latin typeface="Arial" panose="020B0604020202020204" pitchFamily="34" charset="0"/>
                          <a:ea typeface="PMingLiU" panose="02020500000000000000" charset="-120"/>
                          <a:cs typeface="Times New Roman" panose="02020603050405020304" charset="0"/>
                        </a:rPr>
                      </a:br>
                      <a:r>
                        <a:rPr kumimoji="1" lang="en-US" altLang="zh-TW" sz="1600" b="0" i="0" u="none" strike="noStrike" cap="none" normalizeH="0" baseline="0" dirty="0">
                          <a:ln>
                            <a:noFill/>
                          </a:ln>
                          <a:solidFill>
                            <a:schemeClr val="tx1"/>
                          </a:solidFill>
                          <a:effectLst/>
                          <a:latin typeface="Arial" panose="020B0604020202020204" pitchFamily="34" charset="0"/>
                          <a:ea typeface="PMingLiU" panose="02020500000000000000" charset="-120"/>
                          <a:cs typeface="Times New Roman" panose="02020603050405020304" charset="0"/>
                        </a:rPr>
                        <a:t>where </a:t>
                      </a:r>
                      <a:r>
                        <a:rPr kumimoji="1" lang="en-US" altLang="zh-TW" sz="1600" b="0" i="0" u="none" strike="noStrike" cap="none" normalizeH="0" baseline="0" dirty="0" err="1">
                          <a:ln>
                            <a:noFill/>
                          </a:ln>
                          <a:solidFill>
                            <a:srgbClr val="0000FF"/>
                          </a:solidFill>
                          <a:effectLst/>
                          <a:latin typeface="Arial" panose="020B0604020202020204" pitchFamily="34" charset="0"/>
                          <a:ea typeface="PMingLiU" panose="02020500000000000000" charset="-120"/>
                          <a:cs typeface="Times New Roman" panose="02020603050405020304" charset="0"/>
                        </a:rPr>
                        <a:t>a.pricing_plan_id</a:t>
                      </a:r>
                      <a:r>
                        <a:rPr kumimoji="1" lang="en-US" altLang="zh-TW" sz="1600" b="0" i="0" u="none" strike="noStrike" cap="none" normalizeH="0" baseline="0" dirty="0">
                          <a:ln>
                            <a:noFill/>
                          </a:ln>
                          <a:solidFill>
                            <a:schemeClr val="tx1"/>
                          </a:solidFill>
                          <a:effectLst/>
                          <a:latin typeface="Arial" panose="020B0604020202020204" pitchFamily="34" charset="0"/>
                          <a:ea typeface="PMingLiU" panose="02020500000000000000" charset="-120"/>
                          <a:cs typeface="Times New Roman" panose="02020603050405020304" charset="0"/>
                        </a:rPr>
                        <a:t> = </a:t>
                      </a:r>
                      <a:r>
                        <a:rPr kumimoji="1" lang="en-US" altLang="zh-TW" sz="1600" b="0" i="0" u="none" strike="noStrike" cap="none" normalizeH="0" baseline="0" dirty="0" err="1">
                          <a:ln>
                            <a:noFill/>
                          </a:ln>
                          <a:solidFill>
                            <a:schemeClr val="tx1"/>
                          </a:solidFill>
                          <a:effectLst/>
                          <a:latin typeface="Arial" panose="020B0604020202020204" pitchFamily="34" charset="0"/>
                          <a:ea typeface="PMingLiU" panose="02020500000000000000" charset="-120"/>
                          <a:cs typeface="Times New Roman" panose="02020603050405020304" charset="0"/>
                        </a:rPr>
                        <a:t>b.pricing_plan_id</a:t>
                      </a:r>
                      <a:r>
                        <a:rPr kumimoji="1" lang="en-US" altLang="zh-TW" sz="1600" b="0" i="0" u="none" strike="noStrike" cap="none" normalizeH="0" baseline="0" dirty="0">
                          <a:ln>
                            <a:noFill/>
                          </a:ln>
                          <a:solidFill>
                            <a:schemeClr val="tx1"/>
                          </a:solidFill>
                          <a:effectLst/>
                          <a:latin typeface="Arial" panose="020B0604020202020204" pitchFamily="34" charset="0"/>
                          <a:ea typeface="PMingLiU" panose="02020500000000000000" charset="-120"/>
                          <a:cs typeface="Times New Roman" panose="02020603050405020304" charset="0"/>
                        </a:rPr>
                        <a:t/>
                      </a:r>
                      <a:br>
                        <a:rPr kumimoji="1" lang="en-US" altLang="zh-TW" sz="1600" b="0" i="0" u="none" strike="noStrike" cap="none" normalizeH="0" baseline="0" dirty="0">
                          <a:ln>
                            <a:noFill/>
                          </a:ln>
                          <a:solidFill>
                            <a:schemeClr val="tx1"/>
                          </a:solidFill>
                          <a:effectLst/>
                          <a:latin typeface="Arial" panose="020B0604020202020204" pitchFamily="34" charset="0"/>
                          <a:ea typeface="PMingLiU" panose="02020500000000000000" charset="-120"/>
                          <a:cs typeface="Times New Roman" panose="02020603050405020304" charset="0"/>
                        </a:rPr>
                      </a:br>
                      <a:r>
                        <a:rPr kumimoji="1" lang="en-US" altLang="zh-TW" sz="1600" b="0" i="0" u="none" strike="noStrike" cap="none" normalizeH="0" baseline="0" dirty="0">
                          <a:ln>
                            <a:noFill/>
                          </a:ln>
                          <a:solidFill>
                            <a:schemeClr val="tx1"/>
                          </a:solidFill>
                          <a:effectLst/>
                          <a:latin typeface="Arial" panose="020B0604020202020204" pitchFamily="34" charset="0"/>
                          <a:ea typeface="PMingLiU" panose="02020500000000000000" charset="-120"/>
                          <a:cs typeface="Times New Roman" panose="02020603050405020304" charset="0"/>
                        </a:rPr>
                        <a:t>and </a:t>
                      </a:r>
                      <a:r>
                        <a:rPr kumimoji="1" lang="en-US" altLang="zh-TW" sz="1600" b="0" i="0" u="none" strike="noStrike" cap="none" normalizeH="0" baseline="0" dirty="0" err="1">
                          <a:ln>
                            <a:noFill/>
                          </a:ln>
                          <a:solidFill>
                            <a:schemeClr val="tx1"/>
                          </a:solidFill>
                          <a:effectLst/>
                          <a:latin typeface="Arial" panose="020B0604020202020204" pitchFamily="34" charset="0"/>
                          <a:ea typeface="PMingLiU" panose="02020500000000000000" charset="-120"/>
                          <a:cs typeface="Times New Roman" panose="02020603050405020304" charset="0"/>
                        </a:rPr>
                        <a:t>b.offer_kind</a:t>
                      </a:r>
                      <a:r>
                        <a:rPr kumimoji="1" lang="en-US" altLang="zh-TW" sz="1600" b="0" i="0" u="none" strike="noStrike" cap="none" normalizeH="0" baseline="0" dirty="0">
                          <a:ln>
                            <a:noFill/>
                          </a:ln>
                          <a:solidFill>
                            <a:schemeClr val="tx1"/>
                          </a:solidFill>
                          <a:effectLst/>
                          <a:latin typeface="Arial" panose="020B0604020202020204" pitchFamily="34" charset="0"/>
                          <a:ea typeface="PMingLiU" panose="02020500000000000000" charset="-120"/>
                          <a:cs typeface="Times New Roman" panose="02020603050405020304" charset="0"/>
                        </a:rPr>
                        <a:t> = "3")</a:t>
                      </a:r>
                    </a:p>
                  </a:txBody>
                  <a:tcPr marL="81701" marR="81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5"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30</a:t>
            </a:fld>
            <a:endParaRPr kumimoji="1" lang="zh-CN" altLang="en-US" dirty="0"/>
          </a:p>
        </p:txBody>
      </p:sp>
      <p:sp>
        <p:nvSpPr>
          <p:cNvPr id="48151" name="Text Box 77"/>
          <p:cNvSpPr txBox="1">
            <a:spLocks noChangeArrowheads="1"/>
          </p:cNvSpPr>
          <p:nvPr/>
        </p:nvSpPr>
        <p:spPr bwMode="auto">
          <a:xfrm>
            <a:off x="1991544" y="4797152"/>
            <a:ext cx="8280400" cy="861774"/>
          </a:xfrm>
          <a:prstGeom prst="rect">
            <a:avLst/>
          </a:prstGeom>
          <a:noFill/>
          <a:ln w="9525">
            <a:solidFill>
              <a:schemeClr val="tx1"/>
            </a:solidFill>
            <a:miter lim="800000"/>
          </a:ln>
        </p:spPr>
        <p:txBody>
          <a:bodyPr>
            <a:spAutoFit/>
          </a:bodyPr>
          <a:lstStyle>
            <a:lvl1pPr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42950" indent="-28575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430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6002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574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5146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718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4290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862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lnSpc>
                <a:spcPct val="125000"/>
              </a:lnSpc>
              <a:buClrTx/>
              <a:buFontTx/>
              <a:buNone/>
            </a:pPr>
            <a:r>
              <a:rPr lang="zh-CN" altLang="en-US" sz="20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该</a:t>
            </a:r>
            <a:r>
              <a:rPr lang="en-US" altLang="zh-CN" sz="20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SQL</a:t>
            </a:r>
            <a:r>
              <a:rPr lang="zh-CN" altLang="en-US" sz="20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语句为一个典型的相关自连接语句。它不能在</a:t>
            </a:r>
            <a:r>
              <a:rPr lang="en-US" altLang="zh-TW" sz="2000" b="1" dirty="0" err="1">
                <a:solidFill>
                  <a:schemeClr val="tx1"/>
                </a:solidFill>
                <a:latin typeface="微软雅黑" panose="020B0503020204020204" pitchFamily="34" charset="-122"/>
                <a:ea typeface="微软雅黑" panose="020B0503020204020204" pitchFamily="34" charset="-122"/>
                <a:cs typeface="宋体" panose="02010600030101010101" pitchFamily="2" charset="-122"/>
              </a:rPr>
              <a:t>a.pricing_plan_id</a:t>
            </a:r>
            <a:r>
              <a:rPr lang="zh-CN" altLang="en-US" sz="200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上执行独立的操作，因为它依赖于子查询中的准则</a:t>
            </a:r>
            <a:r>
              <a:rPr lang="zh-CN" altLang="en-US" sz="2000" dirty="0">
                <a:solidFill>
                  <a:schemeClr val="tx1"/>
                </a:solidFill>
                <a:ea typeface="宋体" panose="02010600030101010101" pitchFamily="2" charset="-122"/>
                <a:cs typeface="宋体" panose="02010600030101010101" pitchFamily="2" charset="-122"/>
              </a:rPr>
              <a:t>。</a:t>
            </a:r>
          </a:p>
        </p:txBody>
      </p:sp>
      <p:sp>
        <p:nvSpPr>
          <p:cNvPr id="2" name="文本框 1"/>
          <p:cNvSpPr txBox="1"/>
          <p:nvPr/>
        </p:nvSpPr>
        <p:spPr>
          <a:xfrm>
            <a:off x="2207568" y="1196753"/>
            <a:ext cx="7632848" cy="461665"/>
          </a:xfrm>
          <a:prstGeom prst="rect">
            <a:avLst/>
          </a:prstGeom>
          <a:noFill/>
        </p:spPr>
        <p:txBody>
          <a:bodyPr wrap="square" rtlCol="0">
            <a:spAutoFit/>
          </a:bodyPr>
          <a:lstStyle/>
          <a:p>
            <a:pPr marL="342900" indent="-342900">
              <a:buClr>
                <a:srgbClr val="FF0000"/>
              </a:buClr>
              <a:buFont typeface="Arial" panose="020B0604020202020204"/>
              <a:buChar char="•"/>
            </a:pPr>
            <a:r>
              <a:rPr kumimoji="1" lang="zh-CN" altLang="en-US" sz="2000" dirty="0">
                <a:latin typeface="微软雅黑" panose="020B0503020204020204" pitchFamily="34" charset="-122"/>
                <a:ea typeface="微软雅黑" panose="020B0503020204020204" pitchFamily="34" charset="-122"/>
                <a:cs typeface="微软雅黑" panose="020B0503020204020204" pitchFamily="34" charset="-122"/>
              </a:rPr>
              <a:t>侦测</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相关自连接</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TW" sz="2000" dirty="0">
                <a:latin typeface="微软雅黑" panose="020B0503020204020204" pitchFamily="34" charset="-122"/>
                <a:ea typeface="微软雅黑" panose="020B0503020204020204" pitchFamily="34" charset="-122"/>
                <a:cs typeface="微软雅黑" panose="020B0503020204020204" pitchFamily="34" charset="-122"/>
              </a:rPr>
              <a:t>correlated self-join</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2400" dirty="0">
                <a:latin typeface="微软雅黑" panose="020B0503020204020204" pitchFamily="34" charset="-122"/>
                <a:ea typeface="微软雅黑" panose="020B0503020204020204" pitchFamily="34" charset="-122"/>
                <a:cs typeface="微软雅黑" panose="020B0503020204020204" pitchFamily="34" charset="-122"/>
              </a:rPr>
              <a:t> </a:t>
            </a:r>
            <a:endParaRPr kumimoji="1"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extLst>
      <p:ext uri="{BB962C8B-B14F-4D97-AF65-F5344CB8AC3E}">
        <p14:creationId xmlns:p14="http://schemas.microsoft.com/office/powerpoint/2010/main" val="18369596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zh-CN" altLang="en-US" b="1" dirty="0">
                <a:latin typeface="Arial" panose="020B0604020202020204" pitchFamily="34" charset="0"/>
                <a:cs typeface="宋体" panose="02010600030101010101" pitchFamily="2" charset="-122"/>
              </a:rPr>
              <a:t>结论</a:t>
            </a:r>
            <a:r>
              <a:rPr lang="en-US" altLang="zh-CN" b="1" dirty="0">
                <a:latin typeface="Arial" panose="020B0604020202020204" pitchFamily="34" charset="0"/>
                <a:cs typeface="宋体" panose="02010600030101010101" pitchFamily="2" charset="-122"/>
              </a:rPr>
              <a:t>(1)</a:t>
            </a:r>
            <a:endParaRPr lang="zh-TW" altLang="en-US" b="1" dirty="0">
              <a:latin typeface="Arial" panose="020B0604020202020204" pitchFamily="34" charset="0"/>
              <a:cs typeface="宋体" panose="02010600030101010101" pitchFamily="2" charset="-122"/>
            </a:endParaRPr>
          </a:p>
        </p:txBody>
      </p:sp>
      <p:sp>
        <p:nvSpPr>
          <p:cNvPr id="190467" name="Rectangle 3"/>
          <p:cNvSpPr>
            <a:spLocks noGrp="1" noChangeArrowheads="1"/>
          </p:cNvSpPr>
          <p:nvPr>
            <p:ph type="body" sz="quarter" idx="10"/>
          </p:nvPr>
        </p:nvSpPr>
        <p:spPr>
          <a:prstGeom prst="rect">
            <a:avLst/>
          </a:prstGeom>
        </p:spPr>
        <p:txBody>
          <a:bodyPr>
            <a:normAutofit fontScale="92500" lnSpcReduction="10000"/>
          </a:bodyPr>
          <a:lstStyle/>
          <a:p>
            <a:pPr marL="0" lvl="1" indent="-514350">
              <a:lnSpc>
                <a:spcPct val="165000"/>
              </a:lnSpc>
            </a:pPr>
            <a:r>
              <a:rPr lang="en-US" altLang="zh-CN" sz="2000" dirty="0">
                <a:cs typeface="宋体" panose="02010600030101010101" pitchFamily="2" charset="-122"/>
                <a:sym typeface="+mn-ea"/>
              </a:rPr>
              <a:t>SQL </a:t>
            </a:r>
            <a:r>
              <a:rPr lang="zh-CN" altLang="en-US" sz="2000" dirty="0">
                <a:cs typeface="宋体" panose="02010600030101010101" pitchFamily="2" charset="-122"/>
                <a:sym typeface="+mn-ea"/>
              </a:rPr>
              <a:t>跟踪</a:t>
            </a:r>
            <a:r>
              <a:rPr lang="en-US" altLang="zh-CN" sz="2000" dirty="0">
                <a:cs typeface="宋体" panose="02010600030101010101" pitchFamily="2" charset="-122"/>
                <a:sym typeface="+mn-ea"/>
              </a:rPr>
              <a:t> (SQLTRACE)</a:t>
            </a:r>
            <a:endParaRPr kumimoji="1" lang="zh-CN" altLang="en-US" sz="2000" dirty="0"/>
          </a:p>
          <a:p>
            <a:pPr lvl="2" indent="-342900">
              <a:lnSpc>
                <a:spcPct val="165000"/>
              </a:lnSpc>
              <a:buFont typeface="+mj-lt"/>
              <a:buAutoNum type="arabicPeriod"/>
            </a:pPr>
            <a:r>
              <a:rPr lang="zh-CN" altLang="en-US" sz="2000" dirty="0">
                <a:cs typeface="宋体" panose="02010600030101010101" pitchFamily="2" charset="-122"/>
              </a:rPr>
              <a:t>在</a:t>
            </a:r>
            <a:r>
              <a:rPr lang="en-US" altLang="zh-CN" sz="2000" dirty="0">
                <a:cs typeface="宋体" panose="02010600030101010101" pitchFamily="2" charset="-122"/>
              </a:rPr>
              <a:t>OAT</a:t>
            </a:r>
            <a:r>
              <a:rPr lang="zh-CN" altLang="en-US" sz="2000" dirty="0">
                <a:cs typeface="宋体" panose="02010600030101010101" pitchFamily="2" charset="-122"/>
              </a:rPr>
              <a:t>中跟踪</a:t>
            </a:r>
          </a:p>
          <a:p>
            <a:pPr lvl="2" indent="-342900">
              <a:lnSpc>
                <a:spcPct val="165000"/>
              </a:lnSpc>
              <a:buFont typeface="+mj-lt"/>
              <a:buAutoNum type="arabicPeriod"/>
            </a:pPr>
            <a:r>
              <a:rPr lang="zh-CN" altLang="en-US" sz="2000" dirty="0">
                <a:cs typeface="宋体" panose="02010600030101010101" pitchFamily="2" charset="-122"/>
              </a:rPr>
              <a:t>设定</a:t>
            </a:r>
            <a:r>
              <a:rPr lang="en-US" altLang="zh-CN" sz="2000" dirty="0">
                <a:cs typeface="宋体" panose="02010600030101010101" pitchFamily="2" charset="-122"/>
              </a:rPr>
              <a:t>ONCONFIG</a:t>
            </a:r>
            <a:r>
              <a:rPr lang="zh-CN" altLang="en-US" sz="2000" dirty="0">
                <a:cs typeface="宋体" panose="02010600030101010101" pitchFamily="2" charset="-122"/>
              </a:rPr>
              <a:t>参数，手动跟踪。</a:t>
            </a:r>
            <a:endParaRPr kumimoji="1" lang="zh-CN" altLang="en-US" sz="2000" dirty="0"/>
          </a:p>
          <a:p>
            <a:pPr marL="0" lvl="1" indent="-514350">
              <a:lnSpc>
                <a:spcPct val="165000"/>
              </a:lnSpc>
            </a:pPr>
            <a:r>
              <a:rPr lang="en-US" altLang="zh-CN" sz="2000" dirty="0">
                <a:solidFill>
                  <a:srgbClr val="000000"/>
                </a:solidFill>
                <a:sym typeface="+mn-ea"/>
              </a:rPr>
              <a:t> SQL</a:t>
            </a:r>
            <a:r>
              <a:rPr lang="zh-CN" altLang="en-US" sz="2000" dirty="0">
                <a:solidFill>
                  <a:srgbClr val="000000"/>
                </a:solidFill>
                <a:sym typeface="+mn-ea"/>
              </a:rPr>
              <a:t>分析</a:t>
            </a:r>
            <a:r>
              <a:rPr lang="en-US" altLang="zh-CN" sz="2000" dirty="0">
                <a:solidFill>
                  <a:srgbClr val="000000"/>
                </a:solidFill>
                <a:sym typeface="+mn-ea"/>
              </a:rPr>
              <a:t>(</a:t>
            </a:r>
            <a:r>
              <a:rPr lang="en-US" altLang="zh-TW" sz="2000" dirty="0">
                <a:cs typeface="宋体" panose="02010600030101010101" pitchFamily="2" charset="-122"/>
                <a:sym typeface="+mn-ea"/>
              </a:rPr>
              <a:t>SET EXPLAIN</a:t>
            </a:r>
            <a:r>
              <a:rPr lang="en-US" altLang="zh-CN" sz="2000" dirty="0">
                <a:cs typeface="宋体" panose="02010600030101010101" pitchFamily="2" charset="-122"/>
                <a:sym typeface="+mn-ea"/>
              </a:rPr>
              <a:t>)</a:t>
            </a:r>
            <a:endParaRPr kumimoji="1" lang="zh-CN" altLang="en-US" sz="2000" dirty="0"/>
          </a:p>
          <a:p>
            <a:pPr lvl="2" indent="-342900">
              <a:lnSpc>
                <a:spcPct val="165000"/>
              </a:lnSpc>
              <a:buFont typeface="+mj-lt"/>
              <a:buAutoNum type="arabicPeriod"/>
            </a:pPr>
            <a:r>
              <a:rPr lang="en-US" altLang="zh-TW" dirty="0" smtClean="0">
                <a:cs typeface="宋体" panose="02010600030101010101" pitchFamily="2" charset="-122"/>
                <a:sym typeface="+mn-ea"/>
              </a:rPr>
              <a:t>time </a:t>
            </a:r>
            <a:r>
              <a:rPr lang="en-US" altLang="zh-TW" dirty="0" err="1">
                <a:cs typeface="宋体" panose="02010600030101010101" pitchFamily="2" charset="-122"/>
                <a:sym typeface="+mn-ea"/>
              </a:rPr>
              <a:t>dbaccess</a:t>
            </a:r>
            <a:r>
              <a:rPr lang="en-US" altLang="zh-TW" dirty="0">
                <a:cs typeface="宋体" panose="02010600030101010101" pitchFamily="2" charset="-122"/>
                <a:sym typeface="+mn-ea"/>
              </a:rPr>
              <a:t> </a:t>
            </a:r>
            <a:r>
              <a:rPr lang="zh-CN" altLang="en-US" dirty="0">
                <a:cs typeface="宋体" panose="02010600030101010101" pitchFamily="2" charset="-122"/>
                <a:sym typeface="+mn-ea"/>
              </a:rPr>
              <a:t>数据库名</a:t>
            </a:r>
            <a:r>
              <a:rPr lang="en-US" altLang="zh-TW" dirty="0">
                <a:cs typeface="宋体" panose="02010600030101010101" pitchFamily="2" charset="-122"/>
                <a:sym typeface="+mn-ea"/>
              </a:rPr>
              <a:t>  sql</a:t>
            </a:r>
            <a:r>
              <a:rPr lang="zh-CN" altLang="en-US" dirty="0">
                <a:cs typeface="宋体" panose="02010600030101010101" pitchFamily="2" charset="-122"/>
                <a:sym typeface="+mn-ea"/>
              </a:rPr>
              <a:t>脚本</a:t>
            </a:r>
            <a:r>
              <a:rPr lang="zh-CN" altLang="en-US" dirty="0" smtClean="0">
                <a:cs typeface="宋体" panose="02010600030101010101" pitchFamily="2" charset="-122"/>
                <a:sym typeface="+mn-ea"/>
              </a:rPr>
              <a:t>名</a:t>
            </a:r>
            <a:endParaRPr lang="en-US" altLang="zh-CN" dirty="0" smtClean="0">
              <a:cs typeface="宋体" panose="02010600030101010101" pitchFamily="2" charset="-122"/>
              <a:sym typeface="+mn-ea"/>
            </a:endParaRPr>
          </a:p>
          <a:p>
            <a:pPr lvl="2" indent="-342900">
              <a:lnSpc>
                <a:spcPct val="165000"/>
              </a:lnSpc>
              <a:buFont typeface="+mj-lt"/>
              <a:buAutoNum type="arabicPeriod"/>
            </a:pPr>
            <a:r>
              <a:rPr lang="en-US" altLang="zh-CN" dirty="0" smtClean="0">
                <a:cs typeface="宋体" panose="02010600030101010101" pitchFamily="2" charset="-122"/>
              </a:rPr>
              <a:t> </a:t>
            </a:r>
            <a:r>
              <a:rPr lang="en-US" altLang="zh-CN" dirty="0">
                <a:cs typeface="宋体" panose="02010600030101010101" pitchFamily="2" charset="-122"/>
              </a:rPr>
              <a:t>SET EXPLAIN ON </a:t>
            </a:r>
            <a:r>
              <a:rPr lang="en-US" altLang="zh-TW" dirty="0">
                <a:cs typeface="宋体" panose="02010600030101010101" pitchFamily="2" charset="-122"/>
                <a:sym typeface="+mn-ea"/>
              </a:rPr>
              <a:t>AVOID_EXECUTE</a:t>
            </a:r>
            <a:r>
              <a:rPr lang="zh-CN" altLang="en-US" dirty="0">
                <a:cs typeface="宋体" panose="02010600030101010101" pitchFamily="2" charset="-122"/>
                <a:sym typeface="+mn-ea"/>
              </a:rPr>
              <a:t>；</a:t>
            </a:r>
            <a:r>
              <a:rPr lang="en-US" altLang="zh-TW" dirty="0">
                <a:cs typeface="宋体" panose="02010600030101010101" pitchFamily="2" charset="-122"/>
                <a:sym typeface="+mn-ea"/>
              </a:rPr>
              <a:t>  </a:t>
            </a:r>
            <a:r>
              <a:rPr lang="en-US" altLang="zh-CN" dirty="0">
                <a:cs typeface="宋体" panose="02010600030101010101" pitchFamily="2" charset="-122"/>
                <a:sym typeface="+mn-ea"/>
              </a:rPr>
              <a:t>SET EXPLAIN OFF</a:t>
            </a:r>
            <a:r>
              <a:rPr lang="zh-CN" altLang="en-US" dirty="0">
                <a:cs typeface="宋体" panose="02010600030101010101" pitchFamily="2" charset="-122"/>
                <a:sym typeface="+mn-ea"/>
              </a:rPr>
              <a:t>；</a:t>
            </a:r>
            <a:endParaRPr lang="zh-CN" altLang="en-US" dirty="0">
              <a:cs typeface="宋体" panose="02010600030101010101" pitchFamily="2" charset="-122"/>
            </a:endParaRPr>
          </a:p>
          <a:p>
            <a:pPr marL="0" lvl="1" indent="-514350">
              <a:lnSpc>
                <a:spcPct val="165000"/>
              </a:lnSpc>
            </a:pPr>
            <a:r>
              <a:rPr lang="zh-CN" altLang="en-US" sz="2000" b="1" dirty="0">
                <a:solidFill>
                  <a:srgbClr val="000000"/>
                </a:solidFill>
                <a:sym typeface="+mn-ea"/>
              </a:rPr>
              <a:t> </a:t>
            </a:r>
            <a:r>
              <a:rPr kumimoji="1" lang="en-US" altLang="zh-CN" sz="2000" dirty="0">
                <a:sym typeface="+mn-ea"/>
              </a:rPr>
              <a:t>SQL </a:t>
            </a:r>
            <a:r>
              <a:rPr kumimoji="1" lang="zh-CN" altLang="en-US" sz="2000" dirty="0" smtClean="0">
                <a:sym typeface="+mn-ea"/>
              </a:rPr>
              <a:t>优化</a:t>
            </a:r>
            <a:endParaRPr lang="en-US" altLang="zh-CN" sz="2000" dirty="0">
              <a:sym typeface="+mn-ea"/>
            </a:endParaRPr>
          </a:p>
          <a:p>
            <a:pPr lvl="2" indent="-342900">
              <a:lnSpc>
                <a:spcPct val="175000"/>
              </a:lnSpc>
              <a:buFont typeface="+mj-lt"/>
              <a:buAutoNum type="arabicPeriod"/>
            </a:pPr>
            <a:r>
              <a:rPr lang="en-US" altLang="zh-CN" dirty="0">
                <a:cs typeface="宋体" panose="02010600030101010101" pitchFamily="2" charset="-122"/>
              </a:rPr>
              <a:t>SQL </a:t>
            </a:r>
            <a:r>
              <a:rPr lang="zh-CN" altLang="en-US" dirty="0">
                <a:cs typeface="宋体" panose="02010600030101010101" pitchFamily="2" charset="-122"/>
              </a:rPr>
              <a:t>优化</a:t>
            </a:r>
            <a:r>
              <a:rPr lang="en-US" altLang="zh-CN" dirty="0">
                <a:cs typeface="宋体" panose="02010600030101010101" pitchFamily="2" charset="-122"/>
              </a:rPr>
              <a:t> </a:t>
            </a:r>
            <a:r>
              <a:rPr lang="zh-CN" altLang="en-US" dirty="0">
                <a:cs typeface="宋体" panose="02010600030101010101" pitchFamily="2" charset="-122"/>
              </a:rPr>
              <a:t>－更正不正确的</a:t>
            </a:r>
            <a:r>
              <a:rPr lang="en-US" altLang="zh-TW" dirty="0">
                <a:cs typeface="宋体" panose="02010600030101010101" pitchFamily="2" charset="-122"/>
              </a:rPr>
              <a:t> SQL &amp; </a:t>
            </a:r>
            <a:r>
              <a:rPr lang="en-US" altLang="zh-TW" dirty="0">
                <a:cs typeface="宋体" panose="02010600030101010101" pitchFamily="2" charset="-122"/>
              </a:rPr>
              <a:t>Schema</a:t>
            </a:r>
            <a:endParaRPr lang="en-US" altLang="zh-TW" dirty="0">
              <a:cs typeface="宋体" panose="02010600030101010101" pitchFamily="2" charset="-122"/>
            </a:endParaRPr>
          </a:p>
          <a:p>
            <a:pPr lvl="2" indent="-342900">
              <a:lnSpc>
                <a:spcPct val="175000"/>
              </a:lnSpc>
              <a:buFont typeface="+mj-lt"/>
              <a:buAutoNum type="arabicPeriod"/>
            </a:pPr>
            <a:r>
              <a:rPr lang="zh-CN" altLang="en-US" dirty="0">
                <a:cs typeface="宋体" panose="02010600030101010101" pitchFamily="2" charset="-122"/>
              </a:rPr>
              <a:t>指示</a:t>
            </a:r>
            <a:r>
              <a:rPr lang="zh-CN" altLang="en-US" dirty="0">
                <a:cs typeface="宋体" panose="02010600030101010101" pitchFamily="2" charset="-122"/>
              </a:rPr>
              <a:t>符</a:t>
            </a:r>
            <a:r>
              <a:rPr lang="en-US" altLang="zh-CN" dirty="0">
                <a:cs typeface="宋体" panose="02010600030101010101" pitchFamily="2" charset="-122"/>
              </a:rPr>
              <a:t>(</a:t>
            </a:r>
            <a:r>
              <a:rPr lang="en-US" altLang="zh-TW" dirty="0">
                <a:cs typeface="宋体" panose="02010600030101010101" pitchFamily="2" charset="-122"/>
              </a:rPr>
              <a:t>Directive</a:t>
            </a:r>
            <a:r>
              <a:rPr lang="en-US" altLang="zh-CN" dirty="0">
                <a:cs typeface="宋体" panose="02010600030101010101" pitchFamily="2" charset="-122"/>
              </a:rPr>
              <a:t>) </a:t>
            </a:r>
            <a:r>
              <a:rPr lang="zh-CN" altLang="en-US" dirty="0">
                <a:cs typeface="宋体" panose="02010600030101010101" pitchFamily="2" charset="-122"/>
              </a:rPr>
              <a:t>－改变</a:t>
            </a:r>
            <a:r>
              <a:rPr lang="en-US" altLang="zh-CN" dirty="0">
                <a:cs typeface="宋体" panose="02010600030101010101" pitchFamily="2" charset="-122"/>
              </a:rPr>
              <a:t> SQL</a:t>
            </a:r>
            <a:r>
              <a:rPr lang="zh-CN" altLang="en-US" dirty="0">
                <a:cs typeface="宋体" panose="02010600030101010101" pitchFamily="2" charset="-122"/>
              </a:rPr>
              <a:t>优化器的路径</a:t>
            </a:r>
            <a:endParaRPr lang="en-US" altLang="zh-CN" dirty="0">
              <a:cs typeface="宋体" panose="02010600030101010101" pitchFamily="2" charset="-122"/>
            </a:endParaRPr>
          </a:p>
          <a:p>
            <a:pPr marL="457200" indent="-457200">
              <a:lnSpc>
                <a:spcPct val="165000"/>
              </a:lnSpc>
            </a:pPr>
            <a:endParaRPr lang="en-US" altLang="zh-TW" dirty="0">
              <a:cs typeface="宋体" panose="02010600030101010101" pitchFamily="2" charset="-122"/>
            </a:endParaRPr>
          </a:p>
        </p:txBody>
      </p:sp>
      <p:sp>
        <p:nvSpPr>
          <p:cNvPr id="4"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31</a:t>
            </a:fld>
            <a:endParaRPr kumimoji="1" lang="zh-CN" altLang="en-US" dirty="0"/>
          </a:p>
        </p:txBody>
      </p:sp>
    </p:spTree>
    <p:extLst>
      <p:ext uri="{BB962C8B-B14F-4D97-AF65-F5344CB8AC3E}">
        <p14:creationId xmlns:p14="http://schemas.microsoft.com/office/powerpoint/2010/main" val="24743815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Thank you !</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lgn="l" eaLnBrk="1" hangingPunct="1"/>
            <a:r>
              <a:rPr lang="zh-CN" altLang="en-US" b="1" dirty="0">
                <a:cs typeface="宋体" panose="02010600030101010101" pitchFamily="2" charset="-122"/>
              </a:rPr>
              <a:t>跟踪</a:t>
            </a:r>
            <a:r>
              <a:rPr lang="en-US" altLang="zh-CN" b="1" dirty="0">
                <a:cs typeface="宋体" panose="02010600030101010101" pitchFamily="2" charset="-122"/>
              </a:rPr>
              <a:t>SQL</a:t>
            </a:r>
            <a:r>
              <a:rPr lang="zh-CN" altLang="en-US" b="1" dirty="0">
                <a:cs typeface="宋体" panose="02010600030101010101" pitchFamily="2" charset="-122"/>
              </a:rPr>
              <a:t>语句</a:t>
            </a:r>
            <a:r>
              <a:rPr lang="en-US" altLang="zh-CN" b="1" dirty="0">
                <a:cs typeface="宋体" panose="02010600030101010101" pitchFamily="2" charset="-122"/>
              </a:rPr>
              <a:t>(Tracing)</a:t>
            </a:r>
          </a:p>
        </p:txBody>
      </p:sp>
      <p:sp>
        <p:nvSpPr>
          <p:cNvPr id="180227" name="Rectangle 3"/>
          <p:cNvSpPr>
            <a:spLocks noGrp="1" noChangeArrowheads="1"/>
          </p:cNvSpPr>
          <p:nvPr>
            <p:ph type="body" sz="quarter" idx="10"/>
          </p:nvPr>
        </p:nvSpPr>
        <p:spPr>
          <a:prstGeom prst="rect">
            <a:avLst/>
          </a:prstGeom>
        </p:spPr>
        <p:txBody>
          <a:bodyPr/>
          <a:lstStyle/>
          <a:p>
            <a:pPr marL="457200" indent="-457200">
              <a:lnSpc>
                <a:spcPct val="125000"/>
              </a:lnSpc>
              <a:spcBef>
                <a:spcPct val="50000"/>
              </a:spcBef>
            </a:pPr>
            <a:r>
              <a:rPr lang="en-US" altLang="zh-CN" dirty="0">
                <a:cs typeface="宋体" panose="02010600030101010101" pitchFamily="2" charset="-122"/>
              </a:rPr>
              <a:t>SQL</a:t>
            </a:r>
            <a:r>
              <a:rPr lang="zh-CN" altLang="en-US" dirty="0">
                <a:cs typeface="宋体" panose="02010600030101010101" pitchFamily="2" charset="-122"/>
              </a:rPr>
              <a:t>跟踪</a:t>
            </a:r>
            <a:r>
              <a:rPr lang="en-US" altLang="zh-CN" dirty="0">
                <a:cs typeface="宋体" panose="02010600030101010101" pitchFamily="2" charset="-122"/>
              </a:rPr>
              <a:t> </a:t>
            </a:r>
            <a:r>
              <a:rPr lang="zh-CN" altLang="en-US" dirty="0">
                <a:cs typeface="宋体" panose="02010600030101010101" pitchFamily="2" charset="-122"/>
              </a:rPr>
              <a:t>是</a:t>
            </a:r>
            <a:r>
              <a:rPr lang="en-US" altLang="zh-CN">
                <a:cs typeface="宋体" panose="02010600030101010101" pitchFamily="2" charset="-122"/>
              </a:rPr>
              <a:t> 8s </a:t>
            </a:r>
            <a:r>
              <a:rPr lang="zh-CN" altLang="en-US" dirty="0">
                <a:cs typeface="宋体" panose="02010600030101010101" pitchFamily="2" charset="-122"/>
              </a:rPr>
              <a:t>的一项</a:t>
            </a:r>
            <a:r>
              <a:rPr lang="en-US" altLang="zh-CN" dirty="0">
                <a:cs typeface="宋体" panose="02010600030101010101" pitchFamily="2" charset="-122"/>
              </a:rPr>
              <a:t> SQL</a:t>
            </a:r>
            <a:r>
              <a:rPr lang="zh-CN" altLang="en-US" dirty="0">
                <a:cs typeface="宋体" panose="02010600030101010101" pitchFamily="2" charset="-122"/>
              </a:rPr>
              <a:t>指令</a:t>
            </a:r>
            <a:r>
              <a:rPr lang="en-US" altLang="zh-CN" dirty="0">
                <a:cs typeface="宋体" panose="02010600030101010101" pitchFamily="2" charset="-122"/>
              </a:rPr>
              <a:t> </a:t>
            </a:r>
            <a:r>
              <a:rPr lang="zh-CN" altLang="en-US" dirty="0">
                <a:cs typeface="宋体" panose="02010600030101010101" pitchFamily="2" charset="-122"/>
              </a:rPr>
              <a:t>性能监控功能</a:t>
            </a:r>
            <a:r>
              <a:rPr lang="zh-CN" altLang="en-US" sz="2400" dirty="0">
                <a:cs typeface="宋体" panose="02010600030101010101" pitchFamily="2" charset="-122"/>
              </a:rPr>
              <a:t>。</a:t>
            </a:r>
          </a:p>
          <a:p>
            <a:pPr marL="800100" lvl="1" indent="-457200">
              <a:lnSpc>
                <a:spcPct val="195000"/>
              </a:lnSpc>
              <a:spcBef>
                <a:spcPct val="50000"/>
              </a:spcBef>
              <a:buClr>
                <a:schemeClr val="accent1"/>
              </a:buClr>
              <a:buSzPct val="110000"/>
            </a:pPr>
            <a:r>
              <a:rPr lang="zh-CN" altLang="en-US" sz="1800" dirty="0">
                <a:cs typeface="宋体" panose="02010600030101010101" pitchFamily="2" charset="-122"/>
              </a:rPr>
              <a:t>通过配置</a:t>
            </a:r>
            <a:r>
              <a:rPr lang="en-US" altLang="zh-CN" sz="1800" dirty="0">
                <a:cs typeface="宋体" panose="02010600030101010101" pitchFamily="2" charset="-122"/>
              </a:rPr>
              <a:t>SQL</a:t>
            </a:r>
            <a:r>
              <a:rPr lang="zh-CN" altLang="en-US" sz="1800" dirty="0">
                <a:cs typeface="宋体" panose="02010600030101010101" pitchFamily="2" charset="-122"/>
              </a:rPr>
              <a:t>语句跟踪参数监控最近执行的</a:t>
            </a:r>
            <a:r>
              <a:rPr lang="en-US" altLang="zh-CN" sz="1800" dirty="0">
                <a:cs typeface="宋体" panose="02010600030101010101" pitchFamily="2" charset="-122"/>
              </a:rPr>
              <a:t>SQL</a:t>
            </a:r>
            <a:r>
              <a:rPr lang="zh-CN" altLang="en-US" sz="1800" dirty="0">
                <a:cs typeface="宋体" panose="02010600030101010101" pitchFamily="2" charset="-122"/>
              </a:rPr>
              <a:t>语句的性能</a:t>
            </a:r>
          </a:p>
          <a:p>
            <a:pPr marL="800100" lvl="1" indent="-457200">
              <a:lnSpc>
                <a:spcPct val="195000"/>
              </a:lnSpc>
              <a:spcBef>
                <a:spcPct val="50000"/>
              </a:spcBef>
            </a:pPr>
            <a:r>
              <a:rPr lang="zh-CN" altLang="en-US" sz="1800" dirty="0">
                <a:cs typeface="宋体" panose="02010600030101010101" pitchFamily="2" charset="-122"/>
              </a:rPr>
              <a:t>提供系统里执行的每一条</a:t>
            </a:r>
            <a:r>
              <a:rPr lang="en-US" altLang="zh-CN" sz="1800" dirty="0">
                <a:cs typeface="宋体" panose="02010600030101010101" pitchFamily="2" charset="-122"/>
              </a:rPr>
              <a:t>SQL</a:t>
            </a:r>
            <a:r>
              <a:rPr lang="zh-CN" altLang="en-US" sz="1800" dirty="0">
                <a:cs typeface="宋体" panose="02010600030101010101" pitchFamily="2" charset="-122"/>
              </a:rPr>
              <a:t>语句的统计信息</a:t>
            </a:r>
            <a:endParaRPr lang="en-US" altLang="zh-CN" sz="1800" dirty="0">
              <a:cs typeface="宋体" panose="02010600030101010101" pitchFamily="2" charset="-122"/>
            </a:endParaRPr>
          </a:p>
          <a:p>
            <a:pPr marL="800100" lvl="1" indent="-457200">
              <a:lnSpc>
                <a:spcPct val="195000"/>
              </a:lnSpc>
              <a:spcBef>
                <a:spcPct val="50000"/>
              </a:spcBef>
            </a:pPr>
            <a:r>
              <a:rPr lang="zh-CN" altLang="en-US" sz="1800" dirty="0">
                <a:cs typeface="宋体" panose="02010600030101010101" pitchFamily="2" charset="-122"/>
              </a:rPr>
              <a:t>统计信息存储在可配置的环形缓冲区里</a:t>
            </a:r>
            <a:endParaRPr lang="en-US" altLang="zh-CN" sz="1800" dirty="0">
              <a:cs typeface="宋体" panose="02010600030101010101" pitchFamily="2" charset="-122"/>
            </a:endParaRPr>
          </a:p>
          <a:p>
            <a:pPr marL="800100" lvl="1" indent="-457200">
              <a:lnSpc>
                <a:spcPct val="195000"/>
              </a:lnSpc>
              <a:spcBef>
                <a:spcPct val="50000"/>
              </a:spcBef>
            </a:pPr>
            <a:r>
              <a:rPr lang="zh-CN" altLang="en-US" sz="1800" dirty="0">
                <a:solidFill>
                  <a:srgbClr val="FD0000"/>
                </a:solidFill>
                <a:cs typeface="宋体" panose="02010600030101010101" pitchFamily="2" charset="-122"/>
              </a:rPr>
              <a:t>缺省</a:t>
            </a:r>
            <a:r>
              <a:rPr lang="zh-CN" altLang="en-US" sz="1800" dirty="0">
                <a:cs typeface="宋体" panose="02010600030101010101" pitchFamily="2" charset="-122"/>
              </a:rPr>
              <a:t>情况下，这个特性是</a:t>
            </a:r>
            <a:r>
              <a:rPr lang="zh-CN" altLang="en-US" sz="1800" dirty="0">
                <a:solidFill>
                  <a:srgbClr val="FD0000"/>
                </a:solidFill>
                <a:cs typeface="宋体" panose="02010600030101010101" pitchFamily="2" charset="-122"/>
              </a:rPr>
              <a:t>关闭</a:t>
            </a:r>
            <a:r>
              <a:rPr lang="zh-CN" altLang="en-US" sz="1800" dirty="0">
                <a:cs typeface="宋体" panose="02010600030101010101" pitchFamily="2" charset="-122"/>
              </a:rPr>
              <a:t>的</a:t>
            </a:r>
            <a:endParaRPr lang="en-US" altLang="zh-CN" sz="1800" dirty="0">
              <a:cs typeface="宋体" panose="02010600030101010101" pitchFamily="2" charset="-122"/>
            </a:endParaRPr>
          </a:p>
          <a:p>
            <a:pPr marL="800100" lvl="1" indent="-457200">
              <a:lnSpc>
                <a:spcPct val="195000"/>
              </a:lnSpc>
              <a:spcBef>
                <a:spcPct val="50000"/>
              </a:spcBef>
            </a:pPr>
            <a:r>
              <a:rPr lang="zh-CN" altLang="en-US" sz="1800" dirty="0">
                <a:cs typeface="宋体" panose="02010600030101010101" pitchFamily="2" charset="-122"/>
              </a:rPr>
              <a:t>可以有选择的将某些用户设置为使用这个特性</a:t>
            </a:r>
            <a:endParaRPr lang="en-US" altLang="zh-CN" sz="1800" dirty="0">
              <a:cs typeface="宋体" panose="02010600030101010101" pitchFamily="2" charset="-122"/>
            </a:endParaRPr>
          </a:p>
          <a:p>
            <a:pPr marL="800100" lvl="1" indent="-457200">
              <a:lnSpc>
                <a:spcPct val="195000"/>
              </a:lnSpc>
              <a:spcBef>
                <a:spcPct val="50000"/>
              </a:spcBef>
            </a:pPr>
            <a:r>
              <a:rPr lang="zh-CN" altLang="en-US" sz="1800" dirty="0">
                <a:cs typeface="宋体" panose="02010600030101010101" pitchFamily="2" charset="-122"/>
              </a:rPr>
              <a:t>可更方便的分析</a:t>
            </a:r>
            <a:r>
              <a:rPr lang="en-US" altLang="zh-CN" sz="1800" dirty="0">
                <a:cs typeface="宋体" panose="02010600030101010101" pitchFamily="2" charset="-122"/>
              </a:rPr>
              <a:t>SQL</a:t>
            </a:r>
            <a:r>
              <a:rPr lang="zh-CN" altLang="en-US" sz="1800" dirty="0">
                <a:cs typeface="宋体" panose="02010600030101010101" pitchFamily="2" charset="-122"/>
              </a:rPr>
              <a:t>语句从而更好的进行性能调优</a:t>
            </a:r>
            <a:endParaRPr lang="en-US" altLang="zh-CN" sz="1800" dirty="0">
              <a:cs typeface="宋体" panose="02010600030101010101" pitchFamily="2" charset="-122"/>
            </a:endParaRPr>
          </a:p>
        </p:txBody>
      </p:sp>
      <p:sp>
        <p:nvSpPr>
          <p:cNvPr id="4"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3</a:t>
            </a:fld>
            <a:endParaRPr kumimoji="1" lang="zh-CN" altLang="en-US" dirty="0"/>
          </a:p>
        </p:txBody>
      </p:sp>
    </p:spTree>
    <p:extLst>
      <p:ext uri="{BB962C8B-B14F-4D97-AF65-F5344CB8AC3E}">
        <p14:creationId xmlns:p14="http://schemas.microsoft.com/office/powerpoint/2010/main" val="211019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Number Placeholder 5"/>
          <p:cNvSpPr txBox="1">
            <a:spLocks noGrp="1"/>
          </p:cNvSpPr>
          <p:nvPr/>
        </p:nvSpPr>
        <p:spPr bwMode="auto">
          <a:xfrm>
            <a:off x="8458200" y="6545263"/>
            <a:ext cx="2133600" cy="304800"/>
          </a:xfrm>
          <a:prstGeom prst="rect">
            <a:avLst/>
          </a:prstGeom>
          <a:noFill/>
          <a:ln>
            <a:noFill/>
          </a:ln>
        </p:spPr>
        <p:txBody>
          <a:bodyPr/>
          <a:lstStyle>
            <a:lvl1pPr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42950" indent="-28575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430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6002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574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5146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718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4290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862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buClrTx/>
              <a:buFontTx/>
              <a:buNone/>
            </a:pPr>
            <a:fld id="{255E6C6A-FCA9-354C-92B6-9F45B3CE8B42}" type="slidenum">
              <a:rPr lang="en-US" altLang="zh-CN" sz="1400">
                <a:solidFill>
                  <a:srgbClr val="B2B2B2"/>
                </a:solidFill>
                <a:latin typeface="Times New Roman" panose="02020603050405020304" charset="0"/>
                <a:ea typeface="宋体" panose="02010600030101010101" pitchFamily="2" charset="-122"/>
                <a:cs typeface="宋体" panose="02010600030101010101" pitchFamily="2" charset="-122"/>
              </a:rPr>
              <a:t>4</a:t>
            </a:fld>
            <a:endParaRPr lang="en-US" altLang="zh-CN" sz="1400">
              <a:solidFill>
                <a:srgbClr val="B2B2B2"/>
              </a:solidFill>
              <a:latin typeface="Times New Roman" panose="02020603050405020304" charset="0"/>
              <a:ea typeface="宋体" panose="02010600030101010101" pitchFamily="2" charset="-122"/>
              <a:cs typeface="宋体" panose="02010600030101010101" pitchFamily="2" charset="-122"/>
            </a:endParaRPr>
          </a:p>
        </p:txBody>
      </p:sp>
      <p:sp>
        <p:nvSpPr>
          <p:cNvPr id="182275" name="Rectangle 3"/>
          <p:cNvSpPr>
            <a:spLocks noChangeArrowheads="1"/>
          </p:cNvSpPr>
          <p:nvPr/>
        </p:nvSpPr>
        <p:spPr bwMode="auto">
          <a:xfrm>
            <a:off x="1784350" y="703264"/>
            <a:ext cx="7977188" cy="439737"/>
          </a:xfrm>
          <a:prstGeom prst="rect">
            <a:avLst/>
          </a:prstGeom>
          <a:noFill/>
          <a:ln>
            <a:noFill/>
          </a:ln>
        </p:spPr>
        <p:txBody>
          <a:bodyPr lIns="92075" tIns="46038" rIns="92075" bIns="46038" anchor="b"/>
          <a:lstStyle/>
          <a:p>
            <a:pPr>
              <a:buClrTx/>
              <a:buFontTx/>
              <a:buNone/>
            </a:pPr>
            <a:endParaRPr lang="en-US" altLang="zh-CN" sz="3200" b="1" dirty="0">
              <a:solidFill>
                <a:schemeClr val="accent1"/>
              </a:solidFill>
              <a:cs typeface="宋体" panose="02010600030101010101" pitchFamily="2" charset="-122"/>
            </a:endParaRPr>
          </a:p>
        </p:txBody>
      </p:sp>
      <p:sp>
        <p:nvSpPr>
          <p:cNvPr id="182276" name="Rectangle 4"/>
          <p:cNvSpPr>
            <a:spLocks noChangeArrowheads="1"/>
          </p:cNvSpPr>
          <p:nvPr/>
        </p:nvSpPr>
        <p:spPr bwMode="auto">
          <a:xfrm>
            <a:off x="1908176" y="1179513"/>
            <a:ext cx="6931025" cy="2641600"/>
          </a:xfrm>
          <a:prstGeom prst="rect">
            <a:avLst/>
          </a:prstGeom>
          <a:noFill/>
          <a:ln>
            <a:noFill/>
          </a:ln>
        </p:spPr>
        <p:txBody>
          <a:bodyPr lIns="92075" tIns="46038" rIns="92075" bIns="46038"/>
          <a:lstStyle/>
          <a:p>
            <a:pPr marL="228600" indent="-228600">
              <a:spcBef>
                <a:spcPct val="40000"/>
              </a:spcBef>
              <a:buClr>
                <a:schemeClr val="accent2"/>
              </a:buClr>
              <a:buFont typeface="Wingdings" panose="05000000000000000000" charset="0"/>
              <a:buChar char="§"/>
            </a:pPr>
            <a:endParaRPr lang="en-US" altLang="zh-CN" dirty="0">
              <a:ea typeface="宋体" panose="02010600030101010101" pitchFamily="2" charset="-122"/>
              <a:cs typeface="宋体" panose="02010600030101010101" pitchFamily="2" charset="-122"/>
            </a:endParaRPr>
          </a:p>
        </p:txBody>
      </p:sp>
      <p:sp>
        <p:nvSpPr>
          <p:cNvPr id="182277" name="TextBox 4"/>
          <p:cNvSpPr txBox="1">
            <a:spLocks noChangeArrowheads="1"/>
          </p:cNvSpPr>
          <p:nvPr/>
        </p:nvSpPr>
        <p:spPr bwMode="auto">
          <a:xfrm>
            <a:off x="2207569" y="3789041"/>
            <a:ext cx="7285037" cy="415925"/>
          </a:xfrm>
          <a:prstGeom prst="rect">
            <a:avLst/>
          </a:prstGeom>
          <a:solidFill>
            <a:schemeClr val="accent3">
              <a:lumMod val="85000"/>
            </a:schemeClr>
          </a:solidFill>
          <a:ln w="19050">
            <a:solidFill>
              <a:srgbClr val="009391"/>
            </a:solidFill>
            <a:miter lim="800000"/>
          </a:ln>
        </p:spPr>
        <p:txBody>
          <a:bodyPr>
            <a:spAutoFit/>
          </a:bodyPr>
          <a:lstStyle>
            <a:lvl1pPr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42950" indent="-28575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430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6002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574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5146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718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4290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862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buClrTx/>
              <a:buFontTx/>
              <a:buNone/>
            </a:pP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level=low, </a:t>
            </a:r>
            <a:r>
              <a:rPr lang="en-US" altLang="zh-CN"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ntraces</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=10000,size=10,mode= global</a:t>
            </a:r>
          </a:p>
        </p:txBody>
      </p:sp>
      <p:sp>
        <p:nvSpPr>
          <p:cNvPr id="182278" name="TextBox 5"/>
          <p:cNvSpPr txBox="1">
            <a:spLocks noChangeArrowheads="1"/>
          </p:cNvSpPr>
          <p:nvPr/>
        </p:nvSpPr>
        <p:spPr bwMode="auto">
          <a:xfrm>
            <a:off x="2279577" y="5445224"/>
            <a:ext cx="7285037" cy="660400"/>
          </a:xfrm>
          <a:prstGeom prst="rect">
            <a:avLst/>
          </a:prstGeom>
          <a:solidFill>
            <a:srgbClr val="D9D9D9"/>
          </a:solidFill>
          <a:ln w="19050">
            <a:solidFill>
              <a:srgbClr val="009391"/>
            </a:solidFill>
            <a:miter lim="800000"/>
          </a:ln>
        </p:spPr>
        <p:txBody>
          <a:bodyPr>
            <a:spAutoFit/>
          </a:bodyPr>
          <a:lstStyle>
            <a:lvl1pPr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42950" indent="-28575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430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6002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574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5146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718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4290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862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buClrTx/>
              <a:buFontTx/>
              <a:buNone/>
            </a:pP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EXECUTE FUNCTION task(’ SET SQL TRACING OFF');</a:t>
            </a:r>
          </a:p>
          <a:p>
            <a:pPr eaLnBrk="1" hangingPunct="1">
              <a:buClrTx/>
              <a:buFontTx/>
              <a:buNone/>
            </a:pP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EXECUTE FUNCTION task(’ SET SQL TRACING ON');</a:t>
            </a:r>
          </a:p>
        </p:txBody>
      </p:sp>
      <p:sp>
        <p:nvSpPr>
          <p:cNvPr id="182279" name="Rectangle 4"/>
          <p:cNvSpPr>
            <a:spLocks noChangeArrowheads="1"/>
          </p:cNvSpPr>
          <p:nvPr/>
        </p:nvSpPr>
        <p:spPr bwMode="auto">
          <a:xfrm>
            <a:off x="1898651" y="4595813"/>
            <a:ext cx="6931025" cy="508000"/>
          </a:xfrm>
          <a:prstGeom prst="rect">
            <a:avLst/>
          </a:prstGeom>
          <a:noFill/>
          <a:ln>
            <a:noFill/>
          </a:ln>
        </p:spPr>
        <p:txBody>
          <a:bodyPr lIns="92075" tIns="46038" rIns="92075" bIns="46038"/>
          <a:lstStyle/>
          <a:p>
            <a:pPr marL="228600" indent="-228600">
              <a:spcBef>
                <a:spcPct val="40000"/>
              </a:spcBef>
              <a:buClr>
                <a:schemeClr val="accent2"/>
              </a:buClr>
              <a:buFont typeface="Wingdings" panose="05000000000000000000" charset="0"/>
              <a:buChar char="§"/>
            </a:pPr>
            <a:endParaRPr lang="en-US" altLang="zh-CN" dirty="0">
              <a:latin typeface="Times New Roman" panose="02020603050405020304" charset="0"/>
              <a:ea typeface="宋体" panose="02010600030101010101" pitchFamily="2" charset="-122"/>
              <a:cs typeface="宋体" panose="02010600030101010101" pitchFamily="2" charset="-122"/>
            </a:endParaRPr>
          </a:p>
        </p:txBody>
      </p:sp>
      <p:sp>
        <p:nvSpPr>
          <p:cNvPr id="8" name="标题 7"/>
          <p:cNvSpPr>
            <a:spLocks noGrp="1"/>
          </p:cNvSpPr>
          <p:nvPr>
            <p:ph type="title"/>
          </p:nvPr>
        </p:nvSpPr>
        <p:spPr/>
        <p:txBody>
          <a:bodyPr/>
          <a:lstStyle/>
          <a:p>
            <a:r>
              <a:rPr lang="zh-CN" altLang="en-US" dirty="0">
                <a:cs typeface="宋体" panose="02010600030101010101" pitchFamily="2" charset="-122"/>
              </a:rPr>
              <a:t>手动跟踪</a:t>
            </a:r>
            <a:r>
              <a:rPr lang="en-US" altLang="zh-CN" dirty="0">
                <a:cs typeface="宋体" panose="02010600030101010101" pitchFamily="2" charset="-122"/>
              </a:rPr>
              <a:t>SQL (I)</a:t>
            </a:r>
            <a:br>
              <a:rPr lang="en-US" altLang="zh-CN" dirty="0">
                <a:cs typeface="宋体" panose="02010600030101010101" pitchFamily="2" charset="-122"/>
              </a:rPr>
            </a:br>
            <a:endParaRPr lang="zh-CN" altLang="en-US" dirty="0"/>
          </a:p>
        </p:txBody>
      </p:sp>
      <p:sp>
        <p:nvSpPr>
          <p:cNvPr id="9" name="内容占位符 8"/>
          <p:cNvSpPr>
            <a:spLocks noGrp="1"/>
          </p:cNvSpPr>
          <p:nvPr>
            <p:ph type="body" sz="quarter" idx="10"/>
          </p:nvPr>
        </p:nvSpPr>
        <p:spPr>
          <a:prstGeom prst="rect">
            <a:avLst/>
          </a:prstGeom>
          <a:noFill/>
        </p:spPr>
        <p:txBody>
          <a:bodyPr/>
          <a:lstStyle/>
          <a:p>
            <a:pPr>
              <a:spcBef>
                <a:spcPct val="40000"/>
              </a:spcBef>
            </a:pPr>
            <a:r>
              <a:rPr kumimoji="1" lang="en-US" altLang="zh-CN" dirty="0">
                <a:cs typeface="微软雅黑" panose="020B0503020204020204" pitchFamily="34" charset="-122"/>
              </a:rPr>
              <a:t>SQL</a:t>
            </a:r>
            <a:r>
              <a:rPr lang="zh-CN" altLang="en-US" dirty="0">
                <a:cs typeface="微软雅黑" panose="020B0503020204020204" pitchFamily="34" charset="-122"/>
              </a:rPr>
              <a:t>跟踪</a:t>
            </a:r>
            <a:r>
              <a:rPr lang="en-US" altLang="zh-CN" dirty="0">
                <a:cs typeface="微软雅黑" panose="020B0503020204020204" pitchFamily="34" charset="-122"/>
              </a:rPr>
              <a:t> </a:t>
            </a:r>
            <a:r>
              <a:rPr lang="zh-CN" altLang="en-US" dirty="0">
                <a:cs typeface="微软雅黑" panose="020B0503020204020204" pitchFamily="34" charset="-122"/>
              </a:rPr>
              <a:t>可以手动设定，再从</a:t>
            </a:r>
            <a:r>
              <a:rPr lang="en-US" altLang="zh-CN" dirty="0">
                <a:cs typeface="微软雅黑" panose="020B0503020204020204" pitchFamily="34" charset="-122"/>
              </a:rPr>
              <a:t> OAT </a:t>
            </a:r>
            <a:r>
              <a:rPr lang="zh-CN" altLang="en-US" dirty="0">
                <a:cs typeface="微软雅黑" panose="020B0503020204020204" pitchFamily="34" charset="-122"/>
              </a:rPr>
              <a:t>更新</a:t>
            </a:r>
            <a:endParaRPr kumimoji="1" lang="en-US" altLang="zh-CN" dirty="0">
              <a:cs typeface="微软雅黑" panose="020B0503020204020204" pitchFamily="34" charset="-122"/>
            </a:endParaRPr>
          </a:p>
          <a:p>
            <a:pPr>
              <a:spcBef>
                <a:spcPct val="40000"/>
              </a:spcBef>
            </a:pPr>
            <a:r>
              <a:rPr kumimoji="1" lang="en-US" altLang="zh-CN" dirty="0">
                <a:cs typeface="微软雅黑" panose="020B0503020204020204" pitchFamily="34" charset="-122"/>
              </a:rPr>
              <a:t>SQL</a:t>
            </a:r>
            <a:r>
              <a:rPr lang="zh-CN" altLang="en-US" dirty="0">
                <a:cs typeface="微软雅黑" panose="020B0503020204020204" pitchFamily="34" charset="-122"/>
              </a:rPr>
              <a:t>跟踪在</a:t>
            </a:r>
            <a:r>
              <a:rPr lang="en-US" altLang="zh-CN" dirty="0">
                <a:cs typeface="微软雅黑" panose="020B0503020204020204" pitchFamily="34" charset="-122"/>
              </a:rPr>
              <a:t> </a:t>
            </a:r>
            <a:r>
              <a:rPr lang="en-US" altLang="zh-CN" dirty="0">
                <a:cs typeface="宋体" panose="02010600030101010101" pitchFamily="2" charset="-122"/>
              </a:rPr>
              <a:t>ONCONFIG</a:t>
            </a:r>
            <a:r>
              <a:rPr lang="zh-CN" altLang="en-US" dirty="0">
                <a:cs typeface="宋体" panose="02010600030101010101" pitchFamily="2" charset="-122"/>
              </a:rPr>
              <a:t>参数</a:t>
            </a:r>
            <a:r>
              <a:rPr lang="en-US" altLang="zh-CN" dirty="0">
                <a:cs typeface="宋体" panose="02010600030101010101" pitchFamily="2" charset="-122"/>
              </a:rPr>
              <a:t>: SQLTRACE</a:t>
            </a:r>
          </a:p>
          <a:p>
            <a:pPr lvl="1">
              <a:spcBef>
                <a:spcPct val="40000"/>
              </a:spcBef>
            </a:pPr>
            <a:r>
              <a:rPr lang="en-US" altLang="zh-CN" sz="1800" dirty="0">
                <a:cs typeface="宋体" panose="02010600030101010101" pitchFamily="2" charset="-122"/>
              </a:rPr>
              <a:t>level = [off, low, med, high]</a:t>
            </a:r>
          </a:p>
          <a:p>
            <a:pPr lvl="1">
              <a:spcBef>
                <a:spcPct val="40000"/>
              </a:spcBef>
            </a:pPr>
            <a:r>
              <a:rPr lang="en-US" altLang="zh-CN" sz="1800" dirty="0" err="1">
                <a:cs typeface="宋体" panose="02010600030101010101" pitchFamily="2" charset="-122"/>
              </a:rPr>
              <a:t>ntraces</a:t>
            </a:r>
            <a:r>
              <a:rPr lang="en-US" altLang="zh-CN" sz="1800" dirty="0">
                <a:cs typeface="宋体" panose="02010600030101010101" pitchFamily="2" charset="-122"/>
              </a:rPr>
              <a:t> = [</a:t>
            </a:r>
            <a:r>
              <a:rPr lang="zh-CN" altLang="en-US" sz="1800" dirty="0">
                <a:cs typeface="宋体" panose="02010600030101010101" pitchFamily="2" charset="-122"/>
              </a:rPr>
              <a:t>跟踪的</a:t>
            </a:r>
            <a:r>
              <a:rPr lang="en-US" altLang="zh-CN" sz="1800" dirty="0">
                <a:cs typeface="宋体" panose="02010600030101010101" pitchFamily="2" charset="-122"/>
              </a:rPr>
              <a:t>SQL</a:t>
            </a:r>
            <a:r>
              <a:rPr lang="zh-CN" altLang="en-US" sz="1800" dirty="0">
                <a:cs typeface="宋体" panose="02010600030101010101" pitchFamily="2" charset="-122"/>
              </a:rPr>
              <a:t>语句的数量</a:t>
            </a:r>
            <a:r>
              <a:rPr lang="en-US" altLang="zh-CN" sz="1800" dirty="0">
                <a:cs typeface="宋体" panose="02010600030101010101" pitchFamily="2" charset="-122"/>
              </a:rPr>
              <a:t>]</a:t>
            </a:r>
          </a:p>
          <a:p>
            <a:pPr lvl="1">
              <a:spcBef>
                <a:spcPct val="40000"/>
              </a:spcBef>
            </a:pPr>
            <a:r>
              <a:rPr lang="en-US" altLang="zh-CN" sz="1800" dirty="0">
                <a:cs typeface="宋体" panose="02010600030101010101" pitchFamily="2" charset="-122"/>
              </a:rPr>
              <a:t>size = [</a:t>
            </a:r>
            <a:r>
              <a:rPr lang="zh-CN" altLang="en-US" sz="1800" dirty="0">
                <a:cs typeface="宋体" panose="02010600030101010101" pitchFamily="2" charset="-122"/>
              </a:rPr>
              <a:t>每个跟踪缓冲区的大小，以</a:t>
            </a:r>
            <a:r>
              <a:rPr lang="en-US" altLang="zh-CN" sz="1800" dirty="0">
                <a:cs typeface="宋体" panose="02010600030101010101" pitchFamily="2" charset="-122"/>
              </a:rPr>
              <a:t>KB</a:t>
            </a:r>
            <a:r>
              <a:rPr lang="zh-CN" altLang="en-US" sz="1800" dirty="0">
                <a:cs typeface="宋体" panose="02010600030101010101" pitchFamily="2" charset="-122"/>
              </a:rPr>
              <a:t>为单位</a:t>
            </a:r>
            <a:r>
              <a:rPr lang="en-US" altLang="zh-CN" sz="1800" dirty="0">
                <a:cs typeface="宋体" panose="02010600030101010101" pitchFamily="2" charset="-122"/>
              </a:rPr>
              <a:t>]</a:t>
            </a:r>
          </a:p>
          <a:p>
            <a:pPr lvl="1">
              <a:spcBef>
                <a:spcPct val="40000"/>
              </a:spcBef>
            </a:pPr>
            <a:r>
              <a:rPr lang="en-US" altLang="zh-CN" sz="1800" dirty="0">
                <a:cs typeface="宋体" panose="02010600030101010101" pitchFamily="2" charset="-122"/>
              </a:rPr>
              <a:t>mode = [global, user]</a:t>
            </a:r>
            <a:endParaRPr lang="en-US" altLang="zh-CN" sz="1800" dirty="0">
              <a:ea typeface="宋体" panose="02010600030101010101" pitchFamily="2" charset="-122"/>
              <a:cs typeface="宋体" panose="02010600030101010101" pitchFamily="2" charset="-122"/>
            </a:endParaRPr>
          </a:p>
          <a:p>
            <a:pPr lvl="1">
              <a:spcBef>
                <a:spcPct val="40000"/>
              </a:spcBef>
            </a:pPr>
            <a:endParaRPr lang="en-US" altLang="zh-CN" dirty="0">
              <a:ea typeface="宋体" panose="02010600030101010101" pitchFamily="2" charset="-122"/>
              <a:cs typeface="宋体" panose="02010600030101010101" pitchFamily="2" charset="-122"/>
            </a:endParaRPr>
          </a:p>
          <a:p>
            <a:pPr marL="457200" lvl="1" indent="0">
              <a:spcBef>
                <a:spcPct val="40000"/>
              </a:spcBef>
              <a:buNone/>
            </a:pPr>
            <a:endParaRPr lang="en-US" altLang="zh-CN" dirty="0" smtClean="0">
              <a:ea typeface="宋体" panose="02010600030101010101" pitchFamily="2" charset="-122"/>
              <a:cs typeface="宋体" panose="02010600030101010101" pitchFamily="2" charset="-122"/>
            </a:endParaRPr>
          </a:p>
          <a:p>
            <a:pPr marL="457200" lvl="1" indent="0">
              <a:spcBef>
                <a:spcPct val="40000"/>
              </a:spcBef>
              <a:buNone/>
            </a:pPr>
            <a:endParaRPr lang="en-US" altLang="zh-CN" dirty="0">
              <a:ea typeface="宋体" panose="02010600030101010101" pitchFamily="2" charset="-122"/>
              <a:cs typeface="宋体" panose="02010600030101010101" pitchFamily="2" charset="-122"/>
            </a:endParaRPr>
          </a:p>
          <a:p>
            <a:pPr marL="342900" lvl="1" indent="-342900">
              <a:spcBef>
                <a:spcPct val="40000"/>
              </a:spcBef>
            </a:pPr>
            <a:r>
              <a:rPr lang="zh-CN" altLang="en-US" sz="2000" dirty="0">
                <a:cs typeface="微软雅黑" panose="020B0503020204020204" pitchFamily="34" charset="-122"/>
              </a:rPr>
              <a:t>手动</a:t>
            </a:r>
            <a:r>
              <a:rPr lang="zh-CN" altLang="en-US" sz="2000" dirty="0">
                <a:cs typeface="宋体" panose="02010600030101010101" pitchFamily="2" charset="-122"/>
              </a:rPr>
              <a:t>关闭和打开</a:t>
            </a:r>
            <a:r>
              <a:rPr lang="en-US" altLang="zh-CN" sz="2000" dirty="0">
                <a:cs typeface="宋体" panose="02010600030101010101" pitchFamily="2" charset="-122"/>
              </a:rPr>
              <a:t>SQL</a:t>
            </a:r>
            <a:r>
              <a:rPr lang="zh-CN" altLang="en-US" sz="2000" dirty="0">
                <a:cs typeface="宋体" panose="02010600030101010101" pitchFamily="2" charset="-122"/>
              </a:rPr>
              <a:t>跟踪</a:t>
            </a:r>
            <a:endParaRPr lang="en-US" altLang="zh-CN" sz="2000" dirty="0">
              <a:cs typeface="宋体" panose="02010600030101010101" pitchFamily="2" charset="-122"/>
            </a:endParaRPr>
          </a:p>
          <a:p>
            <a:pPr lvl="1">
              <a:spcBef>
                <a:spcPct val="40000"/>
              </a:spcBef>
              <a:buClr>
                <a:schemeClr val="accent2"/>
              </a:buClr>
              <a:buNone/>
            </a:pPr>
            <a:endParaRPr lang="en-US" altLang="zh-CN" dirty="0">
              <a:ea typeface="宋体" panose="02010600030101010101" pitchFamily="2" charset="-122"/>
              <a:cs typeface="宋体" panose="02010600030101010101" pitchFamily="2" charset="-122"/>
            </a:endParaRPr>
          </a:p>
          <a:p>
            <a:endParaRPr lang="zh-CN" altLang="en-US" dirty="0"/>
          </a:p>
        </p:txBody>
      </p:sp>
      <p:sp>
        <p:nvSpPr>
          <p:cNvPr id="10"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4</a:t>
            </a:fld>
            <a:endParaRPr kumimoji="1" lang="zh-CN" altLang="en-US" dirty="0"/>
          </a:p>
        </p:txBody>
      </p:sp>
    </p:spTree>
    <p:extLst>
      <p:ext uri="{BB962C8B-B14F-4D97-AF65-F5344CB8AC3E}">
        <p14:creationId xmlns:p14="http://schemas.microsoft.com/office/powerpoint/2010/main" val="13772293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Number Placeholder 5"/>
          <p:cNvSpPr txBox="1">
            <a:spLocks noGrp="1"/>
          </p:cNvSpPr>
          <p:nvPr/>
        </p:nvSpPr>
        <p:spPr bwMode="auto">
          <a:xfrm>
            <a:off x="8458200" y="6545263"/>
            <a:ext cx="2133600" cy="304800"/>
          </a:xfrm>
          <a:prstGeom prst="rect">
            <a:avLst/>
          </a:prstGeom>
          <a:noFill/>
          <a:ln>
            <a:noFill/>
          </a:ln>
        </p:spPr>
        <p:txBody>
          <a:bodyPr/>
          <a:lstStyle>
            <a:lvl1pPr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42950" indent="-28575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430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6002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574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5146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718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4290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862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buClrTx/>
              <a:buFontTx/>
              <a:buNone/>
            </a:pPr>
            <a:fld id="{78452C26-1F28-4F4C-9C16-62E0262020F8}" type="slidenum">
              <a:rPr lang="en-US" altLang="zh-CN" sz="1400">
                <a:solidFill>
                  <a:srgbClr val="B2B2B2"/>
                </a:solidFill>
                <a:latin typeface="Times New Roman" panose="02020603050405020304" charset="0"/>
                <a:ea typeface="宋体" panose="02010600030101010101" pitchFamily="2" charset="-122"/>
                <a:cs typeface="宋体" panose="02010600030101010101" pitchFamily="2" charset="-122"/>
              </a:rPr>
              <a:t>5</a:t>
            </a:fld>
            <a:endParaRPr lang="en-US" altLang="zh-CN" sz="1400">
              <a:solidFill>
                <a:srgbClr val="B2B2B2"/>
              </a:solidFill>
              <a:latin typeface="Times New Roman" panose="02020603050405020304" charset="0"/>
              <a:ea typeface="宋体" panose="02010600030101010101" pitchFamily="2" charset="-122"/>
              <a:cs typeface="宋体" panose="02010600030101010101" pitchFamily="2" charset="-122"/>
            </a:endParaRPr>
          </a:p>
        </p:txBody>
      </p:sp>
      <p:sp>
        <p:nvSpPr>
          <p:cNvPr id="184323" name="Rectangle 3"/>
          <p:cNvSpPr>
            <a:spLocks noChangeArrowheads="1"/>
          </p:cNvSpPr>
          <p:nvPr/>
        </p:nvSpPr>
        <p:spPr bwMode="auto">
          <a:xfrm>
            <a:off x="1784350" y="685800"/>
            <a:ext cx="8070850" cy="439738"/>
          </a:xfrm>
          <a:prstGeom prst="rect">
            <a:avLst/>
          </a:prstGeom>
          <a:noFill/>
          <a:ln>
            <a:noFill/>
          </a:ln>
        </p:spPr>
        <p:txBody>
          <a:bodyPr lIns="92075" tIns="46038" rIns="92075" bIns="46038" anchor="b"/>
          <a:lstStyle/>
          <a:p>
            <a:pPr>
              <a:buClrTx/>
              <a:buFontTx/>
              <a:buNone/>
            </a:pPr>
            <a:endParaRPr lang="en-US" altLang="zh-CN" sz="3200" b="1" dirty="0">
              <a:solidFill>
                <a:schemeClr val="accent1"/>
              </a:solidFill>
              <a:cs typeface="宋体" panose="02010600030101010101" pitchFamily="2" charset="-122"/>
            </a:endParaRPr>
          </a:p>
        </p:txBody>
      </p:sp>
      <p:sp>
        <p:nvSpPr>
          <p:cNvPr id="184324" name="Rectangle 4"/>
          <p:cNvSpPr>
            <a:spLocks noChangeArrowheads="1"/>
          </p:cNvSpPr>
          <p:nvPr/>
        </p:nvSpPr>
        <p:spPr bwMode="auto">
          <a:xfrm>
            <a:off x="1908175" y="1263650"/>
            <a:ext cx="8116888" cy="1936750"/>
          </a:xfrm>
          <a:prstGeom prst="rect">
            <a:avLst/>
          </a:prstGeom>
          <a:noFill/>
          <a:ln>
            <a:noFill/>
          </a:ln>
        </p:spPr>
        <p:txBody>
          <a:bodyPr lIns="92075" tIns="46038" rIns="92075" bIns="46038"/>
          <a:lstStyle/>
          <a:p>
            <a:pPr marL="228600" indent="-228600">
              <a:spcBef>
                <a:spcPct val="40000"/>
              </a:spcBef>
              <a:buClr>
                <a:schemeClr val="accent2"/>
              </a:buClr>
              <a:buFont typeface="Wingdings" panose="05000000000000000000" charset="0"/>
              <a:buChar char="§"/>
            </a:pPr>
            <a:endParaRPr lang="en-US" altLang="zh-CN" sz="2000" dirty="0">
              <a:cs typeface="宋体" panose="02010600030101010101" pitchFamily="2" charset="-122"/>
            </a:endParaRPr>
          </a:p>
        </p:txBody>
      </p:sp>
      <p:sp>
        <p:nvSpPr>
          <p:cNvPr id="184325" name="TextBox 4"/>
          <p:cNvSpPr txBox="1">
            <a:spLocks noChangeArrowheads="1"/>
          </p:cNvSpPr>
          <p:nvPr/>
        </p:nvSpPr>
        <p:spPr bwMode="auto">
          <a:xfrm>
            <a:off x="2135505" y="4580890"/>
            <a:ext cx="7499350" cy="1207770"/>
          </a:xfrm>
          <a:prstGeom prst="rect">
            <a:avLst/>
          </a:prstGeom>
          <a:solidFill>
            <a:srgbClr val="D9D9D9"/>
          </a:solidFill>
          <a:ln w="19050">
            <a:solidFill>
              <a:schemeClr val="tx1"/>
            </a:solidFill>
            <a:miter lim="800000"/>
          </a:ln>
        </p:spPr>
        <p:txBody>
          <a:bodyPr wrap="square">
            <a:spAutoFit/>
          </a:bodyPr>
          <a:lstStyle>
            <a:lvl1pPr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430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6002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574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5146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718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4290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862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buClrTx/>
              <a:buFontTx/>
              <a:buNone/>
            </a:pPr>
            <a:r>
              <a:rPr lang="en-US" altLang="zh-CN" sz="1800"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Example : SQL trace information for a particular statement</a:t>
            </a:r>
          </a:p>
          <a:p>
            <a:pPr lvl="1" eaLnBrk="1" hangingPunct="1">
              <a:buClrTx/>
              <a:buFontTx/>
              <a:buNone/>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database sysmaster;</a:t>
            </a:r>
          </a:p>
          <a:p>
            <a:pPr lvl="1" eaLnBrk="1" hangingPunct="1">
              <a:buClrTx/>
              <a:buFontTx/>
              <a:buNone/>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select * from syssqltrace a, syssqltrace_iter b </a:t>
            </a:r>
          </a:p>
          <a:p>
            <a:pPr lvl="1" eaLnBrk="1" hangingPunct="1">
              <a:buClrTx/>
              <a:buFontTx/>
              <a:buNone/>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where a.sql_id =b.sql_id and a.sql_id=329;</a:t>
            </a:r>
          </a:p>
        </p:txBody>
      </p:sp>
      <p:sp>
        <p:nvSpPr>
          <p:cNvPr id="184326" name="TextBox 5"/>
          <p:cNvSpPr txBox="1">
            <a:spLocks noChangeArrowheads="1"/>
          </p:cNvSpPr>
          <p:nvPr/>
        </p:nvSpPr>
        <p:spPr bwMode="auto">
          <a:xfrm>
            <a:off x="2134871" y="3284220"/>
            <a:ext cx="7499985" cy="933450"/>
          </a:xfrm>
          <a:prstGeom prst="rect">
            <a:avLst/>
          </a:prstGeom>
          <a:solidFill>
            <a:schemeClr val="accent3">
              <a:lumMod val="85000"/>
            </a:schemeClr>
          </a:solidFill>
          <a:ln w="19050">
            <a:solidFill>
              <a:schemeClr val="tx1"/>
            </a:solidFill>
            <a:miter lim="800000"/>
          </a:ln>
        </p:spPr>
        <p:txBody>
          <a:bodyPr wrap="square">
            <a:spAutoFit/>
          </a:bodyPr>
          <a:lstStyle>
            <a:lvl1pPr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430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6002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574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5146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718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4290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862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buClrTx/>
              <a:buFontTx/>
              <a:buNone/>
            </a:pPr>
            <a:r>
              <a:rPr lang="en-US" altLang="zh-CN" sz="1800" i="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Example : Seek the of queries that ran &gt; 2 seconds</a:t>
            </a:r>
          </a:p>
          <a:p>
            <a:pPr lvl="1" eaLnBrk="1" hangingPunct="1">
              <a:buClrTx/>
              <a:buFontTx/>
              <a:buNone/>
            </a:pP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database </a:t>
            </a:r>
            <a:r>
              <a:rPr lang="en-US" altLang="zh-CN" sz="18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sysmaster</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800" i="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1" eaLnBrk="1" hangingPunct="1">
              <a:buClrTx/>
              <a:buFontTx/>
              <a:buNone/>
            </a:pP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select count(*) from </a:t>
            </a:r>
            <a:r>
              <a:rPr lang="en-US" altLang="zh-CN" sz="18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syssqltrace</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WHERE </a:t>
            </a:r>
            <a:r>
              <a:rPr lang="en-US" altLang="zh-CN" sz="18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sql_totaltime</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&gt; 2;</a:t>
            </a:r>
          </a:p>
        </p:txBody>
      </p:sp>
      <p:sp>
        <p:nvSpPr>
          <p:cNvPr id="7" name="标题 6"/>
          <p:cNvSpPr>
            <a:spLocks noGrp="1"/>
          </p:cNvSpPr>
          <p:nvPr>
            <p:ph type="title"/>
          </p:nvPr>
        </p:nvSpPr>
        <p:spPr/>
        <p:txBody>
          <a:bodyPr/>
          <a:lstStyle/>
          <a:p>
            <a:r>
              <a:rPr lang="zh-CN" altLang="en-US" dirty="0">
                <a:cs typeface="宋体" panose="02010600030101010101" pitchFamily="2" charset="-122"/>
                <a:sym typeface="+mn-ea"/>
              </a:rPr>
              <a:t>手动</a:t>
            </a:r>
            <a:r>
              <a:rPr lang="zh-CN" altLang="en-US" dirty="0">
                <a:solidFill>
                  <a:srgbClr val="000000"/>
                </a:solidFill>
                <a:cs typeface="宋体" panose="02010600030101010101" pitchFamily="2" charset="-122"/>
              </a:rPr>
              <a:t>跟踪</a:t>
            </a:r>
            <a:r>
              <a:rPr lang="en-US" altLang="zh-CN" dirty="0">
                <a:solidFill>
                  <a:srgbClr val="000000"/>
                </a:solidFill>
                <a:cs typeface="宋体" panose="02010600030101010101" pitchFamily="2" charset="-122"/>
              </a:rPr>
              <a:t>SQL (II)</a:t>
            </a:r>
            <a:br>
              <a:rPr lang="en-US" altLang="zh-CN" dirty="0">
                <a:solidFill>
                  <a:srgbClr val="000000"/>
                </a:solidFill>
                <a:cs typeface="宋体" panose="02010600030101010101" pitchFamily="2" charset="-122"/>
              </a:rPr>
            </a:br>
            <a:endParaRPr lang="zh-CN" altLang="en-US" dirty="0">
              <a:solidFill>
                <a:srgbClr val="000000"/>
              </a:solidFill>
            </a:endParaRPr>
          </a:p>
        </p:txBody>
      </p:sp>
      <p:sp>
        <p:nvSpPr>
          <p:cNvPr id="8" name="内容占位符 7"/>
          <p:cNvSpPr>
            <a:spLocks noGrp="1"/>
          </p:cNvSpPr>
          <p:nvPr>
            <p:ph type="body" sz="quarter" idx="10"/>
          </p:nvPr>
        </p:nvSpPr>
        <p:spPr>
          <a:prstGeom prst="rect">
            <a:avLst/>
          </a:prstGeom>
          <a:noFill/>
        </p:spPr>
        <p:txBody>
          <a:bodyPr/>
          <a:lstStyle/>
          <a:p>
            <a:pPr>
              <a:spcBef>
                <a:spcPct val="40000"/>
              </a:spcBef>
            </a:pPr>
            <a:r>
              <a:rPr lang="zh-CN" altLang="en-US" dirty="0">
                <a:cs typeface="宋体" panose="02010600030101010101" pitchFamily="2" charset="-122"/>
              </a:rPr>
              <a:t>如何</a:t>
            </a:r>
            <a:r>
              <a:rPr lang="en-US" altLang="zh-CN" dirty="0">
                <a:cs typeface="宋体" panose="02010600030101010101" pitchFamily="2" charset="-122"/>
              </a:rPr>
              <a:t> </a:t>
            </a:r>
            <a:r>
              <a:rPr lang="zh-CN" altLang="en-US" dirty="0">
                <a:cs typeface="宋体" panose="02010600030101010101" pitchFamily="2" charset="-122"/>
              </a:rPr>
              <a:t>汲取跟踪的结果而成为调优的依据</a:t>
            </a:r>
            <a:endParaRPr lang="en-US" altLang="zh-CN" dirty="0">
              <a:cs typeface="宋体" panose="02010600030101010101" pitchFamily="2" charset="-122"/>
            </a:endParaRPr>
          </a:p>
          <a:p>
            <a:pPr marL="571500" lvl="1">
              <a:spcBef>
                <a:spcPct val="40000"/>
              </a:spcBef>
            </a:pPr>
            <a:r>
              <a:rPr lang="en-US" altLang="zh-CN" dirty="0" err="1">
                <a:cs typeface="宋体" panose="02010600030101010101" pitchFamily="2" charset="-122"/>
              </a:rPr>
              <a:t>Sysmaster</a:t>
            </a:r>
            <a:r>
              <a:rPr lang="en-US" altLang="zh-CN" dirty="0">
                <a:cs typeface="宋体" panose="02010600030101010101" pitchFamily="2" charset="-122"/>
              </a:rPr>
              <a:t> </a:t>
            </a:r>
            <a:r>
              <a:rPr lang="zh-CN" altLang="en-US" dirty="0">
                <a:cs typeface="宋体" panose="02010600030101010101" pitchFamily="2" charset="-122"/>
              </a:rPr>
              <a:t>数据库中用于</a:t>
            </a:r>
            <a:r>
              <a:rPr lang="en-US" altLang="zh-CN" dirty="0">
                <a:cs typeface="宋体" panose="02010600030101010101" pitchFamily="2" charset="-122"/>
              </a:rPr>
              <a:t>SQL</a:t>
            </a:r>
            <a:r>
              <a:rPr lang="zh-CN" altLang="en-US" dirty="0">
                <a:cs typeface="宋体" panose="02010600030101010101" pitchFamily="2" charset="-122"/>
              </a:rPr>
              <a:t>跟踪的表。记录跟踪的结果</a:t>
            </a:r>
          </a:p>
          <a:p>
            <a:pPr lvl="1">
              <a:spcBef>
                <a:spcPct val="40000"/>
              </a:spcBef>
            </a:pPr>
            <a:r>
              <a:rPr lang="en-US" altLang="zh-CN" sz="1800" dirty="0" err="1">
                <a:cs typeface="宋体" panose="02010600030101010101" pitchFamily="2" charset="-122"/>
              </a:rPr>
              <a:t>syssqltrace</a:t>
            </a:r>
            <a:r>
              <a:rPr lang="en-US" altLang="zh-CN" sz="1800" dirty="0">
                <a:cs typeface="宋体" panose="02010600030101010101" pitchFamily="2" charset="-122"/>
              </a:rPr>
              <a:t>: </a:t>
            </a:r>
            <a:r>
              <a:rPr lang="zh-CN" altLang="en-US" sz="1800" dirty="0">
                <a:cs typeface="宋体" panose="02010600030101010101" pitchFamily="2" charset="-122"/>
              </a:rPr>
              <a:t>存储与</a:t>
            </a:r>
            <a:r>
              <a:rPr lang="en-US" altLang="zh-CN" sz="1800" dirty="0">
                <a:cs typeface="宋体" panose="02010600030101010101" pitchFamily="2" charset="-122"/>
              </a:rPr>
              <a:t>SQL</a:t>
            </a:r>
            <a:r>
              <a:rPr lang="zh-CN" altLang="en-US" sz="1800" dirty="0">
                <a:cs typeface="宋体" panose="02010600030101010101" pitchFamily="2" charset="-122"/>
              </a:rPr>
              <a:t>语句的统计数据有关的信息</a:t>
            </a:r>
            <a:endParaRPr lang="en-US" altLang="zh-CN" sz="1800" dirty="0">
              <a:cs typeface="宋体" panose="02010600030101010101" pitchFamily="2" charset="-122"/>
            </a:endParaRPr>
          </a:p>
          <a:p>
            <a:pPr lvl="1">
              <a:spcBef>
                <a:spcPct val="40000"/>
              </a:spcBef>
            </a:pPr>
            <a:r>
              <a:rPr lang="en-US" altLang="zh-CN" sz="1800" dirty="0" err="1">
                <a:cs typeface="宋体" panose="02010600030101010101" pitchFamily="2" charset="-122"/>
              </a:rPr>
              <a:t>syssqltrace_info</a:t>
            </a:r>
            <a:r>
              <a:rPr lang="en-US" altLang="zh-CN" sz="1800" dirty="0">
                <a:cs typeface="宋体" panose="02010600030101010101" pitchFamily="2" charset="-122"/>
              </a:rPr>
              <a:t>: </a:t>
            </a:r>
            <a:r>
              <a:rPr lang="zh-CN" altLang="en-US" sz="1800" dirty="0">
                <a:cs typeface="宋体" panose="02010600030101010101" pitchFamily="2" charset="-122"/>
              </a:rPr>
              <a:t>存储与</a:t>
            </a:r>
            <a:r>
              <a:rPr lang="en-US" altLang="zh-CN" sz="1800" dirty="0">
                <a:cs typeface="宋体" panose="02010600030101010101" pitchFamily="2" charset="-122"/>
              </a:rPr>
              <a:t>SQL</a:t>
            </a:r>
            <a:r>
              <a:rPr lang="zh-CN" altLang="en-US" sz="1800" dirty="0">
                <a:cs typeface="宋体" panose="02010600030101010101" pitchFamily="2" charset="-122"/>
              </a:rPr>
              <a:t>跟踪的配置有关的信息</a:t>
            </a:r>
            <a:endParaRPr lang="en-US" altLang="zh-CN" sz="1800" dirty="0">
              <a:cs typeface="宋体" panose="02010600030101010101" pitchFamily="2" charset="-122"/>
            </a:endParaRPr>
          </a:p>
          <a:p>
            <a:pPr lvl="1">
              <a:spcBef>
                <a:spcPct val="40000"/>
              </a:spcBef>
            </a:pPr>
            <a:r>
              <a:rPr lang="en-US" altLang="zh-CN" sz="1800" dirty="0" err="1">
                <a:cs typeface="宋体" panose="02010600030101010101" pitchFamily="2" charset="-122"/>
              </a:rPr>
              <a:t>syssqltrace_iter</a:t>
            </a:r>
            <a:r>
              <a:rPr lang="en-US" altLang="zh-CN" sz="1800" dirty="0">
                <a:cs typeface="宋体" panose="02010600030101010101" pitchFamily="2" charset="-122"/>
              </a:rPr>
              <a:t>: </a:t>
            </a:r>
            <a:r>
              <a:rPr lang="zh-CN" altLang="en-US" sz="1800" dirty="0">
                <a:cs typeface="宋体" panose="02010600030101010101" pitchFamily="2" charset="-122"/>
              </a:rPr>
              <a:t>存储与迭代器</a:t>
            </a:r>
            <a:r>
              <a:rPr lang="en-US" altLang="zh-CN" sz="1800" dirty="0">
                <a:cs typeface="宋体" panose="02010600030101010101" pitchFamily="2" charset="-122"/>
              </a:rPr>
              <a:t>(</a:t>
            </a:r>
            <a:r>
              <a:rPr lang="en-US" altLang="zh-CN" sz="1800" dirty="0" err="1">
                <a:cs typeface="宋体" panose="02010600030101010101" pitchFamily="2" charset="-122"/>
              </a:rPr>
              <a:t>iterator</a:t>
            </a:r>
            <a:r>
              <a:rPr lang="en-US" altLang="zh-CN" sz="1800" dirty="0">
                <a:cs typeface="宋体" panose="02010600030101010101" pitchFamily="2" charset="-122"/>
              </a:rPr>
              <a:t>)</a:t>
            </a:r>
            <a:r>
              <a:rPr lang="zh-CN" altLang="en-US" sz="1800" dirty="0">
                <a:cs typeface="宋体" panose="02010600030101010101" pitchFamily="2" charset="-122"/>
              </a:rPr>
              <a:t>和</a:t>
            </a:r>
            <a:r>
              <a:rPr lang="en-US" altLang="zh-CN" sz="1800" dirty="0">
                <a:cs typeface="宋体" panose="02010600030101010101" pitchFamily="2" charset="-122"/>
              </a:rPr>
              <a:t>explain</a:t>
            </a:r>
            <a:r>
              <a:rPr lang="zh-CN" altLang="en-US" sz="1800" dirty="0">
                <a:cs typeface="宋体" panose="02010600030101010101" pitchFamily="2" charset="-122"/>
              </a:rPr>
              <a:t>输出有关的信息</a:t>
            </a:r>
            <a:endParaRPr lang="en-US" altLang="zh-CN" sz="1800" dirty="0">
              <a:cs typeface="宋体" panose="02010600030101010101" pitchFamily="2" charset="-122"/>
            </a:endParaRPr>
          </a:p>
          <a:p>
            <a:endParaRPr lang="zh-CN" altLang="en-US" dirty="0"/>
          </a:p>
        </p:txBody>
      </p:sp>
      <p:sp>
        <p:nvSpPr>
          <p:cNvPr id="9"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5</a:t>
            </a:fld>
            <a:endParaRPr kumimoji="1" lang="zh-CN" altLang="en-US" dirty="0"/>
          </a:p>
        </p:txBody>
      </p:sp>
      <p:sp>
        <p:nvSpPr>
          <p:cNvPr id="10" name="圆角矩形标注 9"/>
          <p:cNvSpPr/>
          <p:nvPr/>
        </p:nvSpPr>
        <p:spPr bwMode="auto">
          <a:xfrm>
            <a:off x="9432692" y="2921000"/>
            <a:ext cx="1512168" cy="842927"/>
          </a:xfrm>
          <a:prstGeom prst="wedgeRoundRectCallout">
            <a:avLst>
              <a:gd name="adj1" fmla="val -70776"/>
              <a:gd name="adj2" fmla="val 73808"/>
              <a:gd name="adj3" fmla="val 16667"/>
            </a:avLst>
          </a:prstGeom>
          <a:solidFill>
            <a:srgbClr val="FFFF00"/>
          </a:solidFill>
          <a:ln w="9525" cap="flat" cmpd="sng" algn="ctr">
            <a:solidFill>
              <a:srgbClr val="0000FF"/>
            </a:solidFill>
            <a:prstDash val="solid"/>
            <a:round/>
            <a:headEnd type="none" w="med" len="med"/>
            <a:tailEnd type="none" w="med" len="med"/>
          </a:ln>
          <a:effectLst/>
        </p:spPr>
        <p:txBody>
          <a:bodyPr vert="horz" wrap="square" lIns="92075" tIns="46038" rIns="92075" bIns="46038" numCol="1" rtlCol="0" anchor="t" anchorCtr="0" compatLnSpc="1">
            <a:spAutoFit/>
          </a:bodyPr>
          <a:lstStyle/>
          <a:p>
            <a:pPr marL="119380" indent="-119380" algn="ctr">
              <a:lnSpc>
                <a:spcPct val="90000"/>
              </a:lnSpc>
              <a:spcBef>
                <a:spcPct val="50000"/>
              </a:spcBef>
              <a:buClr>
                <a:schemeClr val="accent1"/>
              </a:buClr>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找出</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SQL</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指令执行时间超过</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2</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秒钟</a:t>
            </a:r>
          </a:p>
        </p:txBody>
      </p:sp>
      <p:sp>
        <p:nvSpPr>
          <p:cNvPr id="11" name="圆角矩形标注 10"/>
          <p:cNvSpPr/>
          <p:nvPr/>
        </p:nvSpPr>
        <p:spPr bwMode="auto">
          <a:xfrm>
            <a:off x="8760296" y="4365105"/>
            <a:ext cx="1512168" cy="597753"/>
          </a:xfrm>
          <a:prstGeom prst="wedgeRoundRectCallout">
            <a:avLst>
              <a:gd name="adj1" fmla="val -145525"/>
              <a:gd name="adj2" fmla="val 154301"/>
              <a:gd name="adj3" fmla="val 16667"/>
            </a:avLst>
          </a:prstGeom>
          <a:solidFill>
            <a:srgbClr val="FFFF00"/>
          </a:solidFill>
          <a:ln w="9525" cap="flat" cmpd="sng" algn="ctr">
            <a:solidFill>
              <a:srgbClr val="0000FF"/>
            </a:solidFill>
            <a:prstDash val="solid"/>
            <a:round/>
            <a:headEnd type="none" w="med" len="med"/>
            <a:tailEnd type="none" w="med" len="med"/>
          </a:ln>
          <a:effectLst/>
        </p:spPr>
        <p:txBody>
          <a:bodyPr vert="horz" wrap="square" lIns="92075" tIns="46038" rIns="92075" bIns="46038" numCol="1" rtlCol="0" anchor="t" anchorCtr="0" compatLnSpc="1">
            <a:spAutoFit/>
          </a:bodyPr>
          <a:lstStyle/>
          <a:p>
            <a:pPr marL="119380" indent="-119380" algn="ctr">
              <a:lnSpc>
                <a:spcPct val="90000"/>
              </a:lnSpc>
              <a:spcBef>
                <a:spcPct val="50000"/>
              </a:spcBef>
              <a:buClr>
                <a:schemeClr val="accent1"/>
              </a:buClr>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找出</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特定的</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SQL</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指令</a:t>
            </a:r>
          </a:p>
        </p:txBody>
      </p:sp>
    </p:spTree>
    <p:extLst>
      <p:ext uri="{BB962C8B-B14F-4D97-AF65-F5344CB8AC3E}">
        <p14:creationId xmlns:p14="http://schemas.microsoft.com/office/powerpoint/2010/main" val="31648978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p:cNvSpPr>
            <a:spLocks noGrp="1"/>
          </p:cNvSpPr>
          <p:nvPr>
            <p:ph type="body" sz="quarter" idx="10"/>
          </p:nvPr>
        </p:nvSpPr>
        <p:spPr>
          <a:prstGeom prst="rect">
            <a:avLst/>
          </a:prstGeom>
        </p:spPr>
        <p:txBody>
          <a:bodyPr/>
          <a:lstStyle/>
          <a:p>
            <a:pPr>
              <a:lnSpc>
                <a:spcPct val="125000"/>
              </a:lnSpc>
              <a:spcBef>
                <a:spcPct val="40000"/>
              </a:spcBef>
              <a:buClr>
                <a:schemeClr val="accent1"/>
              </a:buClr>
              <a:buSzPct val="125000"/>
              <a:buFont typeface="Arial" panose="020B0604020202020204" pitchFamily="34" charset="0"/>
              <a:buChar char="•"/>
            </a:pPr>
            <a:r>
              <a:rPr lang="en-US" altLang="zh-CN" dirty="0" err="1">
                <a:cs typeface="宋体" panose="02010600030101010101" pitchFamily="2" charset="-122"/>
              </a:rPr>
              <a:t>GBase</a:t>
            </a:r>
            <a:r>
              <a:rPr lang="en-US" altLang="zh-CN" dirty="0">
                <a:cs typeface="宋体" panose="02010600030101010101" pitchFamily="2" charset="-122"/>
              </a:rPr>
              <a:t> </a:t>
            </a:r>
            <a:r>
              <a:rPr lang="en-US" altLang="zh-CN" dirty="0" err="1">
                <a:cs typeface="宋体" panose="02010600030101010101" pitchFamily="2" charset="-122"/>
              </a:rPr>
              <a:t>8s</a:t>
            </a:r>
            <a:r>
              <a:rPr lang="zh-CN" altLang="en-US" dirty="0">
                <a:cs typeface="宋体" panose="02010600030101010101" pitchFamily="2" charset="-122"/>
              </a:rPr>
              <a:t>对指定数据库进行跟踪</a:t>
            </a:r>
          </a:p>
          <a:p>
            <a:pPr marL="684530" lvl="1" indent="-342900">
              <a:lnSpc>
                <a:spcPct val="125000"/>
              </a:lnSpc>
              <a:buClr>
                <a:schemeClr val="accent1"/>
              </a:buClr>
              <a:buSzPct val="110000"/>
            </a:pPr>
            <a:r>
              <a:rPr lang="zh-CN" altLang="en-US" sz="2000" dirty="0">
                <a:cs typeface="宋体" panose="02010600030101010101" pitchFamily="2" charset="-122"/>
              </a:rPr>
              <a:t>可指定对某一个或某几个数据库进行跟踪。缺省情况下是跟踪所有的数据库。要跟踪的数据库的数目最多可以是</a:t>
            </a:r>
            <a:r>
              <a:rPr lang="en-US" altLang="zh-CN" sz="2000" dirty="0">
                <a:cs typeface="宋体" panose="02010600030101010101" pitchFamily="2" charset="-122"/>
              </a:rPr>
              <a:t>16</a:t>
            </a:r>
            <a:r>
              <a:rPr lang="zh-CN" altLang="en-US" sz="2000" dirty="0">
                <a:cs typeface="宋体" panose="02010600030101010101" pitchFamily="2" charset="-122"/>
              </a:rPr>
              <a:t>。</a:t>
            </a:r>
          </a:p>
          <a:p>
            <a:endParaRPr lang="en-US" altLang="zh-CN" dirty="0"/>
          </a:p>
          <a:p>
            <a:pPr marL="0" indent="0">
              <a:buNone/>
            </a:pPr>
            <a:endParaRPr lang="en-US" altLang="zh-CN" dirty="0"/>
          </a:p>
          <a:p>
            <a:pPr>
              <a:buClr>
                <a:schemeClr val="accent1"/>
              </a:buClr>
              <a:buSzPct val="125000"/>
              <a:buFont typeface="Arial" panose="020B0604020202020204" pitchFamily="34" charset="0"/>
              <a:buChar char="•"/>
            </a:pPr>
            <a:r>
              <a:rPr lang="zh-CN" altLang="en-US" dirty="0">
                <a:cs typeface="宋体" panose="02010600030101010101" pitchFamily="2" charset="-122"/>
              </a:rPr>
              <a:t>添加、清除所有、显示所有、删除要跟踪</a:t>
            </a:r>
            <a:r>
              <a:rPr lang="en-US" altLang="zh-CN" dirty="0">
                <a:cs typeface="宋体" panose="02010600030101010101" pitchFamily="2" charset="-122"/>
              </a:rPr>
              <a:t>SQL</a:t>
            </a:r>
            <a:r>
              <a:rPr lang="zh-CN" altLang="en-US" dirty="0">
                <a:cs typeface="宋体" panose="02010600030101010101" pitchFamily="2" charset="-122"/>
              </a:rPr>
              <a:t>语句的数据库</a:t>
            </a:r>
            <a:endParaRPr lang="en-US" altLang="zh-CN" dirty="0">
              <a:cs typeface="宋体" panose="02010600030101010101" pitchFamily="2" charset="-122"/>
            </a:endParaRPr>
          </a:p>
          <a:p>
            <a:endParaRPr lang="zh-CN" altLang="en-US" dirty="0"/>
          </a:p>
        </p:txBody>
      </p:sp>
      <p:sp>
        <p:nvSpPr>
          <p:cNvPr id="186370" name="Slide Number Placeholder 5"/>
          <p:cNvSpPr txBox="1">
            <a:spLocks noGrp="1"/>
          </p:cNvSpPr>
          <p:nvPr/>
        </p:nvSpPr>
        <p:spPr bwMode="auto">
          <a:xfrm>
            <a:off x="8458200" y="6545263"/>
            <a:ext cx="2133600" cy="304800"/>
          </a:xfrm>
          <a:prstGeom prst="rect">
            <a:avLst/>
          </a:prstGeom>
          <a:noFill/>
          <a:ln>
            <a:noFill/>
          </a:ln>
        </p:spPr>
        <p:txBody>
          <a:bodyPr/>
          <a:lstStyle>
            <a:lvl1pPr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42950" indent="-28575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430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6002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574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5146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718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4290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862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buClrTx/>
              <a:buFontTx/>
              <a:buNone/>
            </a:pPr>
            <a:fld id="{1C4314E1-582D-4E47-AF13-8FB5103398B4}" type="slidenum">
              <a:rPr lang="en-US" altLang="zh-CN" sz="1400">
                <a:solidFill>
                  <a:srgbClr val="B2B2B2"/>
                </a:solidFill>
                <a:latin typeface="Times New Roman" panose="02020603050405020304" charset="0"/>
                <a:ea typeface="宋体" panose="02010600030101010101" pitchFamily="2" charset="-122"/>
                <a:cs typeface="宋体" panose="02010600030101010101" pitchFamily="2" charset="-122"/>
              </a:rPr>
              <a:t>6</a:t>
            </a:fld>
            <a:endParaRPr lang="en-US" altLang="zh-CN" sz="1400">
              <a:solidFill>
                <a:srgbClr val="B2B2B2"/>
              </a:solidFill>
              <a:latin typeface="Times New Roman" panose="02020603050405020304" charset="0"/>
              <a:ea typeface="宋体" panose="02010600030101010101" pitchFamily="2" charset="-122"/>
              <a:cs typeface="宋体" panose="02010600030101010101" pitchFamily="2" charset="-122"/>
            </a:endParaRPr>
          </a:p>
        </p:txBody>
      </p:sp>
      <p:sp>
        <p:nvSpPr>
          <p:cNvPr id="186371" name="Rectangle 3"/>
          <p:cNvSpPr>
            <a:spLocks noChangeArrowheads="1"/>
          </p:cNvSpPr>
          <p:nvPr/>
        </p:nvSpPr>
        <p:spPr bwMode="auto">
          <a:xfrm>
            <a:off x="1784351" y="627064"/>
            <a:ext cx="8035925" cy="439737"/>
          </a:xfrm>
          <a:prstGeom prst="rect">
            <a:avLst/>
          </a:prstGeom>
          <a:noFill/>
          <a:ln>
            <a:noFill/>
          </a:ln>
        </p:spPr>
        <p:txBody>
          <a:bodyPr lIns="92075" tIns="46038" rIns="92075" bIns="46038" anchor="b"/>
          <a:lstStyle/>
          <a:p>
            <a:pPr>
              <a:buClrTx/>
              <a:buFontTx/>
              <a:buNone/>
            </a:pPr>
            <a:endParaRPr lang="en-US" altLang="zh-CN" sz="3200" b="1" dirty="0">
              <a:solidFill>
                <a:schemeClr val="accent1"/>
              </a:solidFill>
              <a:cs typeface="宋体" panose="02010600030101010101" pitchFamily="2" charset="-122"/>
            </a:endParaRPr>
          </a:p>
        </p:txBody>
      </p:sp>
      <p:sp>
        <p:nvSpPr>
          <p:cNvPr id="186372" name="Rectangle 4"/>
          <p:cNvSpPr>
            <a:spLocks noChangeArrowheads="1"/>
          </p:cNvSpPr>
          <p:nvPr/>
        </p:nvSpPr>
        <p:spPr bwMode="auto">
          <a:xfrm>
            <a:off x="1908176" y="1179514"/>
            <a:ext cx="7681913" cy="1584325"/>
          </a:xfrm>
          <a:prstGeom prst="rect">
            <a:avLst/>
          </a:prstGeom>
          <a:noFill/>
          <a:ln>
            <a:noFill/>
          </a:ln>
        </p:spPr>
        <p:txBody>
          <a:bodyPr lIns="92075" tIns="46038" rIns="92075" bIns="46038"/>
          <a:lstStyle/>
          <a:p>
            <a:pPr marL="228600" indent="-228600">
              <a:lnSpc>
                <a:spcPct val="125000"/>
              </a:lnSpc>
              <a:spcBef>
                <a:spcPct val="40000"/>
              </a:spcBef>
              <a:buClr>
                <a:schemeClr val="accent2"/>
              </a:buClr>
              <a:buFont typeface="Wingdings" panose="05000000000000000000" charset="0"/>
              <a:buChar char="§"/>
            </a:pPr>
            <a:endParaRPr lang="zh-CN" altLang="en-US" sz="2000" dirty="0">
              <a:latin typeface="Times New Roman" panose="02020603050405020304" charset="0"/>
              <a:cs typeface="宋体" panose="02010600030101010101" pitchFamily="2" charset="-122"/>
            </a:endParaRPr>
          </a:p>
        </p:txBody>
      </p:sp>
      <p:sp>
        <p:nvSpPr>
          <p:cNvPr id="186373" name="TextBox 4"/>
          <p:cNvSpPr txBox="1">
            <a:spLocks noChangeArrowheads="1"/>
          </p:cNvSpPr>
          <p:nvPr/>
        </p:nvSpPr>
        <p:spPr bwMode="auto">
          <a:xfrm>
            <a:off x="2279576" y="4266320"/>
            <a:ext cx="7508875" cy="1077218"/>
          </a:xfrm>
          <a:prstGeom prst="rect">
            <a:avLst/>
          </a:prstGeom>
          <a:solidFill>
            <a:srgbClr val="D9D9D9"/>
          </a:solidFill>
          <a:ln w="19050">
            <a:solidFill>
              <a:schemeClr val="tx1"/>
            </a:solidFill>
            <a:miter lim="800000"/>
          </a:ln>
        </p:spPr>
        <p:txBody>
          <a:bodyPr wrap="square">
            <a:spAutoFit/>
          </a:bodyPr>
          <a:lstStyle>
            <a:lvl1pPr marL="342900" indent="-3429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42950" indent="-28575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430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6002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574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5146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718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4290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862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buClrTx/>
              <a:buFont typeface="Arial" panose="020B0604020202020204" pitchFamily="34" charset="0"/>
              <a:buAutoNum type="arabicPeriod"/>
            </a:pPr>
            <a:r>
              <a:rPr lang="en-US" altLang="zh-CN" sz="1600" dirty="0">
                <a:solidFill>
                  <a:srgbClr val="000000"/>
                </a:solidFill>
                <a:ea typeface="宋体" panose="02010600030101010101" pitchFamily="2" charset="-122"/>
                <a:cs typeface="宋体" panose="02010600030101010101" pitchFamily="2" charset="-122"/>
              </a:rPr>
              <a:t>″SET SQL TRACING DATABASE ADD″ , ″ </a:t>
            </a:r>
            <a:r>
              <a:rPr lang="en-US" altLang="zh-CN" sz="1600" i="1" dirty="0" err="1">
                <a:solidFill>
                  <a:srgbClr val="000000"/>
                </a:solidFill>
                <a:ea typeface="宋体" panose="02010600030101010101" pitchFamily="2" charset="-122"/>
                <a:cs typeface="宋体" panose="02010600030101010101" pitchFamily="2" charset="-122"/>
              </a:rPr>
              <a:t>database_name</a:t>
            </a:r>
            <a:r>
              <a:rPr lang="en-US" altLang="zh-CN" sz="1600" i="1" dirty="0">
                <a:solidFill>
                  <a:srgbClr val="000000"/>
                </a:solidFill>
                <a:ea typeface="宋体" panose="02010600030101010101" pitchFamily="2" charset="-122"/>
                <a:cs typeface="宋体" panose="02010600030101010101" pitchFamily="2" charset="-122"/>
              </a:rPr>
              <a:t> ″ )</a:t>
            </a:r>
          </a:p>
          <a:p>
            <a:pPr eaLnBrk="1" hangingPunct="1">
              <a:buClrTx/>
              <a:buFont typeface="Arial" panose="020B0604020202020204" pitchFamily="34" charset="0"/>
              <a:buAutoNum type="arabicPeriod"/>
            </a:pPr>
            <a:r>
              <a:rPr lang="en-US" altLang="zh-CN" sz="1600" dirty="0">
                <a:solidFill>
                  <a:srgbClr val="000000"/>
                </a:solidFill>
                <a:ea typeface="宋体" panose="02010600030101010101" pitchFamily="2" charset="-122"/>
                <a:cs typeface="宋体" panose="02010600030101010101" pitchFamily="2" charset="-122"/>
              </a:rPr>
              <a:t>″SET SQL TRACING DATABASE CLEAR″</a:t>
            </a:r>
          </a:p>
          <a:p>
            <a:pPr eaLnBrk="1" hangingPunct="1">
              <a:buClrTx/>
              <a:buFont typeface="Arial" panose="020B0604020202020204" pitchFamily="34" charset="0"/>
              <a:buAutoNum type="arabicPeriod"/>
            </a:pPr>
            <a:r>
              <a:rPr lang="en-US" altLang="zh-CN" sz="1600" dirty="0">
                <a:solidFill>
                  <a:srgbClr val="000000"/>
                </a:solidFill>
                <a:ea typeface="宋体" panose="02010600030101010101" pitchFamily="2" charset="-122"/>
                <a:cs typeface="宋体" panose="02010600030101010101" pitchFamily="2" charset="-122"/>
              </a:rPr>
              <a:t>″SET SQL TRACING DATABASE LIST″</a:t>
            </a:r>
          </a:p>
          <a:p>
            <a:pPr eaLnBrk="1" hangingPunct="1">
              <a:buClrTx/>
              <a:buFont typeface="Arial" panose="020B0604020202020204" pitchFamily="34" charset="0"/>
              <a:buAutoNum type="arabicPeriod"/>
            </a:pPr>
            <a:r>
              <a:rPr lang="en-US" altLang="zh-CN" sz="1600" dirty="0">
                <a:solidFill>
                  <a:srgbClr val="000000"/>
                </a:solidFill>
                <a:ea typeface="宋体" panose="02010600030101010101" pitchFamily="2" charset="-122"/>
                <a:cs typeface="宋体" panose="02010600030101010101" pitchFamily="2" charset="-122"/>
              </a:rPr>
              <a:t>″SET SQL TRACING DATABASE REMOVE″ , ″</a:t>
            </a:r>
            <a:r>
              <a:rPr lang="en-US" altLang="zh-CN" sz="1600" i="1" dirty="0" err="1">
                <a:solidFill>
                  <a:srgbClr val="000000"/>
                </a:solidFill>
                <a:ea typeface="宋体" panose="02010600030101010101" pitchFamily="2" charset="-122"/>
                <a:cs typeface="宋体" panose="02010600030101010101" pitchFamily="2" charset="-122"/>
              </a:rPr>
              <a:t>database_name</a:t>
            </a:r>
            <a:r>
              <a:rPr lang="en-US" altLang="zh-CN" sz="1600" i="1" dirty="0">
                <a:solidFill>
                  <a:srgbClr val="000000"/>
                </a:solidFill>
                <a:ea typeface="宋体" panose="02010600030101010101" pitchFamily="2" charset="-122"/>
                <a:cs typeface="宋体" panose="02010600030101010101" pitchFamily="2" charset="-122"/>
              </a:rPr>
              <a:t>″</a:t>
            </a:r>
            <a:endParaRPr lang="en-US" altLang="zh-CN" sz="1600" dirty="0">
              <a:solidFill>
                <a:srgbClr val="000000"/>
              </a:solidFill>
              <a:ea typeface="宋体" panose="02010600030101010101" pitchFamily="2" charset="-122"/>
              <a:cs typeface="宋体" panose="02010600030101010101" pitchFamily="2" charset="-122"/>
            </a:endParaRPr>
          </a:p>
        </p:txBody>
      </p:sp>
      <p:sp>
        <p:nvSpPr>
          <p:cNvPr id="186374" name="TextBox 5"/>
          <p:cNvSpPr txBox="1">
            <a:spLocks noChangeArrowheads="1"/>
          </p:cNvSpPr>
          <p:nvPr/>
        </p:nvSpPr>
        <p:spPr bwMode="auto">
          <a:xfrm>
            <a:off x="2212023" y="2814638"/>
            <a:ext cx="7499350" cy="369332"/>
          </a:xfrm>
          <a:prstGeom prst="rect">
            <a:avLst/>
          </a:prstGeom>
          <a:solidFill>
            <a:srgbClr val="D9D9D9"/>
          </a:solidFill>
          <a:ln w="19050">
            <a:solidFill>
              <a:schemeClr val="tx1"/>
            </a:solidFill>
            <a:miter lim="800000"/>
          </a:ln>
        </p:spPr>
        <p:txBody>
          <a:bodyPr>
            <a:spAutoFit/>
          </a:bodyPr>
          <a:lstStyle>
            <a:lvl1pPr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1pPr>
            <a:lvl2pPr marL="742950" indent="-28575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2pPr>
            <a:lvl3pPr marL="11430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3pPr>
            <a:lvl4pPr marL="16002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4pPr>
            <a:lvl5pPr marL="2057400" indent="-228600" eaLnBrk="0" hangingPunct="0">
              <a:defRPr sz="2400">
                <a:solidFill>
                  <a:schemeClr val="bg1"/>
                </a:solidFill>
                <a:latin typeface="Arial" panose="020B0604020202020204" pitchFamily="34" charset="0"/>
                <a:ea typeface="PMingLiU" panose="02020500000000000000" charset="-120"/>
                <a:cs typeface="PMingLiU" panose="02020500000000000000" charset="-120"/>
              </a:defRPr>
            </a:lvl5pPr>
            <a:lvl6pPr marL="25146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6pPr>
            <a:lvl7pPr marL="29718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7pPr>
            <a:lvl8pPr marL="34290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8pPr>
            <a:lvl9pPr marL="3886200" indent="-228600" eaLnBrk="0" fontAlgn="base" hangingPunct="0">
              <a:spcBef>
                <a:spcPct val="0"/>
              </a:spcBef>
              <a:spcAft>
                <a:spcPct val="0"/>
              </a:spcAft>
              <a:buClr>
                <a:srgbClr val="00A3A1"/>
              </a:buClr>
              <a:buFont typeface="Wingdings" panose="05000000000000000000" charset="0"/>
              <a:defRPr sz="2400">
                <a:solidFill>
                  <a:schemeClr val="bg1"/>
                </a:solidFill>
                <a:latin typeface="Arial" panose="020B0604020202020204" pitchFamily="34" charset="0"/>
                <a:ea typeface="PMingLiU" panose="02020500000000000000" charset="-120"/>
                <a:cs typeface="PMingLiU" panose="02020500000000000000" charset="-120"/>
              </a:defRPr>
            </a:lvl9pPr>
          </a:lstStyle>
          <a:p>
            <a:pPr eaLnBrk="1" hangingPunct="1">
              <a:buClrTx/>
              <a:buFontTx/>
              <a:buNone/>
            </a:pPr>
            <a:r>
              <a:rPr lang="en-US" altLang="zh-CN" sz="1800">
                <a:solidFill>
                  <a:srgbClr val="000000"/>
                </a:solidFill>
                <a:ea typeface="宋体" panose="02010600030101010101" pitchFamily="2" charset="-122"/>
                <a:cs typeface="宋体" panose="02010600030101010101" pitchFamily="2" charset="-122"/>
              </a:rPr>
              <a:t>EXECUTE FUNCTION task(’ SET SQL TRACING DATABASE ADD');</a:t>
            </a:r>
          </a:p>
        </p:txBody>
      </p:sp>
      <p:sp>
        <p:nvSpPr>
          <p:cNvPr id="186375" name="Rectangle 4"/>
          <p:cNvSpPr>
            <a:spLocks noChangeArrowheads="1"/>
          </p:cNvSpPr>
          <p:nvPr/>
        </p:nvSpPr>
        <p:spPr bwMode="auto">
          <a:xfrm>
            <a:off x="1055440" y="3657600"/>
            <a:ext cx="7778750" cy="990600"/>
          </a:xfrm>
          <a:prstGeom prst="rect">
            <a:avLst/>
          </a:prstGeom>
          <a:noFill/>
          <a:ln>
            <a:noFill/>
          </a:ln>
        </p:spPr>
        <p:txBody>
          <a:bodyPr lIns="92075" tIns="46038" rIns="92075" bIns="46038"/>
          <a:lstStyle/>
          <a:p>
            <a:pPr marL="228600" indent="-228600">
              <a:lnSpc>
                <a:spcPct val="125000"/>
              </a:lnSpc>
              <a:buClr>
                <a:schemeClr val="accent2"/>
              </a:buClr>
              <a:buFont typeface="Wingdings" panose="05000000000000000000" charset="0"/>
              <a:buChar char="§"/>
            </a:pPr>
            <a:endParaRPr lang="en-US" altLang="zh-CN" dirty="0">
              <a:latin typeface="Times New Roman" panose="02020603050405020304" charset="0"/>
              <a:ea typeface="宋体" panose="02010600030101010101" pitchFamily="2" charset="-122"/>
              <a:cs typeface="宋体" panose="02010600030101010101" pitchFamily="2" charset="-122"/>
            </a:endParaRPr>
          </a:p>
        </p:txBody>
      </p:sp>
      <p:sp>
        <p:nvSpPr>
          <p:cNvPr id="8" name="标题 7"/>
          <p:cNvSpPr>
            <a:spLocks noGrp="1"/>
          </p:cNvSpPr>
          <p:nvPr>
            <p:ph type="title"/>
          </p:nvPr>
        </p:nvSpPr>
        <p:spPr/>
        <p:txBody>
          <a:bodyPr/>
          <a:lstStyle/>
          <a:p>
            <a:r>
              <a:rPr lang="zh-CN" altLang="en-US" dirty="0">
                <a:cs typeface="宋体" panose="02010600030101010101" pitchFamily="2" charset="-122"/>
                <a:sym typeface="+mn-ea"/>
              </a:rPr>
              <a:t>手动</a:t>
            </a:r>
            <a:r>
              <a:rPr lang="zh-CN" altLang="en-US" dirty="0">
                <a:solidFill>
                  <a:srgbClr val="000000"/>
                </a:solidFill>
                <a:cs typeface="宋体" panose="02010600030101010101" pitchFamily="2" charset="-122"/>
              </a:rPr>
              <a:t>跟踪</a:t>
            </a:r>
            <a:r>
              <a:rPr lang="en-US" altLang="zh-CN" dirty="0">
                <a:solidFill>
                  <a:srgbClr val="000000"/>
                </a:solidFill>
                <a:cs typeface="宋体" panose="02010600030101010101" pitchFamily="2" charset="-122"/>
              </a:rPr>
              <a:t>SQL (III)</a:t>
            </a:r>
            <a:br>
              <a:rPr lang="en-US" altLang="zh-CN" dirty="0">
                <a:solidFill>
                  <a:srgbClr val="000000"/>
                </a:solidFill>
                <a:cs typeface="宋体" panose="02010600030101010101" pitchFamily="2" charset="-122"/>
              </a:rPr>
            </a:br>
            <a:endParaRPr lang="zh-CN" altLang="en-US" dirty="0">
              <a:solidFill>
                <a:srgbClr val="000000"/>
              </a:solidFill>
            </a:endParaRPr>
          </a:p>
        </p:txBody>
      </p:sp>
      <p:sp>
        <p:nvSpPr>
          <p:cNvPr id="10"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6</a:t>
            </a:fld>
            <a:endParaRPr kumimoji="1" lang="zh-CN" altLang="en-US" dirty="0"/>
          </a:p>
        </p:txBody>
      </p:sp>
      <p:sp>
        <p:nvSpPr>
          <p:cNvPr id="2" name="文本框 1"/>
          <p:cNvSpPr txBox="1"/>
          <p:nvPr/>
        </p:nvSpPr>
        <p:spPr>
          <a:xfrm>
            <a:off x="2279576" y="5589240"/>
            <a:ext cx="7488832" cy="400110"/>
          </a:xfrm>
          <a:prstGeom prst="rect">
            <a:avLst/>
          </a:prstGeom>
          <a:noFill/>
        </p:spPr>
        <p:txBody>
          <a:bodyPr wrap="square" rtlCol="0">
            <a:spAutoFit/>
          </a:bodyPr>
          <a:lstStyle/>
          <a:p>
            <a:pPr marL="285750" indent="-285750">
              <a:buFont typeface="Arial" panose="020B0604020202020204"/>
              <a:buChar char="•"/>
            </a:pPr>
            <a:r>
              <a:rPr kumimoji="1" lang="zh-CN" altLang="en-US" sz="2000" dirty="0">
                <a:solidFill>
                  <a:srgbClr val="0000FF"/>
                </a:solidFill>
              </a:rPr>
              <a:t>无需跟踪全系统上的每个数据库，可以只单个跟踪某个</a:t>
            </a:r>
            <a:r>
              <a:rPr kumimoji="1" lang="en-US" altLang="zh-CN" sz="2000" dirty="0">
                <a:solidFill>
                  <a:srgbClr val="0000FF"/>
                </a:solidFill>
              </a:rPr>
              <a:t> </a:t>
            </a:r>
            <a:r>
              <a:rPr kumimoji="1" lang="zh-CN" altLang="en-US" sz="2000" dirty="0">
                <a:solidFill>
                  <a:srgbClr val="0000FF"/>
                </a:solidFill>
              </a:rPr>
              <a:t>数据库</a:t>
            </a:r>
          </a:p>
        </p:txBody>
      </p:sp>
    </p:spTree>
    <p:extLst>
      <p:ext uri="{BB962C8B-B14F-4D97-AF65-F5344CB8AC3E}">
        <p14:creationId xmlns:p14="http://schemas.microsoft.com/office/powerpoint/2010/main" val="23166351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圆角矩形 62"/>
          <p:cNvSpPr/>
          <p:nvPr/>
        </p:nvSpPr>
        <p:spPr bwMode="auto">
          <a:xfrm>
            <a:off x="4261152" y="2649820"/>
            <a:ext cx="4678363" cy="647700"/>
          </a:xfrm>
          <a:prstGeom prst="roundRect">
            <a:avLst>
              <a:gd name="adj" fmla="val 26124"/>
            </a:avLst>
          </a:prstGeom>
        </p:spPr>
        <p:style>
          <a:lnRef idx="1">
            <a:schemeClr val="accent6"/>
          </a:lnRef>
          <a:fillRef idx="2">
            <a:schemeClr val="accent6"/>
          </a:fillRef>
          <a:effectRef idx="1">
            <a:schemeClr val="accent6"/>
          </a:effectRef>
          <a:fontRef idx="minor">
            <a:schemeClr val="dk1"/>
          </a:fontRef>
        </p:style>
        <p:txBody>
          <a:bodyPr wrap="none" anchor="ctr"/>
          <a:lstStyle/>
          <a:p>
            <a:pPr marL="0" lvl="1" algn="ctr">
              <a:spcBef>
                <a:spcPct val="20000"/>
              </a:spcBef>
              <a:buClr>
                <a:srgbClr val="FD0000"/>
              </a:buClr>
              <a:defRPr/>
            </a:pPr>
            <a:r>
              <a:rPr lang="en-US" altLang="zh-CN" sz="2000" b="1" kern="0" dirty="0">
                <a:solidFill>
                  <a:srgbClr val="000000"/>
                </a:solidFill>
                <a:sym typeface="+mn-ea"/>
              </a:rPr>
              <a:t>   </a:t>
            </a:r>
            <a:r>
              <a:rPr lang="en-US" altLang="zh-CN" sz="2000" dirty="0">
                <a:cs typeface="宋体" panose="02010600030101010101" pitchFamily="2" charset="-122"/>
                <a:sym typeface="+mn-ea"/>
              </a:rPr>
              <a:t>SQL </a:t>
            </a:r>
            <a:r>
              <a:rPr lang="zh-CN" altLang="en-US" sz="2000" dirty="0">
                <a:cs typeface="宋体" panose="02010600030101010101" pitchFamily="2" charset="-122"/>
                <a:sym typeface="+mn-ea"/>
              </a:rPr>
              <a:t>跟踪</a:t>
            </a:r>
            <a:r>
              <a:rPr lang="en-US" altLang="zh-CN" sz="2000" dirty="0">
                <a:cs typeface="宋体" panose="02010600030101010101" pitchFamily="2" charset="-122"/>
                <a:sym typeface="+mn-ea"/>
              </a:rPr>
              <a:t> (SQLTRACE)</a:t>
            </a:r>
            <a:endParaRPr lang="zh-CN" altLang="en-US" sz="2000" b="1" dirty="0">
              <a:solidFill>
                <a:srgbClr val="C0C0C0"/>
              </a:solidFill>
              <a:cs typeface="Arial" panose="020B0604020202020204" pitchFamily="34" charset="0"/>
            </a:endParaRPr>
          </a:p>
        </p:txBody>
      </p:sp>
      <p:sp>
        <p:nvSpPr>
          <p:cNvPr id="58" name="AutoShape 6"/>
          <p:cNvSpPr>
            <a:spLocks noChangeArrowheads="1"/>
          </p:cNvSpPr>
          <p:nvPr/>
        </p:nvSpPr>
        <p:spPr bwMode="auto">
          <a:xfrm>
            <a:off x="3099041" y="2579716"/>
            <a:ext cx="1946760" cy="787908"/>
          </a:xfrm>
          <a:prstGeom prst="rightArrow">
            <a:avLst>
              <a:gd name="adj1" fmla="val 100000"/>
              <a:gd name="adj2" fmla="val 32438"/>
            </a:avLst>
          </a:prstGeom>
          <a:gradFill flip="none" rotWithShape="1">
            <a:gsLst>
              <a:gs pos="0">
                <a:srgbClr val="70C4E2"/>
              </a:gs>
              <a:gs pos="50000">
                <a:srgbClr val="99CCFF"/>
              </a:gs>
              <a:gs pos="100000">
                <a:srgbClr val="CCECFF"/>
              </a:gs>
            </a:gsLst>
            <a:lin ang="16200000" scaled="1"/>
            <a:tileRect/>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wrap="none" anchor="ctr"/>
          <a:lstStyle/>
          <a:p>
            <a:pPr algn="ctr" fontAlgn="auto">
              <a:spcBef>
                <a:spcPts val="0"/>
              </a:spcBef>
              <a:spcAft>
                <a:spcPts val="0"/>
              </a:spcAft>
              <a:defRPr/>
            </a:pPr>
            <a:r>
              <a:rPr lang="zh-CN" altLang="en-US" sz="2400" b="1" dirty="0">
                <a:latin typeface="微软雅黑" panose="020B0503020204020204" pitchFamily="34" charset="-122"/>
                <a:ea typeface="微软雅黑" panose="020B0503020204020204" pitchFamily="34" charset="-122"/>
              </a:rPr>
              <a:t>一</a:t>
            </a:r>
          </a:p>
        </p:txBody>
      </p:sp>
      <p:sp>
        <p:nvSpPr>
          <p:cNvPr id="12" name="圆角矩形 11"/>
          <p:cNvSpPr/>
          <p:nvPr/>
        </p:nvSpPr>
        <p:spPr bwMode="auto">
          <a:xfrm>
            <a:off x="4265408" y="3452562"/>
            <a:ext cx="4678363" cy="647700"/>
          </a:xfrm>
          <a:prstGeom prst="roundRect">
            <a:avLst>
              <a:gd name="adj" fmla="val 26124"/>
            </a:avLst>
          </a:prstGeom>
        </p:spPr>
        <p:style>
          <a:lnRef idx="1">
            <a:schemeClr val="accent5"/>
          </a:lnRef>
          <a:fillRef idx="2">
            <a:schemeClr val="accent5"/>
          </a:fillRef>
          <a:effectRef idx="1">
            <a:schemeClr val="accent5"/>
          </a:effectRef>
          <a:fontRef idx="minor">
            <a:schemeClr val="dk1"/>
          </a:fontRef>
        </p:style>
        <p:txBody>
          <a:bodyPr wrap="none" anchor="ctr"/>
          <a:lstStyle/>
          <a:p>
            <a:pPr marL="360680" lvl="1">
              <a:spcBef>
                <a:spcPct val="20000"/>
              </a:spcBef>
              <a:buClr>
                <a:srgbClr val="FD0000"/>
              </a:buClr>
              <a:defRPr/>
            </a:pPr>
            <a:r>
              <a:rPr lang="en-US" altLang="zh-CN" sz="2000" kern="0" dirty="0">
                <a:solidFill>
                  <a:srgbClr val="000000"/>
                </a:solidFill>
                <a:sym typeface="+mn-ea"/>
              </a:rPr>
              <a:t>        SQL</a:t>
            </a:r>
            <a:r>
              <a:rPr lang="zh-CN" altLang="en-US" sz="2000" kern="0" dirty="0">
                <a:solidFill>
                  <a:srgbClr val="000000"/>
                </a:solidFill>
                <a:sym typeface="+mn-ea"/>
              </a:rPr>
              <a:t>分析</a:t>
            </a:r>
            <a:r>
              <a:rPr lang="en-US" altLang="zh-CN" sz="2000" kern="0" dirty="0">
                <a:solidFill>
                  <a:srgbClr val="000000"/>
                </a:solidFill>
                <a:sym typeface="+mn-ea"/>
              </a:rPr>
              <a:t>(</a:t>
            </a:r>
            <a:r>
              <a:rPr lang="en-US" altLang="zh-TW" sz="2000" dirty="0">
                <a:cs typeface="宋体" panose="02010600030101010101" pitchFamily="2" charset="-122"/>
                <a:sym typeface="+mn-ea"/>
              </a:rPr>
              <a:t>SET EXPLAIN</a:t>
            </a:r>
            <a:r>
              <a:rPr lang="en-US" altLang="zh-CN" sz="2000" dirty="0">
                <a:cs typeface="宋体" panose="02010600030101010101" pitchFamily="2" charset="-122"/>
                <a:sym typeface="+mn-ea"/>
              </a:rPr>
              <a:t>)</a:t>
            </a:r>
            <a:endParaRPr lang="zh-CN" altLang="en-US" sz="2000" dirty="0">
              <a:solidFill>
                <a:schemeClr val="tx1"/>
              </a:solidFill>
              <a:ea typeface="宋体" panose="02010600030101010101" pitchFamily="2" charset="-122"/>
              <a:cs typeface="Arial" panose="020B0604020202020204" pitchFamily="34" charset="0"/>
              <a:sym typeface="+mn-ea"/>
            </a:endParaRPr>
          </a:p>
        </p:txBody>
      </p:sp>
      <p:sp>
        <p:nvSpPr>
          <p:cNvPr id="13" name="AutoShape 6"/>
          <p:cNvSpPr>
            <a:spLocks noChangeArrowheads="1"/>
          </p:cNvSpPr>
          <p:nvPr/>
        </p:nvSpPr>
        <p:spPr bwMode="auto">
          <a:xfrm>
            <a:off x="3109552" y="3380072"/>
            <a:ext cx="1946760" cy="813135"/>
          </a:xfrm>
          <a:prstGeom prst="rightArrow">
            <a:avLst>
              <a:gd name="adj1" fmla="val 100000"/>
              <a:gd name="adj2" fmla="val 32438"/>
            </a:avLst>
          </a:prstGeom>
          <a:gradFill flip="none" rotWithShape="1">
            <a:gsLst>
              <a:gs pos="0">
                <a:srgbClr val="70C4E2"/>
              </a:gs>
              <a:gs pos="50000">
                <a:srgbClr val="99CCFF"/>
              </a:gs>
              <a:gs pos="100000">
                <a:srgbClr val="CCECFF"/>
              </a:gs>
            </a:gsLst>
            <a:lin ang="16200000" scaled="1"/>
            <a:tileRect/>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wrap="none" anchor="ctr"/>
          <a:lstStyle/>
          <a:p>
            <a:pPr marL="227330" indent="-227330" algn="ctr">
              <a:spcBef>
                <a:spcPct val="20000"/>
              </a:spcBef>
              <a:buClr>
                <a:srgbClr val="FD0000"/>
              </a:buClr>
              <a:defRPr/>
            </a:pPr>
            <a:r>
              <a:rPr lang="zh-CN" altLang="en-US" sz="2400" b="1" kern="0" dirty="0">
                <a:latin typeface="微软雅黑" panose="020B0503020204020204" pitchFamily="34" charset="-122"/>
                <a:ea typeface="微软雅黑" panose="020B0503020204020204" pitchFamily="34" charset="-122"/>
              </a:rPr>
              <a:t>二</a:t>
            </a:r>
          </a:p>
        </p:txBody>
      </p:sp>
      <p:sp>
        <p:nvSpPr>
          <p:cNvPr id="59" name="圆角矩形 58"/>
          <p:cNvSpPr/>
          <p:nvPr/>
        </p:nvSpPr>
        <p:spPr bwMode="auto">
          <a:xfrm>
            <a:off x="4270663" y="4272648"/>
            <a:ext cx="4678363" cy="647700"/>
          </a:xfrm>
          <a:prstGeom prst="roundRect">
            <a:avLst>
              <a:gd name="adj" fmla="val 26124"/>
            </a:avLst>
          </a:prstGeom>
        </p:spPr>
        <p:style>
          <a:lnRef idx="1">
            <a:schemeClr val="accent2"/>
          </a:lnRef>
          <a:fillRef idx="2">
            <a:schemeClr val="accent2"/>
          </a:fillRef>
          <a:effectRef idx="1">
            <a:schemeClr val="accent2"/>
          </a:effectRef>
          <a:fontRef idx="minor">
            <a:schemeClr val="dk1"/>
          </a:fontRef>
        </p:style>
        <p:txBody>
          <a:bodyPr wrap="none" anchor="ctr"/>
          <a:lstStyle/>
          <a:p>
            <a:pPr marL="360680" lvl="1" algn="ctr">
              <a:spcBef>
                <a:spcPct val="20000"/>
              </a:spcBef>
              <a:buClr>
                <a:srgbClr val="FD0000"/>
              </a:buClr>
              <a:defRPr/>
            </a:pPr>
            <a:r>
              <a:rPr lang="zh-CN" altLang="en-US" sz="2000" b="1" kern="0" dirty="0">
                <a:solidFill>
                  <a:srgbClr val="000000"/>
                </a:solidFill>
              </a:rPr>
              <a:t> </a:t>
            </a:r>
            <a:r>
              <a:rPr kumimoji="1" lang="en-US" altLang="zh-CN" sz="2000" dirty="0">
                <a:sym typeface="+mn-ea"/>
              </a:rPr>
              <a:t>SQL </a:t>
            </a:r>
            <a:r>
              <a:rPr kumimoji="1" lang="zh-CN" altLang="en-US" sz="2000" dirty="0">
                <a:sym typeface="+mn-ea"/>
              </a:rPr>
              <a:t>优化</a:t>
            </a:r>
            <a:endParaRPr lang="en-US" altLang="zh-CN" sz="2000" b="1" kern="0" dirty="0">
              <a:solidFill>
                <a:srgbClr val="000000"/>
              </a:solidFill>
            </a:endParaRPr>
          </a:p>
        </p:txBody>
      </p:sp>
      <p:sp>
        <p:nvSpPr>
          <p:cNvPr id="60" name="AutoShape 6"/>
          <p:cNvSpPr>
            <a:spLocks noChangeArrowheads="1"/>
          </p:cNvSpPr>
          <p:nvPr/>
        </p:nvSpPr>
        <p:spPr bwMode="auto">
          <a:xfrm>
            <a:off x="3114807" y="4191279"/>
            <a:ext cx="1946760" cy="813135"/>
          </a:xfrm>
          <a:prstGeom prst="rightArrow">
            <a:avLst>
              <a:gd name="adj1" fmla="val 100000"/>
              <a:gd name="adj2" fmla="val 32438"/>
            </a:avLst>
          </a:prstGeom>
          <a:gradFill flip="none" rotWithShape="1">
            <a:gsLst>
              <a:gs pos="0">
                <a:srgbClr val="70C4E2"/>
              </a:gs>
              <a:gs pos="50000">
                <a:srgbClr val="99CCFF"/>
              </a:gs>
              <a:gs pos="100000">
                <a:srgbClr val="CCECFF"/>
              </a:gs>
            </a:gsLst>
            <a:lin ang="16200000" scaled="1"/>
            <a:tileRect/>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wrap="none" anchor="ctr"/>
          <a:lstStyle/>
          <a:p>
            <a:pPr marL="227330" indent="-227330" algn="ctr">
              <a:spcBef>
                <a:spcPct val="20000"/>
              </a:spcBef>
              <a:buClr>
                <a:srgbClr val="FD0000"/>
              </a:buClr>
              <a:defRPr/>
            </a:pPr>
            <a:r>
              <a:rPr lang="zh-CN" altLang="en-US" sz="2400" b="1" kern="0" dirty="0">
                <a:latin typeface="微软雅黑" panose="020B0503020204020204" pitchFamily="34" charset="-122"/>
                <a:ea typeface="微软雅黑" panose="020B0503020204020204" pitchFamily="34" charset="-122"/>
              </a:rPr>
              <a:t>三</a:t>
            </a:r>
          </a:p>
        </p:txBody>
      </p:sp>
      <p:sp>
        <p:nvSpPr>
          <p:cNvPr id="15" name="标题 27"/>
          <p:cNvSpPr>
            <a:spLocks noGrp="1"/>
          </p:cNvSpPr>
          <p:nvPr>
            <p:ph type="title"/>
          </p:nvPr>
        </p:nvSpPr>
        <p:spPr/>
        <p:txBody>
          <a:bodyPr/>
          <a:lstStyle/>
          <a:p>
            <a:r>
              <a:rPr lang="zh-CN" altLang="en-US" dirty="0"/>
              <a:t>目录</a:t>
            </a:r>
          </a:p>
        </p:txBody>
      </p:sp>
    </p:spTree>
    <p:extLst>
      <p:ext uri="{BB962C8B-B14F-4D97-AF65-F5344CB8AC3E}">
        <p14:creationId xmlns:p14="http://schemas.microsoft.com/office/powerpoint/2010/main" val="7879735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eaLnBrk="1" hangingPunct="1"/>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测量</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rPr>
              <a:t>(measurement)</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工具</a:t>
            </a:r>
            <a:r>
              <a:rPr lang="zh-TW" altLang="en-US" b="1"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TW" b="1"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TW" b="1" dirty="0" err="1">
                <a:latin typeface="微软雅黑" panose="020B0503020204020204" pitchFamily="34" charset="-122"/>
                <a:ea typeface="微软雅黑" panose="020B0503020204020204" pitchFamily="34" charset="-122"/>
                <a:cs typeface="微软雅黑" panose="020B0503020204020204" pitchFamily="34" charset="-122"/>
              </a:rPr>
              <a:t>dbaccess</a:t>
            </a:r>
            <a:r>
              <a:rPr lang="en-US" altLang="zh-TW" b="1" dirty="0">
                <a:latin typeface="微软雅黑" panose="020B0503020204020204" pitchFamily="34" charset="-122"/>
                <a:ea typeface="微软雅黑" panose="020B0503020204020204" pitchFamily="34" charset="-122"/>
                <a:cs typeface="微软雅黑" panose="020B0503020204020204" pitchFamily="34" charset="-122"/>
              </a:rPr>
              <a:t> and time</a:t>
            </a:r>
          </a:p>
        </p:txBody>
      </p:sp>
      <p:sp>
        <p:nvSpPr>
          <p:cNvPr id="16387" name="Rectangle 3"/>
          <p:cNvSpPr>
            <a:spLocks noGrp="1" noChangeArrowheads="1"/>
          </p:cNvSpPr>
          <p:nvPr>
            <p:ph type="body" sz="quarter" idx="10"/>
          </p:nvPr>
        </p:nvSpPr>
        <p:spPr>
          <a:prstGeom prst="rect">
            <a:avLst/>
          </a:prstGeom>
        </p:spPr>
        <p:txBody>
          <a:bodyPr>
            <a:noAutofit/>
          </a:bodyPr>
          <a:lstStyle/>
          <a:p>
            <a:pPr eaLnBrk="1" hangingPunct="1">
              <a:lnSpc>
                <a:spcPct val="12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如何测量一个</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SQL </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执行的时间</a:t>
            </a:r>
          </a:p>
          <a:p>
            <a:pPr eaLnBrk="1" hangingPunct="1">
              <a:lnSpc>
                <a:spcPct val="12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如何使用一个简单的方法</a:t>
            </a:r>
          </a:p>
          <a:p>
            <a:pPr eaLnBrk="1" hangingPunct="1"/>
            <a:endParaRPr lang="en-US" altLang="zh-TW" sz="1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8</a:t>
            </a:fld>
            <a:endParaRPr kumimoji="1" lang="zh-CN" altLang="en-US" dirty="0"/>
          </a:p>
        </p:txBody>
      </p:sp>
      <p:sp>
        <p:nvSpPr>
          <p:cNvPr id="2" name="文本框 1"/>
          <p:cNvSpPr txBox="1"/>
          <p:nvPr/>
        </p:nvSpPr>
        <p:spPr>
          <a:xfrm>
            <a:off x="1947378" y="2625405"/>
            <a:ext cx="7461885" cy="2579370"/>
          </a:xfrm>
          <a:prstGeom prst="rect">
            <a:avLst/>
          </a:prstGeom>
          <a:solidFill>
            <a:schemeClr val="accent1">
              <a:lumMod val="20000"/>
              <a:lumOff val="80000"/>
            </a:schemeClr>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TW" dirty="0">
                <a:latin typeface="微软雅黑" panose="020B0503020204020204" pitchFamily="34" charset="-122"/>
                <a:ea typeface="微软雅黑" panose="020B0503020204020204" pitchFamily="34" charset="-122"/>
                <a:cs typeface="微软雅黑" panose="020B0503020204020204" pitchFamily="34" charset="-122"/>
              </a:rPr>
              <a:t>% time </a:t>
            </a:r>
            <a:r>
              <a:rPr lang="en-US" altLang="zh-TW" dirty="0" err="1">
                <a:latin typeface="微软雅黑" panose="020B0503020204020204" pitchFamily="34" charset="-122"/>
                <a:ea typeface="微软雅黑" panose="020B0503020204020204" pitchFamily="34" charset="-122"/>
                <a:cs typeface="微软雅黑" panose="020B0503020204020204" pitchFamily="34" charset="-122"/>
              </a:rPr>
              <a:t>dbaccess</a:t>
            </a:r>
            <a:r>
              <a:rPr lang="en-US" altLang="zh-TW"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TW" dirty="0" err="1">
                <a:latin typeface="微软雅黑" panose="020B0503020204020204" pitchFamily="34" charset="-122"/>
                <a:ea typeface="微软雅黑" panose="020B0503020204020204" pitchFamily="34" charset="-122"/>
                <a:cs typeface="微软雅黑" panose="020B0503020204020204" pitchFamily="34" charset="-122"/>
              </a:rPr>
              <a:t>store_demo</a:t>
            </a:r>
            <a:r>
              <a:rPr lang="en-US" altLang="zh-TW"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TW" dirty="0" err="1">
                <a:latin typeface="微软雅黑" panose="020B0503020204020204" pitchFamily="34" charset="-122"/>
                <a:ea typeface="微软雅黑" panose="020B0503020204020204" pitchFamily="34" charset="-122"/>
                <a:cs typeface="微软雅黑" panose="020B0503020204020204" pitchFamily="34" charset="-122"/>
              </a:rPr>
              <a:t>sel_join.sql</a:t>
            </a:r>
            <a:r>
              <a:rPr lang="en-US" altLang="zh-TW" dirty="0">
                <a:latin typeface="微软雅黑" panose="020B0503020204020204" pitchFamily="34" charset="-122"/>
                <a:ea typeface="微软雅黑" panose="020B0503020204020204" pitchFamily="34" charset="-122"/>
                <a:cs typeface="微软雅黑" panose="020B0503020204020204" pitchFamily="34" charset="-122"/>
              </a:rPr>
              <a:t> </a:t>
            </a:r>
          </a:p>
          <a:p>
            <a:r>
              <a:rPr lang="en-US" altLang="zh-TW" dirty="0">
                <a:latin typeface="微软雅黑" panose="020B0503020204020204" pitchFamily="34" charset="-122"/>
                <a:ea typeface="微软雅黑" panose="020B0503020204020204" pitchFamily="34" charset="-122"/>
                <a:cs typeface="微软雅黑" panose="020B0503020204020204" pitchFamily="34" charset="-122"/>
              </a:rPr>
              <a:t>Database selected. </a:t>
            </a:r>
          </a:p>
          <a:p>
            <a:r>
              <a:rPr lang="en-US" altLang="zh-TW" dirty="0">
                <a:latin typeface="微软雅黑" panose="020B0503020204020204" pitchFamily="34" charset="-122"/>
                <a:ea typeface="微软雅黑" panose="020B0503020204020204" pitchFamily="34" charset="-122"/>
                <a:cs typeface="微软雅黑" panose="020B0503020204020204" pitchFamily="34" charset="-122"/>
              </a:rPr>
              <a:t>(count(*)) 5958 1 row(s) retrieved. </a:t>
            </a:r>
          </a:p>
          <a:p>
            <a:r>
              <a:rPr lang="en-US" altLang="zh-TW" dirty="0">
                <a:latin typeface="微软雅黑" panose="020B0503020204020204" pitchFamily="34" charset="-122"/>
                <a:ea typeface="微软雅黑" panose="020B0503020204020204" pitchFamily="34" charset="-122"/>
                <a:cs typeface="微软雅黑" panose="020B0503020204020204" pitchFamily="34" charset="-122"/>
              </a:rPr>
              <a:t>Database closed. </a:t>
            </a:r>
          </a:p>
          <a:p>
            <a:endParaRPr lang="en-US" altLang="zh-TW"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TW" dirty="0">
                <a:latin typeface="微软雅黑" panose="020B0503020204020204" pitchFamily="34" charset="-122"/>
                <a:ea typeface="微软雅黑" panose="020B0503020204020204" pitchFamily="34" charset="-122"/>
                <a:cs typeface="微软雅黑" panose="020B0503020204020204" pitchFamily="34" charset="-122"/>
              </a:rPr>
              <a:t>real 0m0.09s </a:t>
            </a:r>
          </a:p>
          <a:p>
            <a:r>
              <a:rPr lang="en-US" altLang="zh-TW" dirty="0">
                <a:latin typeface="微软雅黑" panose="020B0503020204020204" pitchFamily="34" charset="-122"/>
                <a:ea typeface="微软雅黑" panose="020B0503020204020204" pitchFamily="34" charset="-122"/>
                <a:cs typeface="微软雅黑" panose="020B0503020204020204" pitchFamily="34" charset="-122"/>
              </a:rPr>
              <a:t>user 0m0.01s </a:t>
            </a:r>
          </a:p>
          <a:p>
            <a:r>
              <a:rPr lang="en-US" altLang="zh-TW" dirty="0">
                <a:latin typeface="微软雅黑" panose="020B0503020204020204" pitchFamily="34" charset="-122"/>
                <a:ea typeface="微软雅黑" panose="020B0503020204020204" pitchFamily="34" charset="-122"/>
                <a:cs typeface="微软雅黑" panose="020B0503020204020204" pitchFamily="34" charset="-122"/>
              </a:rPr>
              <a:t>sys 0m0.06s </a:t>
            </a:r>
          </a:p>
          <a:p>
            <a:endParaRPr kumimoji="1" lang="zh-CN" altLang="en-US" dirty="0"/>
          </a:p>
        </p:txBody>
      </p:sp>
      <p:sp>
        <p:nvSpPr>
          <p:cNvPr id="6" name="Rectangle 3"/>
          <p:cNvSpPr txBox="1">
            <a:spLocks noChangeArrowheads="1"/>
          </p:cNvSpPr>
          <p:nvPr/>
        </p:nvSpPr>
        <p:spPr bwMode="auto">
          <a:xfrm>
            <a:off x="2073249" y="5433377"/>
            <a:ext cx="7611745" cy="864235"/>
          </a:xfrm>
          <a:prstGeom prst="rect">
            <a:avLst/>
          </a:prstGeom>
          <a:noFill/>
          <a:ln w="9525">
            <a:noFill/>
            <a:miter lim="800000"/>
          </a:ln>
        </p:spPr>
        <p:txBody>
          <a:bodyPr vert="horz" wrap="square" lIns="0" tIns="0" rIns="0" bIns="0" numCol="1" anchor="t" anchorCtr="0" compatLnSpc="1">
            <a:noAutofit/>
          </a:bodyPr>
          <a:lstStyle>
            <a:lvl1pPr marL="227330" indent="-227330" algn="l" rtl="0" eaLnBrk="0" fontAlgn="base" hangingPunct="0">
              <a:spcBef>
                <a:spcPct val="20000"/>
              </a:spcBef>
              <a:spcAft>
                <a:spcPct val="0"/>
              </a:spcAft>
              <a:buClr>
                <a:schemeClr val="accent1"/>
              </a:buClr>
              <a:buChar char="•"/>
              <a:defRPr sz="2000">
                <a:solidFill>
                  <a:schemeClr val="tx1"/>
                </a:solidFill>
                <a:latin typeface="微软雅黑" panose="020B0503020204020204" pitchFamily="34" charset="-122"/>
                <a:ea typeface="微软雅黑" panose="020B0503020204020204" pitchFamily="34" charset="-122"/>
                <a:cs typeface="+mn-cs"/>
              </a:defRPr>
            </a:lvl1pPr>
            <a:lvl2pPr marL="570230" indent="-228600" algn="l" rtl="0" eaLnBrk="0" fontAlgn="base" hangingPunct="0">
              <a:spcBef>
                <a:spcPct val="20000"/>
              </a:spcBef>
              <a:spcAft>
                <a:spcPct val="0"/>
              </a:spcAft>
              <a:buClr>
                <a:schemeClr val="accent1"/>
              </a:buClr>
              <a:buChar char="•"/>
              <a:defRPr sz="1600">
                <a:solidFill>
                  <a:schemeClr val="tx1"/>
                </a:solidFill>
                <a:latin typeface="微软雅黑" panose="020B0503020204020204" pitchFamily="34" charset="-122"/>
                <a:ea typeface="微软雅黑" panose="020B0503020204020204" pitchFamily="34" charset="-122"/>
              </a:defRPr>
            </a:lvl2pPr>
            <a:lvl3pPr marL="914400" indent="-230505" algn="l" rtl="0" eaLnBrk="0" fontAlgn="base" hangingPunct="0">
              <a:spcBef>
                <a:spcPct val="20000"/>
              </a:spcBef>
              <a:spcAft>
                <a:spcPct val="0"/>
              </a:spcAft>
              <a:buClr>
                <a:schemeClr val="accent1"/>
              </a:buClr>
              <a:buChar char="•"/>
              <a:defRPr sz="1600">
                <a:solidFill>
                  <a:schemeClr val="tx1"/>
                </a:solidFill>
                <a:latin typeface="微软雅黑" panose="020B0503020204020204" pitchFamily="34" charset="-122"/>
                <a:ea typeface="微软雅黑" panose="020B0503020204020204" pitchFamily="34" charset="-122"/>
              </a:defRPr>
            </a:lvl3pPr>
            <a:lvl4pPr marL="1259205" indent="-230505" algn="l" rtl="0" eaLnBrk="0" fontAlgn="base" hangingPunct="0">
              <a:spcBef>
                <a:spcPct val="20000"/>
              </a:spcBef>
              <a:spcAft>
                <a:spcPct val="0"/>
              </a:spcAft>
              <a:buClr>
                <a:schemeClr val="accent1"/>
              </a:buClr>
              <a:buChar char="•"/>
              <a:defRPr sz="1600">
                <a:solidFill>
                  <a:schemeClr val="tx1"/>
                </a:solidFill>
                <a:latin typeface="微软雅黑" panose="020B0503020204020204" pitchFamily="34" charset="-122"/>
                <a:ea typeface="微软雅黑" panose="020B0503020204020204" pitchFamily="34" charset="-122"/>
              </a:defRPr>
            </a:lvl4pPr>
            <a:lvl5pPr marL="1602105" indent="-228600" algn="l" rtl="0" eaLnBrk="0" fontAlgn="base" hangingPunct="0">
              <a:spcBef>
                <a:spcPct val="20000"/>
              </a:spcBef>
              <a:spcAft>
                <a:spcPct val="0"/>
              </a:spcAft>
              <a:buClr>
                <a:schemeClr val="accent1"/>
              </a:buClr>
              <a:buChar char="•"/>
              <a:defRPr sz="1600">
                <a:solidFill>
                  <a:schemeClr val="tx1"/>
                </a:solidFill>
                <a:latin typeface="微软雅黑" panose="020B0503020204020204" pitchFamily="34" charset="-122"/>
                <a:ea typeface="微软雅黑" panose="020B0503020204020204" pitchFamily="34" charset="-122"/>
              </a:defRPr>
            </a:lvl5pPr>
            <a:lvl6pPr marL="2059305" indent="-228600" algn="l" rtl="0" fontAlgn="base">
              <a:spcBef>
                <a:spcPct val="20000"/>
              </a:spcBef>
              <a:spcAft>
                <a:spcPct val="0"/>
              </a:spcAft>
              <a:buClr>
                <a:schemeClr val="accent1"/>
              </a:buClr>
              <a:buChar char="•"/>
              <a:defRPr sz="2000">
                <a:solidFill>
                  <a:schemeClr val="tx1"/>
                </a:solidFill>
                <a:latin typeface="+mn-lt"/>
              </a:defRPr>
            </a:lvl6pPr>
            <a:lvl7pPr marL="2516505" indent="-228600" algn="l" rtl="0" fontAlgn="base">
              <a:spcBef>
                <a:spcPct val="20000"/>
              </a:spcBef>
              <a:spcAft>
                <a:spcPct val="0"/>
              </a:spcAft>
              <a:buClr>
                <a:schemeClr val="accent1"/>
              </a:buClr>
              <a:buChar char="•"/>
              <a:defRPr sz="2000">
                <a:solidFill>
                  <a:schemeClr val="tx1"/>
                </a:solidFill>
                <a:latin typeface="+mn-lt"/>
              </a:defRPr>
            </a:lvl7pPr>
            <a:lvl8pPr marL="2973705" indent="-228600" algn="l" rtl="0" fontAlgn="base">
              <a:spcBef>
                <a:spcPct val="20000"/>
              </a:spcBef>
              <a:spcAft>
                <a:spcPct val="0"/>
              </a:spcAft>
              <a:buClr>
                <a:schemeClr val="accent1"/>
              </a:buClr>
              <a:buChar char="•"/>
              <a:defRPr sz="2000">
                <a:solidFill>
                  <a:schemeClr val="tx1"/>
                </a:solidFill>
                <a:latin typeface="+mn-lt"/>
              </a:defRPr>
            </a:lvl8pPr>
            <a:lvl9pPr marL="3430905" indent="-228600" algn="l" rtl="0" fontAlgn="base">
              <a:spcBef>
                <a:spcPct val="20000"/>
              </a:spcBef>
              <a:spcAft>
                <a:spcPct val="0"/>
              </a:spcAft>
              <a:buClr>
                <a:schemeClr val="accent1"/>
              </a:buClr>
              <a:buChar char="•"/>
              <a:defRPr sz="2000">
                <a:solidFill>
                  <a:schemeClr val="tx1"/>
                </a:solidFill>
                <a:latin typeface="+mn-lt"/>
              </a:defRPr>
            </a:lvl9pPr>
          </a:lstStyle>
          <a:p>
            <a:pPr eaLnBrk="1" hangingPunct="1"/>
            <a:r>
              <a:rPr lang="en-US" altLang="zh-CN" sz="1800" dirty="0">
                <a:cs typeface="微软雅黑" panose="020B0503020204020204" pitchFamily="34" charset="-122"/>
              </a:rPr>
              <a:t>SQL EXPLAIN </a:t>
            </a:r>
            <a:r>
              <a:rPr lang="zh-CN" altLang="en-US" sz="1800" dirty="0">
                <a:cs typeface="微软雅黑" panose="020B0503020204020204" pitchFamily="34" charset="-122"/>
              </a:rPr>
              <a:t>是一个更精确的方法</a:t>
            </a:r>
            <a:endParaRPr lang="en-US" altLang="zh-TW" sz="1800" dirty="0">
              <a:cs typeface="微软雅黑" panose="020B0503020204020204" pitchFamily="34" charset="-122"/>
            </a:endParaRPr>
          </a:p>
        </p:txBody>
      </p:sp>
    </p:spTree>
    <p:extLst>
      <p:ext uri="{BB962C8B-B14F-4D97-AF65-F5344CB8AC3E}">
        <p14:creationId xmlns:p14="http://schemas.microsoft.com/office/powerpoint/2010/main" val="32261532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w="9525">
          <a:noFill/>
          <a:miter lim="800000"/>
        </a:ln>
      </a:spPr>
      <a:bodyPr anchor="b"/>
      <a:lstStyle>
        <a:defPPr algn="ctr">
          <a:spcBef>
            <a:spcPct val="20000"/>
          </a:spcBef>
          <a:buClr>
            <a:schemeClr val="hlink"/>
          </a:buClr>
          <a:buFont typeface="Wingdings" panose="05000000000000000000" pitchFamily="2" charset="2"/>
          <a:buNone/>
          <a:defRPr sz="3200" b="1" kern="0" dirty="0" smtClean="0">
            <a:solidFill>
              <a:srgbClr val="C00000"/>
            </a:solidFill>
            <a:latin typeface="微软雅黑" panose="020B0503020204020204" pitchFamily="34" charset="-122"/>
            <a:ea typeface="微软雅黑" panose="020B0503020204020204" pitchFamily="34" charset="-122"/>
            <a:cs typeface="+mj-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3759</Words>
  <Application>Microsoft Office PowerPoint</Application>
  <PresentationFormat>宽屏</PresentationFormat>
  <Paragraphs>496</Paragraphs>
  <Slides>33</Slides>
  <Notes>29</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33</vt:i4>
      </vt:variant>
    </vt:vector>
  </HeadingPairs>
  <TitlesOfParts>
    <vt:vector size="51" baseType="lpstr">
      <vt:lpstr>宋体</vt:lpstr>
      <vt:lpstr>Wingdings</vt:lpstr>
      <vt:lpstr>Calibri Light</vt:lpstr>
      <vt:lpstr>GungsuhChe</vt:lpstr>
      <vt:lpstr>Calibri</vt:lpstr>
      <vt:lpstr>微软雅黑</vt:lpstr>
      <vt:lpstr>Vrinda</vt:lpstr>
      <vt:lpstr>DFKai-SB</vt:lpstr>
      <vt:lpstr>Times New Roman</vt:lpstr>
      <vt:lpstr>黑体</vt:lpstr>
      <vt:lpstr>Arial</vt:lpstr>
      <vt:lpstr>新細明體</vt:lpstr>
      <vt:lpstr>新細明體</vt:lpstr>
      <vt:lpstr>Webdings</vt:lpstr>
      <vt:lpstr>Verdana</vt:lpstr>
      <vt:lpstr>Tahoma</vt:lpstr>
      <vt:lpstr>Lucida Sans Typewriter</vt:lpstr>
      <vt:lpstr>Office 主题</vt:lpstr>
      <vt:lpstr>GBase 8s SQL分析与优化</vt:lpstr>
      <vt:lpstr>前言 －SQL分析与优化</vt:lpstr>
      <vt:lpstr>目录</vt:lpstr>
      <vt:lpstr>跟踪SQL语句(Tracing)</vt:lpstr>
      <vt:lpstr>手动跟踪SQL (I) </vt:lpstr>
      <vt:lpstr>手动跟踪SQL (II) </vt:lpstr>
      <vt:lpstr>手动跟踪SQL (III) </vt:lpstr>
      <vt:lpstr>目录</vt:lpstr>
      <vt:lpstr>测量(measurement)工具 – dbaccess and time</vt:lpstr>
      <vt:lpstr>SET EXPLAIN – 测量工具</vt:lpstr>
      <vt:lpstr>SET EXPLAIN - sqexplain.out (I)</vt:lpstr>
      <vt:lpstr>SET EXPLAIN - sqexplain.out (II)</vt:lpstr>
      <vt:lpstr>SET EXPLAIN</vt:lpstr>
      <vt:lpstr>Set Explain 范例</vt:lpstr>
      <vt:lpstr>SET EXPLAIN －范例：循序读取没有索引</vt:lpstr>
      <vt:lpstr>SET EXPLAIN 范例：建立索引后 －以索引读取</vt:lpstr>
      <vt:lpstr>SET EXPLAIN -“预计运行时间”最长的SQL语句</vt:lpstr>
      <vt:lpstr>目录</vt:lpstr>
      <vt:lpstr>SQL 优化 – 不正确的schema</vt:lpstr>
      <vt:lpstr>SQL 优化 – 不正确的condition</vt:lpstr>
      <vt:lpstr>SQL 优化 – 不正确的 SQL</vt:lpstr>
      <vt:lpstr>SQL 优化 – 不正确的编程</vt:lpstr>
      <vt:lpstr>SQL 优化 – 编程效率低</vt:lpstr>
      <vt:lpstr>SQL 优化 – 避免笛卡尔积</vt:lpstr>
      <vt:lpstr>SQL 优化 – Date 和 Time 函数</vt:lpstr>
      <vt:lpstr>SQL 优化 – 正则表达式</vt:lpstr>
      <vt:lpstr>SQL 优化 – 不包含首位的子字符串(1)</vt:lpstr>
      <vt:lpstr>SQL 优化 – 不包含首位的子字符串(2) </vt:lpstr>
      <vt:lpstr>SQL 优化 – 不包含首位的子字符串(3) </vt:lpstr>
      <vt:lpstr>SQL 优化 - Union</vt:lpstr>
      <vt:lpstr>SQL 优化 – 相关自连接(correlated self-join)</vt:lpstr>
      <vt:lpstr>结论(1)</vt:lpstr>
      <vt:lpstr>Thank you !</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Gbase Market</dc:creator>
  <cp:lastModifiedBy>沈丽萍</cp:lastModifiedBy>
  <cp:revision>1002</cp:revision>
  <dcterms:created xsi:type="dcterms:W3CDTF">2013-08-14T15:08:00Z</dcterms:created>
  <dcterms:modified xsi:type="dcterms:W3CDTF">2020-02-26T13:17:47Z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