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417" r:id="rId2"/>
    <p:sldId id="457" r:id="rId3"/>
    <p:sldId id="419" r:id="rId4"/>
    <p:sldId id="420" r:id="rId5"/>
    <p:sldId id="421" r:id="rId6"/>
    <p:sldId id="422" r:id="rId7"/>
    <p:sldId id="423" r:id="rId8"/>
    <p:sldId id="424" r:id="rId9"/>
    <p:sldId id="425" r:id="rId10"/>
    <p:sldId id="426" r:id="rId11"/>
    <p:sldId id="458" r:id="rId12"/>
    <p:sldId id="428" r:id="rId13"/>
    <p:sldId id="429" r:id="rId14"/>
    <p:sldId id="430" r:id="rId15"/>
    <p:sldId id="431" r:id="rId16"/>
    <p:sldId id="432" r:id="rId17"/>
    <p:sldId id="433" r:id="rId18"/>
    <p:sldId id="434" r:id="rId19"/>
    <p:sldId id="435" r:id="rId20"/>
    <p:sldId id="436" r:id="rId21"/>
    <p:sldId id="459" r:id="rId22"/>
    <p:sldId id="438" r:id="rId23"/>
    <p:sldId id="439" r:id="rId24"/>
    <p:sldId id="440" r:id="rId25"/>
    <p:sldId id="441" r:id="rId26"/>
    <p:sldId id="442" r:id="rId27"/>
    <p:sldId id="443" r:id="rId28"/>
    <p:sldId id="444" r:id="rId29"/>
    <p:sldId id="445" r:id="rId30"/>
    <p:sldId id="460" r:id="rId31"/>
    <p:sldId id="447" r:id="rId32"/>
    <p:sldId id="448" r:id="rId33"/>
    <p:sldId id="449" r:id="rId34"/>
    <p:sldId id="450" r:id="rId35"/>
    <p:sldId id="451" r:id="rId36"/>
    <p:sldId id="452" r:id="rId37"/>
    <p:sldId id="455" r:id="rId38"/>
    <p:sldId id="456" r:id="rId39"/>
    <p:sldId id="407" r:id="rId40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656"/>
    <a:srgbClr val="B5B5B5"/>
    <a:srgbClr val="DE1208"/>
    <a:srgbClr val="85898F"/>
    <a:srgbClr val="DADEE6"/>
    <a:srgbClr val="494545"/>
    <a:srgbClr val="5A6783"/>
    <a:srgbClr val="F15B67"/>
    <a:srgbClr val="A1A1A1"/>
    <a:srgbClr val="3D48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2" autoAdjust="0"/>
    <p:restoredTop sz="99878" autoAdjust="0"/>
  </p:normalViewPr>
  <p:slideViewPr>
    <p:cSldViewPr snapToGrid="0">
      <p:cViewPr varScale="1">
        <p:scale>
          <a:sx n="85" d="100"/>
          <a:sy n="85" d="100"/>
        </p:scale>
        <p:origin x="-128" y="-1280"/>
      </p:cViewPr>
      <p:guideLst>
        <p:guide orient="horz" pos="1066"/>
        <p:guide orient="horz" pos="4065"/>
        <p:guide pos="325"/>
        <p:guide pos="7106"/>
        <p:guide pos="17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7" d="100"/>
        <a:sy n="87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3192" y="-78"/>
      </p:cViewPr>
      <p:guideLst>
        <p:guide orient="horz" pos="2924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20/3/19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2477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6622AFC-370D-4D83-BC2C-E3B279A36771}" type="datetimeFigureOut">
              <a:rPr lang="zh-CN" altLang="en-US"/>
              <a:pPr>
                <a:defRPr/>
              </a:pPr>
              <a:t>20/3/19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B37621B-8712-439F-AD62-D011FD133E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39118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1EDF9-887E-4317-82C6-85814C8A9540}" type="slidenum">
              <a:rPr lang="zh-CN" altLang="en-US" smtClean="0"/>
              <a:pPr/>
              <a:t>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6CF7CC-FF63-2F42-878E-6EC1F5149415}" type="slidenum">
              <a:rPr lang="zh-CN" altLang="en-US" sz="1200" b="0">
                <a:cs typeface="宋体" panose="02010600030101010101" pitchFamily="2" charset="-122"/>
              </a:rPr>
              <a:pPr/>
              <a:t>11</a:t>
            </a:fld>
            <a:endParaRPr lang="en-US" altLang="zh-CN" sz="1200" b="0"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  <a:cs typeface="宋体" panose="02010600030101010101" pitchFamily="2" charset="-122"/>
              </a:rPr>
              <a:t>The “free” value and “pcused” value of demodbs are not consistent.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4638"/>
          </a:xfrm>
          <a:noFill/>
        </p:spPr>
        <p:txBody>
          <a:bodyPr/>
          <a:lstStyle/>
          <a:p>
            <a:pPr eaLnBrk="1" hangingPunct="1">
              <a:buSzPct val="70000"/>
              <a:buFont typeface="Wingdings" panose="05000000000000000000" charset="0"/>
              <a:buNone/>
            </a:pPr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7621B-8712-439F-AD62-D011FD133EC3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4638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4638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4638"/>
          </a:xfrm>
          <a:noFill/>
        </p:spPr>
        <p:txBody>
          <a:bodyPr/>
          <a:lstStyle/>
          <a:p>
            <a:pPr eaLnBrk="1" hangingPunct="1">
              <a:buSzPct val="70000"/>
              <a:buFont typeface="Wingdings" panose="05000000000000000000" charset="0"/>
              <a:buNone/>
            </a:pPr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4638"/>
          </a:xfrm>
          <a:noFill/>
        </p:spPr>
        <p:txBody>
          <a:bodyPr/>
          <a:lstStyle/>
          <a:p>
            <a:pPr eaLnBrk="1" hangingPunct="1"/>
            <a:r>
              <a:rPr lang="zh-CN" altLang="en-US"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457200"/>
          </a:xfrm>
          <a:noFill/>
        </p:spPr>
        <p:txBody>
          <a:bodyPr/>
          <a:lstStyle/>
          <a:p>
            <a:pPr eaLnBrk="1" hangingPunct="1">
              <a:buSzPct val="70000"/>
              <a:buFont typeface="Wingdings" panose="05000000000000000000" charset="0"/>
              <a:buNone/>
            </a:pPr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4638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4638"/>
          </a:xfrm>
          <a:noFill/>
        </p:spPr>
        <p:txBody>
          <a:bodyPr/>
          <a:lstStyle/>
          <a:p>
            <a:pPr eaLnBrk="1" hangingPunct="1">
              <a:buSzPct val="70000"/>
              <a:buFont typeface="Wingdings" panose="05000000000000000000" charset="0"/>
              <a:buNone/>
            </a:pPr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2707" name="备注占位符 2"/>
          <p:cNvSpPr>
            <a:spLocks noGrp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endParaRPr lang="zh-CN" altLang="en-US" dirty="0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270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13E4646-1084-A046-8954-892C91751825}" type="slidenum">
              <a:rPr lang="en-US" altLang="zh-CN" sz="1200" b="0">
                <a:cs typeface="宋体" panose="02010600030101010101" pitchFamily="2" charset="-122"/>
              </a:rPr>
              <a:pPr/>
              <a:t>36</a:t>
            </a:fld>
            <a:endParaRPr lang="en-US" altLang="zh-CN" sz="1200" b="0"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3731" name="备注占位符 2"/>
          <p:cNvSpPr>
            <a:spLocks noGrp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373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4E9C6FE-6B50-034F-8837-9566FD50CD65}" type="slidenum">
              <a:rPr lang="zh-CN" altLang="en-US" sz="1200" b="0">
                <a:cs typeface="宋体" panose="02010600030101010101" pitchFamily="2" charset="-122"/>
              </a:rPr>
              <a:pPr/>
              <a:t>37</a:t>
            </a:fld>
            <a:endParaRPr lang="en-US" altLang="zh-CN" sz="1200" b="0"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4638"/>
          </a:xfrm>
          <a:noFill/>
        </p:spPr>
        <p:txBody>
          <a:bodyPr/>
          <a:lstStyle/>
          <a:p>
            <a:pPr marL="228600" indent="-228600"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396875"/>
          </a:xfrm>
          <a:noFill/>
        </p:spPr>
        <p:txBody>
          <a:bodyPr/>
          <a:lstStyle/>
          <a:p>
            <a:pPr marL="742950" lvl="1" indent="-285750"/>
            <a:endParaRPr lang="en-US" altLang="zh-CN" sz="800"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457200"/>
          </a:xfrm>
          <a:noFill/>
        </p:spPr>
        <p:txBody>
          <a:bodyPr/>
          <a:lstStyle/>
          <a:p>
            <a:pPr marL="742950" lvl="1" indent="-285750"/>
            <a:r>
              <a:rPr lang="zh-CN" altLang="en-US" dirty="0">
                <a:ea typeface="宋体" panose="02010600030101010101" pitchFamily="2" charset="-122"/>
                <a:cs typeface="宋体" panose="02010600030101010101" pitchFamily="2" charset="-122"/>
              </a:rPr>
              <a:t>当</a:t>
            </a:r>
            <a:r>
              <a:rPr lang="en-US" altLang="zh-CN" dirty="0" err="1">
                <a:ea typeface="宋体" panose="02010600030101010101" pitchFamily="2" charset="-122"/>
                <a:cs typeface="宋体" panose="02010600030101010101" pitchFamily="2" charset="-122"/>
              </a:rPr>
              <a:t>c_per_t</a:t>
            </a:r>
            <a:r>
              <a:rPr lang="zh-CN" altLang="en-US" dirty="0">
                <a:ea typeface="宋体" panose="02010600030101010101" pitchFamily="2" charset="-122"/>
                <a:cs typeface="宋体" panose="02010600030101010101" pitchFamily="2" charset="-122"/>
              </a:rPr>
              <a:t>超过</a:t>
            </a:r>
            <a:r>
              <a:rPr lang="en-US" altLang="zh-CN" dirty="0">
                <a:ea typeface="宋体" panose="02010600030101010101" pitchFamily="2" charset="-122"/>
                <a:cs typeface="宋体" panose="02010600030101010101" pitchFamily="2" charset="-122"/>
              </a:rPr>
              <a:t>350</a:t>
            </a:r>
            <a:r>
              <a:rPr lang="zh-CN" altLang="en-US" dirty="0">
                <a:ea typeface="宋体" panose="02010600030101010101" pitchFamily="2" charset="-122"/>
                <a:cs typeface="宋体" panose="02010600030101010101" pitchFamily="2" charset="-122"/>
              </a:rPr>
              <a:t>，建议将</a:t>
            </a:r>
            <a:r>
              <a:rPr lang="en-US" altLang="zh-CN" dirty="0">
                <a:ea typeface="宋体" panose="02010600030101010101" pitchFamily="2" charset="-122"/>
                <a:cs typeface="宋体" panose="02010600030101010101" pitchFamily="2" charset="-122"/>
              </a:rPr>
              <a:t>vp_class</a:t>
            </a:r>
            <a:r>
              <a:rPr lang="zh-CN" altLang="en-US" dirty="0">
                <a:ea typeface="宋体" panose="02010600030101010101" pitchFamily="2" charset="-122"/>
                <a:cs typeface="宋体" panose="02010600030101010101" pitchFamily="2" charset="-122"/>
              </a:rPr>
              <a:t>设为</a:t>
            </a:r>
            <a:r>
              <a:rPr lang="en-US" altLang="zh-CN" dirty="0">
                <a:ea typeface="宋体" panose="02010600030101010101" pitchFamily="2" charset="-122"/>
                <a:cs typeface="宋体" panose="02010600030101010101" pitchFamily="2" charset="-122"/>
              </a:rPr>
              <a:t>NET??????</a:t>
            </a:r>
            <a:endParaRPr lang="en-US" altLang="zh-CN" sz="1400" dirty="0"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eaLnBrk="1" hangingPunct="1"/>
            <a:endParaRPr lang="zh-CN" altLang="en-US" dirty="0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375" y="4343400"/>
            <a:ext cx="6653213" cy="276225"/>
          </a:xfrm>
          <a:noFill/>
        </p:spPr>
        <p:txBody>
          <a:bodyPr/>
          <a:lstStyle/>
          <a:p>
            <a:pPr eaLnBrk="1" hangingPunct="1"/>
            <a:endParaRPr lang="zh-CN" altLang="en-US"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-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7"/>
          <p:cNvSpPr/>
          <p:nvPr userDrawn="1"/>
        </p:nvSpPr>
        <p:spPr>
          <a:xfrm>
            <a:off x="0" y="6554788"/>
            <a:ext cx="12192000" cy="303212"/>
          </a:xfrm>
          <a:prstGeom prst="rect">
            <a:avLst/>
          </a:prstGeom>
          <a:gradFill>
            <a:gsLst>
              <a:gs pos="0">
                <a:srgbClr val="404040"/>
              </a:gs>
              <a:gs pos="94000">
                <a:srgbClr val="0D0D0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 8"/>
          <p:cNvSpPr/>
          <p:nvPr userDrawn="1"/>
        </p:nvSpPr>
        <p:spPr>
          <a:xfrm>
            <a:off x="0" y="6465888"/>
            <a:ext cx="2305050" cy="392112"/>
          </a:xfrm>
          <a:custGeom>
            <a:avLst/>
            <a:gdLst>
              <a:gd name="connsiteX0" fmla="*/ 0 w 2305316"/>
              <a:gd name="connsiteY0" fmla="*/ 0 h 392806"/>
              <a:gd name="connsiteX1" fmla="*/ 2305316 w 2305316"/>
              <a:gd name="connsiteY1" fmla="*/ 0 h 392806"/>
              <a:gd name="connsiteX2" fmla="*/ 2163649 w 2305316"/>
              <a:gd name="connsiteY2" fmla="*/ 392806 h 392806"/>
              <a:gd name="connsiteX3" fmla="*/ 0 w 2305316"/>
              <a:gd name="connsiteY3" fmla="*/ 392806 h 392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5316" h="392806">
                <a:moveTo>
                  <a:pt x="0" y="0"/>
                </a:moveTo>
                <a:lnTo>
                  <a:pt x="2305316" y="0"/>
                </a:lnTo>
                <a:lnTo>
                  <a:pt x="2163649" y="392806"/>
                </a:lnTo>
                <a:lnTo>
                  <a:pt x="0" y="392806"/>
                </a:lnTo>
                <a:close/>
              </a:path>
            </a:pathLst>
          </a:custGeom>
          <a:gradFill flip="none" rotWithShape="1">
            <a:gsLst>
              <a:gs pos="0">
                <a:srgbClr val="F5715B"/>
              </a:gs>
              <a:gs pos="71000">
                <a:srgbClr val="B82E24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1787C887-E0EA-48E6-9009-742CC8F3D7A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8" name="图片 7" descr="01-封面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12192000" cy="6857998"/>
          </a:xfrm>
          <a:prstGeom prst="rect">
            <a:avLst/>
          </a:prstGeom>
        </p:spPr>
      </p:pic>
      <p:sp>
        <p:nvSpPr>
          <p:cNvPr id="10" name="副标题 10"/>
          <p:cNvSpPr txBox="1"/>
          <p:nvPr userDrawn="1"/>
        </p:nvSpPr>
        <p:spPr bwMode="auto">
          <a:xfrm>
            <a:off x="9240716" y="6017112"/>
            <a:ext cx="2632716" cy="242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/>
          <a:lstStyle/>
          <a:p>
            <a:pPr algn="r" eaLnBrk="0" hangingPunct="0">
              <a:buClr>
                <a:schemeClr val="accent1"/>
              </a:buClr>
              <a:buFontTx/>
              <a:buNone/>
              <a:defRPr/>
            </a:pPr>
            <a:r>
              <a:rPr lang="zh-CN" altLang="en-US" sz="1380" kern="0" spc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南大通用数据技术股份有限公司</a:t>
            </a:r>
          </a:p>
        </p:txBody>
      </p:sp>
      <p:sp>
        <p:nvSpPr>
          <p:cNvPr id="11" name="TextBox 9"/>
          <p:cNvSpPr>
            <a:spLocks noChangeArrowheads="1"/>
          </p:cNvSpPr>
          <p:nvPr userDrawn="1"/>
        </p:nvSpPr>
        <p:spPr bwMode="auto">
          <a:xfrm>
            <a:off x="9817548" y="6424733"/>
            <a:ext cx="2148350" cy="276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r">
              <a:buFontTx/>
              <a:buNone/>
            </a:pPr>
            <a:r>
              <a:rPr lang="zh-CN" altLang="zh-CN" sz="1200" spc="100" dirty="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Verdana" panose="020B0604030504040204" pitchFamily="34" charset="0"/>
              </a:rPr>
              <a:t>版权所有© GBASE </a:t>
            </a:r>
            <a:r>
              <a:rPr lang="zh-CN" altLang="zh-CN" sz="1200" spc="100" dirty="0" smtClean="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Verdana" panose="020B0604030504040204" pitchFamily="34" charset="0"/>
              </a:rPr>
              <a:t>201</a:t>
            </a:r>
            <a:r>
              <a:rPr lang="en-US" altLang="zh-CN" sz="1200" spc="100" dirty="0" smtClean="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Verdana" panose="020B0604030504040204" pitchFamily="34" charset="0"/>
              </a:rPr>
              <a:t>9</a:t>
            </a:r>
            <a:endParaRPr lang="zh-CN" altLang="zh-CN" sz="1200" spc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Verdana" panose="020B0604030504040204" pitchFamily="34" charset="0"/>
            </a:endParaRPr>
          </a:p>
        </p:txBody>
      </p:sp>
      <p:sp>
        <p:nvSpPr>
          <p:cNvPr id="12" name="文本框 1"/>
          <p:cNvSpPr txBox="1">
            <a:spLocks noChangeArrowheads="1"/>
          </p:cNvSpPr>
          <p:nvPr userDrawn="1"/>
        </p:nvSpPr>
        <p:spPr bwMode="auto">
          <a:xfrm>
            <a:off x="227398" y="2690706"/>
            <a:ext cx="3288080" cy="3231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500" b="1" spc="650" baseline="0" dirty="0">
                <a:solidFill>
                  <a:srgbClr val="49454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让世界用上中国的数据库</a:t>
            </a:r>
          </a:p>
        </p:txBody>
      </p:sp>
      <p:sp>
        <p:nvSpPr>
          <p:cNvPr id="19" name="标题 1"/>
          <p:cNvSpPr>
            <a:spLocks noGrp="1"/>
          </p:cNvSpPr>
          <p:nvPr>
            <p:ph type="title" hasCustomPrompt="1"/>
          </p:nvPr>
        </p:nvSpPr>
        <p:spPr>
          <a:xfrm>
            <a:off x="5506720" y="2395515"/>
            <a:ext cx="6461760" cy="56944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lnSpc>
                <a:spcPct val="100000"/>
              </a:lnSpc>
              <a:defRPr sz="3200" b="1" spc="100" baseline="0">
                <a:solidFill>
                  <a:srgbClr val="494545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南大通用数据技术股份有限公司</a:t>
            </a:r>
          </a:p>
        </p:txBody>
      </p:sp>
      <p:sp>
        <p:nvSpPr>
          <p:cNvPr id="13" name="副标题 10"/>
          <p:cNvSpPr txBox="1"/>
          <p:nvPr userDrawn="1"/>
        </p:nvSpPr>
        <p:spPr bwMode="auto">
          <a:xfrm>
            <a:off x="8361486" y="6246160"/>
            <a:ext cx="3511948" cy="3040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/>
          <a:lstStyle/>
          <a:p>
            <a:pPr algn="r" eaLnBrk="0" hangingPunct="0">
              <a:buClr>
                <a:schemeClr val="accent1"/>
              </a:buClr>
              <a:buFontTx/>
              <a:buNone/>
              <a:defRPr/>
            </a:pPr>
            <a:r>
              <a:rPr lang="en-US" altLang="zh-CN" sz="1300" kern="0" spc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Data Technology </a:t>
            </a:r>
            <a:r>
              <a:rPr lang="en-US" altLang="zh-CN" sz="1300" kern="0" spc="0" baseline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Co.,Ltd</a:t>
            </a:r>
            <a:endParaRPr lang="zh-CN" altLang="en-US" sz="1300" kern="0" spc="0" baseline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-Title&amp;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带R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1943" y="6504180"/>
            <a:ext cx="1695635" cy="302606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8525573" y="6585145"/>
            <a:ext cx="3645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spc="1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400-013-9696 / www.gbase.cn / info@gbase.cn</a:t>
            </a:r>
            <a:endParaRPr lang="zh-CN" altLang="en-US" sz="1000" spc="1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0" y="1019175"/>
            <a:ext cx="12192000" cy="0"/>
          </a:xfrm>
          <a:prstGeom prst="line">
            <a:avLst/>
          </a:prstGeom>
          <a:ln>
            <a:solidFill>
              <a:srgbClr val="B82E2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标题 1"/>
          <p:cNvSpPr>
            <a:spLocks noGrp="1"/>
          </p:cNvSpPr>
          <p:nvPr>
            <p:ph type="title" hasCustomPrompt="1"/>
          </p:nvPr>
        </p:nvSpPr>
        <p:spPr>
          <a:xfrm>
            <a:off x="275491" y="538406"/>
            <a:ext cx="11207263" cy="481500"/>
          </a:xfrm>
          <a:prstGeom prst="rect">
            <a:avLst/>
          </a:prstGeom>
        </p:spPr>
        <p:txBody>
          <a:bodyPr/>
          <a:lstStyle>
            <a:lvl1pPr>
              <a:defRPr sz="3000" b="1" spc="100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标题文字</a:t>
            </a:r>
          </a:p>
        </p:txBody>
      </p:sp>
      <p:sp>
        <p:nvSpPr>
          <p:cNvPr id="4" name="TextBox 3"/>
          <p:cNvSpPr txBox="1"/>
          <p:nvPr userDrawn="1"/>
        </p:nvSpPr>
        <p:spPr bwMode="auto">
          <a:xfrm>
            <a:off x="2681155" y="6533909"/>
            <a:ext cx="494045" cy="3385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rtlCol="0" anchor="b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fld id="{E06F47B1-A2F8-40A5-AD5F-9DCD4D886805}" type="slidenum">
              <a:rPr lang="zh-CN" altLang="en-US" sz="1600" b="0" kern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pPr algn="ctr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None/>
              </a:pPr>
              <a:t>‹#›</a:t>
            </a:fld>
            <a:r>
              <a:rPr lang="zh-CN" altLang="en-US" sz="1600" b="0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endParaRPr lang="en-US" altLang="zh-CN" sz="1600" b="0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-Title&amp;段落文本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带R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1943" y="6504180"/>
            <a:ext cx="1695635" cy="302606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8525573" y="6585145"/>
            <a:ext cx="3645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spc="1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400-013-9696 / www.gbase.cn / info@gbase.cn</a:t>
            </a:r>
            <a:endParaRPr lang="zh-CN" altLang="en-US" sz="1000" spc="1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0" y="1019175"/>
            <a:ext cx="12192000" cy="0"/>
          </a:xfrm>
          <a:prstGeom prst="line">
            <a:avLst/>
          </a:prstGeom>
          <a:ln>
            <a:solidFill>
              <a:srgbClr val="B82E2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标题 1"/>
          <p:cNvSpPr>
            <a:spLocks noGrp="1"/>
          </p:cNvSpPr>
          <p:nvPr>
            <p:ph type="title" hasCustomPrompt="1"/>
          </p:nvPr>
        </p:nvSpPr>
        <p:spPr>
          <a:xfrm>
            <a:off x="275491" y="538406"/>
            <a:ext cx="11207263" cy="481500"/>
          </a:xfrm>
          <a:prstGeom prst="rect">
            <a:avLst/>
          </a:prstGeom>
        </p:spPr>
        <p:txBody>
          <a:bodyPr/>
          <a:lstStyle>
            <a:lvl1pPr>
              <a:defRPr sz="3000" b="1" spc="100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标题文字</a:t>
            </a: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0" hasCustomPrompt="1"/>
          </p:nvPr>
        </p:nvSpPr>
        <p:spPr>
          <a:xfrm>
            <a:off x="755650" y="1248508"/>
            <a:ext cx="10718800" cy="488876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FontTx/>
              <a:buBlip>
                <a:blip r:embed="rId3"/>
              </a:buBlip>
              <a:defRPr sz="2400" spc="100" baseline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lnSpc>
                <a:spcPct val="100000"/>
              </a:lnSpc>
              <a:defRPr sz="1800" spc="100" baseline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</a:lstStyle>
          <a:p>
            <a:pPr lvl="0"/>
            <a:r>
              <a:rPr lang="zh-CN" altLang="en-US" dirty="0"/>
              <a:t>第一级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8" name="TextBox 7"/>
          <p:cNvSpPr txBox="1"/>
          <p:nvPr userDrawn="1"/>
        </p:nvSpPr>
        <p:spPr bwMode="auto">
          <a:xfrm>
            <a:off x="2681155" y="6533909"/>
            <a:ext cx="494045" cy="3385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rtlCol="0" anchor="b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fld id="{E06F47B1-A2F8-40A5-AD5F-9DCD4D886805}" type="slidenum">
              <a:rPr lang="zh-CN" altLang="en-US" sz="1600" b="0" kern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pPr algn="ctr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None/>
              </a:pPr>
              <a:t>‹#›</a:t>
            </a:fld>
            <a:r>
              <a:rPr lang="zh-CN" altLang="en-US" sz="1600" b="0" kern="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endParaRPr lang="en-US" altLang="zh-CN" sz="1600" b="0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-Title&amp;文字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 descr="带R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1943" y="6504180"/>
            <a:ext cx="1695635" cy="302606"/>
          </a:xfrm>
          <a:prstGeom prst="rect">
            <a:avLst/>
          </a:prstGeom>
        </p:spPr>
      </p:pic>
      <p:sp>
        <p:nvSpPr>
          <p:cNvPr id="20" name="TextBox 19"/>
          <p:cNvSpPr txBox="1"/>
          <p:nvPr userDrawn="1"/>
        </p:nvSpPr>
        <p:spPr>
          <a:xfrm>
            <a:off x="8525573" y="6585145"/>
            <a:ext cx="36457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spc="1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400-013-9696 / www.gbase.cn / info@gbase.cn</a:t>
            </a:r>
            <a:endParaRPr lang="zh-CN" altLang="en-US" sz="1000" spc="1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1" name="直接连接符 20"/>
          <p:cNvCxnSpPr/>
          <p:nvPr userDrawn="1"/>
        </p:nvCxnSpPr>
        <p:spPr>
          <a:xfrm>
            <a:off x="0" y="1019175"/>
            <a:ext cx="12192000" cy="0"/>
          </a:xfrm>
          <a:prstGeom prst="line">
            <a:avLst/>
          </a:prstGeom>
          <a:ln>
            <a:solidFill>
              <a:srgbClr val="B82E2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标题 1"/>
          <p:cNvSpPr>
            <a:spLocks noGrp="1"/>
          </p:cNvSpPr>
          <p:nvPr>
            <p:ph type="title" hasCustomPrompt="1"/>
          </p:nvPr>
        </p:nvSpPr>
        <p:spPr>
          <a:xfrm>
            <a:off x="275491" y="538406"/>
            <a:ext cx="11207263" cy="481500"/>
          </a:xfrm>
          <a:prstGeom prst="rect">
            <a:avLst/>
          </a:prstGeom>
        </p:spPr>
        <p:txBody>
          <a:bodyPr/>
          <a:lstStyle>
            <a:lvl1pPr>
              <a:defRPr sz="3000" b="1" spc="100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标题文字</a:t>
            </a:r>
          </a:p>
        </p:txBody>
      </p:sp>
      <p:sp>
        <p:nvSpPr>
          <p:cNvPr id="23" name="文本占位符 11"/>
          <p:cNvSpPr>
            <a:spLocks noGrp="1"/>
          </p:cNvSpPr>
          <p:nvPr>
            <p:ph type="body" sz="quarter" idx="10" hasCustomPrompt="1"/>
          </p:nvPr>
        </p:nvSpPr>
        <p:spPr>
          <a:xfrm>
            <a:off x="6177280" y="1248508"/>
            <a:ext cx="5297170" cy="488876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FontTx/>
              <a:buBlip>
                <a:blip r:embed="rId3"/>
              </a:buBlip>
              <a:defRPr sz="2400" spc="100" baseline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lnSpc>
                <a:spcPct val="100000"/>
              </a:lnSpc>
              <a:defRPr sz="1800" spc="100" baseline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</a:lstStyle>
          <a:p>
            <a:pPr lvl="0"/>
            <a:r>
              <a:rPr lang="zh-CN" altLang="en-US" dirty="0"/>
              <a:t>第一级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sp>
        <p:nvSpPr>
          <p:cNvPr id="8" name="TextBox 7"/>
          <p:cNvSpPr txBox="1"/>
          <p:nvPr userDrawn="1"/>
        </p:nvSpPr>
        <p:spPr bwMode="auto">
          <a:xfrm>
            <a:off x="2710009" y="6533909"/>
            <a:ext cx="436337" cy="3385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rtlCol="0" anchor="b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fld id="{E06F47B1-A2F8-40A5-AD5F-9DCD4D886805}" type="slidenum">
              <a:rPr lang="zh-CN" altLang="en-US" sz="1600" b="0" kern="0" smtClea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pPr algn="ctr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None/>
              </a:pPr>
              <a:t>‹#›</a:t>
            </a:fld>
            <a:endParaRPr lang="en-US" altLang="zh-CN" sz="1600" b="0" kern="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-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01-封面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"/>
            <a:ext cx="12192000" cy="6857998"/>
          </a:xfrm>
          <a:prstGeom prst="rect">
            <a:avLst/>
          </a:prstGeom>
        </p:spPr>
      </p:pic>
      <p:sp>
        <p:nvSpPr>
          <p:cNvPr id="10" name="副标题 10"/>
          <p:cNvSpPr txBox="1"/>
          <p:nvPr userDrawn="1"/>
        </p:nvSpPr>
        <p:spPr bwMode="auto">
          <a:xfrm>
            <a:off x="9037516" y="6057752"/>
            <a:ext cx="2632716" cy="242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/>
          <a:lstStyle/>
          <a:p>
            <a:pPr algn="r" eaLnBrk="0" hangingPunct="0">
              <a:buClr>
                <a:schemeClr val="accent1"/>
              </a:buClr>
              <a:buFontTx/>
              <a:buNone/>
              <a:defRPr/>
            </a:pPr>
            <a:r>
              <a:rPr lang="zh-CN" altLang="en-US" sz="1200" kern="0" spc="15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南大通用数据技术股份有限公司</a:t>
            </a:r>
          </a:p>
        </p:txBody>
      </p:sp>
      <p:sp>
        <p:nvSpPr>
          <p:cNvPr id="11" name="TextBox 9"/>
          <p:cNvSpPr>
            <a:spLocks noChangeArrowheads="1"/>
          </p:cNvSpPr>
          <p:nvPr userDrawn="1"/>
        </p:nvSpPr>
        <p:spPr bwMode="auto">
          <a:xfrm>
            <a:off x="9614348" y="6424733"/>
            <a:ext cx="2148350" cy="276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r">
              <a:buFontTx/>
              <a:buNone/>
            </a:pPr>
            <a:r>
              <a:rPr lang="zh-CN" altLang="zh-CN" sz="1200" spc="100" dirty="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Verdana" panose="020B0604030504040204" pitchFamily="34" charset="0"/>
              </a:rPr>
              <a:t>版权所有© GBASE </a:t>
            </a:r>
            <a:r>
              <a:rPr lang="zh-CN" altLang="zh-CN" sz="1200" spc="100" dirty="0" smtClean="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Verdana" panose="020B0604030504040204" pitchFamily="34" charset="0"/>
              </a:rPr>
              <a:t>201</a:t>
            </a:r>
            <a:r>
              <a:rPr lang="en-US" altLang="zh-CN" sz="1200" spc="100" dirty="0" smtClean="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Verdana" panose="020B0604030504040204" pitchFamily="34" charset="0"/>
              </a:rPr>
              <a:t>9</a:t>
            </a:r>
            <a:endParaRPr lang="zh-CN" altLang="zh-CN" sz="1200" spc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Verdana" panose="020B0604030504040204" pitchFamily="34" charset="0"/>
            </a:endParaRPr>
          </a:p>
        </p:txBody>
      </p:sp>
      <p:sp>
        <p:nvSpPr>
          <p:cNvPr id="19" name="标题 1"/>
          <p:cNvSpPr>
            <a:spLocks noGrp="1"/>
          </p:cNvSpPr>
          <p:nvPr>
            <p:ph type="title" hasCustomPrompt="1"/>
          </p:nvPr>
        </p:nvSpPr>
        <p:spPr>
          <a:xfrm>
            <a:off x="2236371" y="3381035"/>
            <a:ext cx="7816361" cy="611845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200" b="1" spc="100" baseline="0">
                <a:solidFill>
                  <a:srgbClr val="5A678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Thank you</a:t>
            </a:r>
            <a:r>
              <a:rPr lang="zh-CN" altLang="en-US" dirty="0"/>
              <a:t>！</a:t>
            </a:r>
          </a:p>
        </p:txBody>
      </p:sp>
      <p:sp>
        <p:nvSpPr>
          <p:cNvPr id="13" name="副标题 10"/>
          <p:cNvSpPr txBox="1"/>
          <p:nvPr userDrawn="1"/>
        </p:nvSpPr>
        <p:spPr bwMode="auto">
          <a:xfrm>
            <a:off x="8137966" y="6246160"/>
            <a:ext cx="3511948" cy="3040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/>
          <a:lstStyle/>
          <a:p>
            <a:pPr algn="r" eaLnBrk="0" hangingPunct="0">
              <a:buClr>
                <a:schemeClr val="accent1"/>
              </a:buClr>
              <a:buFontTx/>
              <a:buNone/>
              <a:defRPr/>
            </a:pPr>
            <a:r>
              <a:rPr lang="en-US" altLang="zh-CN" sz="1200" kern="0" spc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Data Technology </a:t>
            </a:r>
            <a:r>
              <a:rPr lang="en-US" altLang="zh-CN" sz="1200" kern="0" spc="0" baseline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Co.,Ltd</a:t>
            </a:r>
            <a:endParaRPr lang="zh-CN" altLang="en-US" sz="1200" kern="0" spc="0" baseline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标题 1"/>
          <p:cNvSpPr txBox="1"/>
          <p:nvPr userDrawn="1"/>
        </p:nvSpPr>
        <p:spPr>
          <a:xfrm>
            <a:off x="4445779" y="1516752"/>
            <a:ext cx="3189069" cy="1582048"/>
          </a:xfrm>
          <a:prstGeom prst="rect">
            <a:avLst/>
          </a:prstGeom>
        </p:spPr>
        <p:txBody>
          <a:bodyPr/>
          <a:lstStyle>
            <a:lvl1pPr algn="ctr">
              <a:lnSpc>
                <a:spcPct val="100000"/>
              </a:lnSpc>
              <a:defRPr sz="3200" b="1" spc="100" baseline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9600" b="0" i="0" u="none" strike="noStrike" kern="1200" cap="none" spc="2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Q&amp;A</a:t>
            </a:r>
            <a:endParaRPr kumimoji="0" lang="zh-CN" altLang="en-US" sz="9600" b="0" i="0" u="none" strike="noStrike" kern="1200" cap="none" spc="2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pic>
        <p:nvPicPr>
          <p:cNvPr id="16" name="图片 15" descr="logo_02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9215120" y="5520055"/>
            <a:ext cx="2692400" cy="504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6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矩形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59000"/>
                </a:schemeClr>
              </a:gs>
              <a:gs pos="0">
                <a:schemeClr val="bg1">
                  <a:alpha val="34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554788"/>
            <a:ext cx="12192000" cy="303212"/>
          </a:xfrm>
          <a:prstGeom prst="rect">
            <a:avLst/>
          </a:prstGeom>
          <a:gradFill>
            <a:gsLst>
              <a:gs pos="0">
                <a:srgbClr val="404040"/>
              </a:gs>
              <a:gs pos="94000">
                <a:srgbClr val="0D0D0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任意多边形 8"/>
          <p:cNvSpPr/>
          <p:nvPr userDrawn="1"/>
        </p:nvSpPr>
        <p:spPr>
          <a:xfrm>
            <a:off x="0" y="6465888"/>
            <a:ext cx="2305050" cy="392112"/>
          </a:xfrm>
          <a:custGeom>
            <a:avLst/>
            <a:gdLst>
              <a:gd name="connsiteX0" fmla="*/ 0 w 2305316"/>
              <a:gd name="connsiteY0" fmla="*/ 0 h 392806"/>
              <a:gd name="connsiteX1" fmla="*/ 2305316 w 2305316"/>
              <a:gd name="connsiteY1" fmla="*/ 0 h 392806"/>
              <a:gd name="connsiteX2" fmla="*/ 2163649 w 2305316"/>
              <a:gd name="connsiteY2" fmla="*/ 392806 h 392806"/>
              <a:gd name="connsiteX3" fmla="*/ 0 w 2305316"/>
              <a:gd name="connsiteY3" fmla="*/ 392806 h 392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5316" h="392806">
                <a:moveTo>
                  <a:pt x="0" y="0"/>
                </a:moveTo>
                <a:lnTo>
                  <a:pt x="2305316" y="0"/>
                </a:lnTo>
                <a:lnTo>
                  <a:pt x="2163649" y="392806"/>
                </a:lnTo>
                <a:lnTo>
                  <a:pt x="0" y="392806"/>
                </a:lnTo>
                <a:close/>
              </a:path>
            </a:pathLst>
          </a:custGeom>
          <a:gradFill flip="none" rotWithShape="1">
            <a:gsLst>
              <a:gs pos="0">
                <a:srgbClr val="F93D32"/>
              </a:gs>
              <a:gs pos="91000">
                <a:srgbClr val="BE100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任意多边形 9"/>
          <p:cNvSpPr/>
          <p:nvPr userDrawn="1"/>
        </p:nvSpPr>
        <p:spPr>
          <a:xfrm>
            <a:off x="0" y="566738"/>
            <a:ext cx="168275" cy="454025"/>
          </a:xfrm>
          <a:custGeom>
            <a:avLst/>
            <a:gdLst>
              <a:gd name="connsiteX0" fmla="*/ 0 w 2305316"/>
              <a:gd name="connsiteY0" fmla="*/ 0 h 392806"/>
              <a:gd name="connsiteX1" fmla="*/ 2305316 w 2305316"/>
              <a:gd name="connsiteY1" fmla="*/ 0 h 392806"/>
              <a:gd name="connsiteX2" fmla="*/ 2163649 w 2305316"/>
              <a:gd name="connsiteY2" fmla="*/ 392806 h 392806"/>
              <a:gd name="connsiteX3" fmla="*/ 0 w 2305316"/>
              <a:gd name="connsiteY3" fmla="*/ 392806 h 392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5316" h="392806">
                <a:moveTo>
                  <a:pt x="0" y="0"/>
                </a:moveTo>
                <a:lnTo>
                  <a:pt x="2305316" y="0"/>
                </a:lnTo>
                <a:lnTo>
                  <a:pt x="2163649" y="392806"/>
                </a:lnTo>
                <a:lnTo>
                  <a:pt x="0" y="392806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0" y="1019175"/>
            <a:ext cx="12192000" cy="0"/>
          </a:xfrm>
          <a:prstGeom prst="line">
            <a:avLst/>
          </a:prstGeom>
          <a:ln>
            <a:solidFill>
              <a:srgbClr val="B82E2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GBase</a:t>
            </a:r>
            <a:r>
              <a:rPr lang="en-US" altLang="zh-CN" dirty="0"/>
              <a:t> 8s</a:t>
            </a:r>
            <a:r>
              <a:rPr lang="zh-CN" altLang="en-US" dirty="0"/>
              <a:t> 数据库监控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cs typeface="宋体" panose="02010600030101010101" pitchFamily="2" charset="-122"/>
              </a:rPr>
              <a:t>online.log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690880" y="4685665"/>
            <a:ext cx="10718800" cy="1573530"/>
          </a:xfrm>
          <a:noFill/>
          <a:ln>
            <a:solidFill>
              <a:schemeClr val="tx2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1600" dirty="0">
                <a:latin typeface="Arial" panose="020B0604020202020204" pitchFamily="34" charset="0"/>
                <a:cs typeface="宋体" panose="02010600030101010101" pitchFamily="2" charset="-122"/>
              </a:rPr>
              <a:t>  分析</a:t>
            </a:r>
            <a:endParaRPr lang="en-US" altLang="zh-CN" sz="1600" dirty="0"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pPr lvl="1"/>
            <a:r>
              <a:rPr lang="en-US" altLang="zh-CN" b="0" dirty="0">
                <a:latin typeface="Arial" panose="020B0604020202020204" pitchFamily="34" charset="0"/>
                <a:cs typeface="宋体" panose="02010600030101010101" pitchFamily="2" charset="-122"/>
              </a:rPr>
              <a:t>Error -23197</a:t>
            </a:r>
            <a:r>
              <a:rPr lang="zh-CN" altLang="en-US" b="0" dirty="0">
                <a:latin typeface="Arial" panose="020B0604020202020204" pitchFamily="34" charset="0"/>
                <a:cs typeface="宋体" panose="02010600030101010101" pitchFamily="2" charset="-122"/>
              </a:rPr>
              <a:t>：可使用 “</a:t>
            </a:r>
            <a:r>
              <a:rPr lang="en-US" altLang="zh-CN" b="0" dirty="0" err="1">
                <a:latin typeface="Arial" panose="020B0604020202020204" pitchFamily="34" charset="0"/>
                <a:cs typeface="宋体" panose="02010600030101010101" pitchFamily="2" charset="-122"/>
              </a:rPr>
              <a:t>finderr</a:t>
            </a:r>
            <a:r>
              <a:rPr lang="en-US" altLang="zh-CN" b="0" dirty="0">
                <a:latin typeface="Arial" panose="020B0604020202020204" pitchFamily="34" charset="0"/>
                <a:cs typeface="宋体" panose="02010600030101010101" pitchFamily="2" charset="-122"/>
              </a:rPr>
              <a:t> -23197” </a:t>
            </a:r>
            <a:r>
              <a:rPr lang="zh-CN" altLang="en-US" b="0" dirty="0">
                <a:latin typeface="Arial" panose="020B0604020202020204" pitchFamily="34" charset="0"/>
                <a:cs typeface="宋体" panose="02010600030101010101" pitchFamily="2" charset="-122"/>
              </a:rPr>
              <a:t>命令查看详细信息</a:t>
            </a:r>
          </a:p>
          <a:p>
            <a:pPr lvl="1"/>
            <a:r>
              <a:rPr lang="en-US" altLang="zh-CN" b="0" dirty="0" err="1">
                <a:latin typeface="Arial" panose="020B0604020202020204" pitchFamily="34" charset="0"/>
                <a:cs typeface="宋体" panose="02010600030101010101" pitchFamily="2" charset="-122"/>
              </a:rPr>
              <a:t>oncheck</a:t>
            </a:r>
            <a:r>
              <a:rPr lang="en-US" altLang="zh-CN" b="0" dirty="0">
                <a:latin typeface="Arial" panose="020B0604020202020204" pitchFamily="34" charset="0"/>
                <a:cs typeface="宋体" panose="02010600030101010101" pitchFamily="2" charset="-122"/>
              </a:rPr>
              <a:t> -</a:t>
            </a:r>
            <a:r>
              <a:rPr lang="en-US" altLang="zh-CN" b="0" dirty="0" err="1">
                <a:latin typeface="Arial" panose="020B0604020202020204" pitchFamily="34" charset="0"/>
                <a:cs typeface="宋体" panose="02010600030101010101" pitchFamily="2" charset="-122"/>
              </a:rPr>
              <a:t>cD</a:t>
            </a:r>
            <a:r>
              <a:rPr lang="zh-CN" altLang="en-US" b="0" dirty="0">
                <a:latin typeface="Arial" panose="020B0604020202020204" pitchFamily="34" charset="0"/>
                <a:cs typeface="宋体" panose="02010600030101010101" pitchFamily="2" charset="-122"/>
              </a:rPr>
              <a:t>：硬盘上的数据出现问题，需使用</a:t>
            </a:r>
            <a:r>
              <a:rPr lang="en-US" altLang="zh-CN" b="0" dirty="0" err="1">
                <a:latin typeface="Arial" panose="020B0604020202020204" pitchFamily="34" charset="0"/>
                <a:cs typeface="宋体" panose="02010600030101010101" pitchFamily="2" charset="-122"/>
              </a:rPr>
              <a:t>oncheck</a:t>
            </a:r>
            <a:r>
              <a:rPr lang="zh-CN" altLang="en-US" b="0" dirty="0">
                <a:latin typeface="Arial" panose="020B0604020202020204" pitchFamily="34" charset="0"/>
                <a:cs typeface="宋体" panose="02010600030101010101" pitchFamily="2" charset="-122"/>
              </a:rPr>
              <a:t>命令对硬盘上的数据进行检查</a:t>
            </a:r>
            <a:endParaRPr lang="en-US" altLang="zh-CN" b="0" dirty="0"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pPr lvl="1"/>
            <a:r>
              <a:rPr lang="en-US" altLang="zh-CN" b="0" dirty="0">
                <a:latin typeface="Arial" panose="020B0604020202020204" pitchFamily="34" charset="0"/>
                <a:cs typeface="宋体" panose="02010600030101010101" pitchFamily="2" charset="-122"/>
              </a:rPr>
              <a:t>Assert Failed</a:t>
            </a:r>
            <a:r>
              <a:rPr lang="zh-CN" altLang="en-US" b="0" dirty="0">
                <a:latin typeface="Arial" panose="020B0604020202020204" pitchFamily="34" charset="0"/>
                <a:cs typeface="宋体" panose="02010600030101010101" pitchFamily="2" charset="-122"/>
              </a:rPr>
              <a:t>：查看</a:t>
            </a:r>
            <a:r>
              <a:rPr lang="en-US" altLang="zh-CN" b="0" dirty="0">
                <a:latin typeface="Arial" panose="020B0604020202020204" pitchFamily="34" charset="0"/>
                <a:cs typeface="宋体" panose="02010600030101010101" pitchFamily="2" charset="-122"/>
              </a:rPr>
              <a:t>af.xxx</a:t>
            </a:r>
            <a:r>
              <a:rPr lang="zh-CN" altLang="en-US" b="0" dirty="0">
                <a:latin typeface="Arial" panose="020B0604020202020204" pitchFamily="34" charset="0"/>
                <a:cs typeface="宋体" panose="02010600030101010101" pitchFamily="2" charset="-122"/>
              </a:rPr>
              <a:t>文件，联络技术支持</a:t>
            </a:r>
          </a:p>
        </p:txBody>
      </p:sp>
      <p:graphicFrame>
        <p:nvGraphicFramePr>
          <p:cNvPr id="14349" name="Group 13"/>
          <p:cNvGraphicFramePr>
            <a:graphicFrameLocks noGrp="1"/>
          </p:cNvGraphicFramePr>
          <p:nvPr>
            <p:ph idx="4294967295"/>
          </p:nvPr>
        </p:nvGraphicFramePr>
        <p:xfrm>
          <a:off x="1124268" y="885825"/>
          <a:ext cx="8278688" cy="3555790"/>
        </p:xfrm>
        <a:graphic>
          <a:graphicData uri="http://schemas.openxmlformats.org/drawingml/2006/table">
            <a:tbl>
              <a:tblPr/>
              <a:tblGrid>
                <a:gridCol w="8278688"/>
              </a:tblGrid>
              <a:tr h="8395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grep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Error online.log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10:05:43  SCHAPI: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Error -23197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Database locale information mismatch.</a:t>
                      </a:r>
                    </a:p>
                  </a:txBody>
                  <a:tcPr marL="86529" marR="86529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1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grep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Thread online.log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13:41:16   Who: Session(654,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prpsvr@hljpicc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213218, 70000035702aff8)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Thread(805,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sqlexec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700000357393c98, 4)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File: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rsdebug.c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Line: 1067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13:41:16   Results: Possible inconsistencies in '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prpalldb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:"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piccprp".prprepay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'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13:41:16   Action: Run '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oncheck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cD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6292799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'</a:t>
                      </a:r>
                    </a:p>
                  </a:txBody>
                  <a:tcPr marL="86529" marR="86529" marT="46800" marB="468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C.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grep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"Assert Failed" online.log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00:57:53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Assert Failed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 Unexpected virtual processor termination,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pid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=22, exit = 0x9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00:57:53   Who: Session(1122,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demodb@demo_no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6238, 721214359)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Thread(62340,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sqlexec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3845e36, 1)</a:t>
                      </a:r>
                    </a:p>
                  </a:txBody>
                  <a:tcPr marL="86529" marR="86529" marT="46800" marB="468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0849" name="AutoShape 17"/>
          <p:cNvSpPr>
            <a:spLocks noChangeArrowheads="1"/>
          </p:cNvSpPr>
          <p:nvPr/>
        </p:nvSpPr>
        <p:spPr bwMode="auto">
          <a:xfrm rot="5400000">
            <a:off x="233740" y="3603367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0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120849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4" name="矩形 3"/>
          <p:cNvSpPr/>
          <p:nvPr/>
        </p:nvSpPr>
        <p:spPr bwMode="auto">
          <a:xfrm>
            <a:off x="3339148" y="1692859"/>
            <a:ext cx="722312" cy="66294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矩形 4"/>
          <p:cNvSpPr/>
          <p:nvPr/>
        </p:nvSpPr>
        <p:spPr bwMode="auto">
          <a:xfrm>
            <a:off x="4202748" y="1692859"/>
            <a:ext cx="4570412" cy="66294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 bwMode="auto">
          <a:xfrm>
            <a:off x="3339148" y="2310079"/>
            <a:ext cx="7223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矩形 6"/>
          <p:cNvSpPr/>
          <p:nvPr/>
        </p:nvSpPr>
        <p:spPr bwMode="auto">
          <a:xfrm>
            <a:off x="4202748" y="2310079"/>
            <a:ext cx="45704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文本框 3"/>
          <p:cNvSpPr txBox="1">
            <a:spLocks noChangeArrowheads="1"/>
          </p:cNvSpPr>
          <p:nvPr/>
        </p:nvSpPr>
        <p:spPr bwMode="auto">
          <a:xfrm>
            <a:off x="3470385" y="1805224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</a:p>
        </p:txBody>
      </p:sp>
      <p:sp>
        <p:nvSpPr>
          <p:cNvPr id="9" name="矩形 8"/>
          <p:cNvSpPr/>
          <p:nvPr/>
        </p:nvSpPr>
        <p:spPr bwMode="auto">
          <a:xfrm>
            <a:off x="3339148" y="2586939"/>
            <a:ext cx="722312" cy="664210"/>
          </a:xfrm>
          <a:prstGeom prst="rect">
            <a:avLst/>
          </a:prstGeom>
          <a:solidFill>
            <a:srgbClr val="DE12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4202748" y="2586939"/>
            <a:ext cx="4570412" cy="664210"/>
          </a:xfrm>
          <a:prstGeom prst="rect">
            <a:avLst/>
          </a:prstGeom>
          <a:solidFill>
            <a:srgbClr val="DE12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矩形 10"/>
          <p:cNvSpPr/>
          <p:nvPr/>
        </p:nvSpPr>
        <p:spPr bwMode="auto">
          <a:xfrm>
            <a:off x="3339148" y="3205429"/>
            <a:ext cx="722312" cy="45719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矩形 11"/>
          <p:cNvSpPr/>
          <p:nvPr/>
        </p:nvSpPr>
        <p:spPr bwMode="auto">
          <a:xfrm>
            <a:off x="4202748" y="3205429"/>
            <a:ext cx="4570412" cy="45719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文本框 48"/>
          <p:cNvSpPr txBox="1">
            <a:spLocks noChangeArrowheads="1"/>
          </p:cNvSpPr>
          <p:nvPr/>
        </p:nvSpPr>
        <p:spPr bwMode="auto">
          <a:xfrm>
            <a:off x="3470385" y="2700574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3339148" y="3481019"/>
            <a:ext cx="722312" cy="66548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矩形 14"/>
          <p:cNvSpPr/>
          <p:nvPr/>
        </p:nvSpPr>
        <p:spPr bwMode="auto">
          <a:xfrm>
            <a:off x="4202748" y="3481019"/>
            <a:ext cx="4570412" cy="66548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矩形 15"/>
          <p:cNvSpPr/>
          <p:nvPr/>
        </p:nvSpPr>
        <p:spPr bwMode="auto">
          <a:xfrm>
            <a:off x="3339148" y="4100779"/>
            <a:ext cx="7223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 bwMode="auto">
          <a:xfrm>
            <a:off x="4202748" y="4100779"/>
            <a:ext cx="45704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" name="文本框 54"/>
          <p:cNvSpPr txBox="1">
            <a:spLocks noChangeArrowheads="1"/>
          </p:cNvSpPr>
          <p:nvPr/>
        </p:nvSpPr>
        <p:spPr bwMode="auto">
          <a:xfrm>
            <a:off x="3470385" y="3595924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</a:p>
        </p:txBody>
      </p:sp>
      <p:sp>
        <p:nvSpPr>
          <p:cNvPr id="19" name="矩形 18"/>
          <p:cNvSpPr/>
          <p:nvPr/>
        </p:nvSpPr>
        <p:spPr bwMode="auto">
          <a:xfrm>
            <a:off x="3339148" y="4375099"/>
            <a:ext cx="722312" cy="65659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" name="矩形 19"/>
          <p:cNvSpPr/>
          <p:nvPr/>
        </p:nvSpPr>
        <p:spPr bwMode="auto">
          <a:xfrm>
            <a:off x="4202748" y="4375099"/>
            <a:ext cx="4570412" cy="65659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" name="矩形 20"/>
          <p:cNvSpPr/>
          <p:nvPr/>
        </p:nvSpPr>
        <p:spPr bwMode="auto">
          <a:xfrm>
            <a:off x="3339148" y="4985969"/>
            <a:ext cx="7223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" name="矩形 21"/>
          <p:cNvSpPr/>
          <p:nvPr/>
        </p:nvSpPr>
        <p:spPr bwMode="auto">
          <a:xfrm>
            <a:off x="4202748" y="4985969"/>
            <a:ext cx="45704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" name="文本框 60"/>
          <p:cNvSpPr txBox="1">
            <a:spLocks noChangeArrowheads="1"/>
          </p:cNvSpPr>
          <p:nvPr/>
        </p:nvSpPr>
        <p:spPr bwMode="auto">
          <a:xfrm>
            <a:off x="3470385" y="4481114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</a:t>
            </a:r>
          </a:p>
        </p:txBody>
      </p:sp>
      <p:sp>
        <p:nvSpPr>
          <p:cNvPr id="24" name="文本框 55"/>
          <p:cNvSpPr txBox="1">
            <a:spLocks noChangeArrowheads="1"/>
          </p:cNvSpPr>
          <p:nvPr/>
        </p:nvSpPr>
        <p:spPr bwMode="auto">
          <a:xfrm>
            <a:off x="4378960" y="1812373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ctr">
              <a:spcBef>
                <a:spcPct val="20000"/>
              </a:spcBef>
              <a:buClr>
                <a:srgbClr val="FD0000"/>
              </a:buClr>
              <a:defRPr/>
            </a:pPr>
            <a:r>
              <a:rPr lang="en-US" altLang="zh-CN" sz="20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GBase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 8s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快速健康检查</a:t>
            </a:r>
            <a:endParaRPr lang="zh-CN" altLang="en-US" sz="20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55"/>
          <p:cNvSpPr txBox="1">
            <a:spLocks noChangeArrowheads="1"/>
          </p:cNvSpPr>
          <p:nvPr/>
        </p:nvSpPr>
        <p:spPr bwMode="auto">
          <a:xfrm>
            <a:off x="4378960" y="2697563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ctr">
              <a:spcBef>
                <a:spcPct val="20000"/>
              </a:spcBef>
              <a:buClr>
                <a:srgbClr val="FD0000"/>
              </a:buClr>
              <a:defRPr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定期执行的数据库管理任务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(task)</a:t>
            </a:r>
            <a:endParaRPr lang="zh-CN" altLang="en-US" sz="20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55"/>
          <p:cNvSpPr txBox="1">
            <a:spLocks noChangeArrowheads="1"/>
          </p:cNvSpPr>
          <p:nvPr/>
        </p:nvSpPr>
        <p:spPr bwMode="auto">
          <a:xfrm>
            <a:off x="4378960" y="3603187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l">
              <a:spcBef>
                <a:spcPct val="20000"/>
              </a:spcBef>
              <a:buClr>
                <a:srgbClr val="FD0000"/>
              </a:buClr>
              <a:defRPr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               运行时的监控</a:t>
            </a:r>
            <a:endParaRPr lang="zh-CN" altLang="en-US" sz="20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55"/>
          <p:cNvSpPr txBox="1">
            <a:spLocks noChangeArrowheads="1"/>
          </p:cNvSpPr>
          <p:nvPr/>
        </p:nvSpPr>
        <p:spPr bwMode="auto">
          <a:xfrm>
            <a:off x="4378960" y="4478217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l">
              <a:spcBef>
                <a:spcPct val="20000"/>
              </a:spcBef>
              <a:buClr>
                <a:srgbClr val="FD0000"/>
              </a:buClr>
              <a:defRPr/>
            </a:pPr>
            <a:r>
              <a:rPr lang="zh-CN" altLang="en-US" sz="20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      性能优化</a:t>
            </a:r>
            <a:endParaRPr lang="zh-CN" altLang="en-US" sz="20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定期执行的数据库管理任务</a:t>
            </a:r>
            <a:r>
              <a:rPr lang="en-US" altLang="zh-CN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(task)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dirty="0" err="1">
                <a:cs typeface="宋体" panose="02010600030101010101" pitchFamily="2" charset="-122"/>
              </a:rPr>
              <a:t>dbspace</a:t>
            </a:r>
            <a:r>
              <a:rPr lang="zh-CN" altLang="en-US" dirty="0">
                <a:cs typeface="宋体" panose="02010600030101010101" pitchFamily="2" charset="-122"/>
              </a:rPr>
              <a:t>监控</a:t>
            </a:r>
            <a:endParaRPr lang="en-US" altLang="zh-CN" dirty="0">
              <a:cs typeface="宋体" panose="02010600030101010101" pitchFamily="2" charset="-122"/>
            </a:endParaRPr>
          </a:p>
          <a:p>
            <a:pPr lvl="1" eaLnBrk="1" hangingPunct="1"/>
            <a:r>
              <a:rPr lang="zh-CN" altLang="en-US" dirty="0">
                <a:cs typeface="宋体" panose="02010600030101010101" pitchFamily="2" charset="-122"/>
              </a:rPr>
              <a:t>检查 </a:t>
            </a:r>
            <a:r>
              <a:rPr lang="en-US" altLang="zh-CN" dirty="0">
                <a:cs typeface="宋体" panose="02010600030101010101" pitchFamily="2" charset="-122"/>
              </a:rPr>
              <a:t>root </a:t>
            </a:r>
            <a:r>
              <a:rPr lang="en-US" altLang="zh-CN" dirty="0" err="1">
                <a:cs typeface="宋体" panose="02010600030101010101" pitchFamily="2" charset="-122"/>
              </a:rPr>
              <a:t>dbspace</a:t>
            </a:r>
            <a:endParaRPr lang="en-US" altLang="zh-CN" dirty="0">
              <a:cs typeface="宋体" panose="02010600030101010101" pitchFamily="2" charset="-122"/>
            </a:endParaRPr>
          </a:p>
          <a:p>
            <a:pPr lvl="1" eaLnBrk="1" hangingPunct="1"/>
            <a:r>
              <a:rPr lang="zh-CN" altLang="en-US" dirty="0">
                <a:cs typeface="宋体" panose="02010600030101010101" pitchFamily="2" charset="-122"/>
              </a:rPr>
              <a:t>监控每个 </a:t>
            </a:r>
            <a:r>
              <a:rPr lang="en-US" altLang="zh-CN" dirty="0">
                <a:cs typeface="宋体" panose="02010600030101010101" pitchFamily="2" charset="-122"/>
              </a:rPr>
              <a:t>dbspace </a:t>
            </a:r>
            <a:r>
              <a:rPr lang="zh-CN" altLang="en-US" dirty="0">
                <a:cs typeface="宋体" panose="02010600030101010101" pitchFamily="2" charset="-122"/>
              </a:rPr>
              <a:t>的空闲空间</a:t>
            </a:r>
          </a:p>
          <a:p>
            <a:pPr lvl="1" eaLnBrk="1" hangingPunct="1"/>
            <a:r>
              <a:rPr lang="zh-CN" altLang="en-US" dirty="0">
                <a:cs typeface="宋体" panose="02010600030101010101" pitchFamily="2" charset="-122"/>
              </a:rPr>
              <a:t>计算每个 </a:t>
            </a:r>
            <a:r>
              <a:rPr lang="en-US" altLang="zh-CN" dirty="0">
                <a:cs typeface="宋体" panose="02010600030101010101" pitchFamily="2" charset="-122"/>
              </a:rPr>
              <a:t>dbspace </a:t>
            </a:r>
            <a:r>
              <a:rPr lang="zh-CN" altLang="en-US" dirty="0">
                <a:cs typeface="宋体" panose="02010600030101010101" pitchFamily="2" charset="-122"/>
              </a:rPr>
              <a:t>的数据增长速度</a:t>
            </a:r>
          </a:p>
          <a:p>
            <a:pPr lvl="1" eaLnBrk="1" hangingPunct="1"/>
            <a:r>
              <a:rPr lang="zh-CN" altLang="en-US" dirty="0">
                <a:cs typeface="宋体" panose="02010600030101010101" pitchFamily="2" charset="-122"/>
              </a:rPr>
              <a:t>应该设置多少个 </a:t>
            </a:r>
            <a:r>
              <a:rPr lang="en-US" altLang="zh-CN" dirty="0">
                <a:cs typeface="宋体" panose="02010600030101010101" pitchFamily="2" charset="-122"/>
              </a:rPr>
              <a:t>temp dbspace</a:t>
            </a:r>
          </a:p>
          <a:p>
            <a:pPr lvl="1" eaLnBrk="1" hangingPunct="1"/>
            <a:r>
              <a:rPr lang="zh-CN" altLang="en-US" dirty="0">
                <a:cs typeface="宋体" panose="02010600030101010101" pitchFamily="2" charset="-122"/>
              </a:rPr>
              <a:t>在系统繁忙时监控 </a:t>
            </a:r>
            <a:r>
              <a:rPr lang="en-US" altLang="zh-CN" dirty="0">
                <a:cs typeface="宋体" panose="02010600030101010101" pitchFamily="2" charset="-122"/>
              </a:rPr>
              <a:t>temp dbspace </a:t>
            </a:r>
            <a:r>
              <a:rPr lang="zh-CN" altLang="en-US" dirty="0">
                <a:cs typeface="宋体" panose="02010600030101010101" pitchFamily="2" charset="-122"/>
              </a:rPr>
              <a:t>的空闲空间</a:t>
            </a:r>
            <a:endParaRPr lang="en-US" altLang="zh-CN" dirty="0">
              <a:cs typeface="宋体" panose="02010600030101010101" pitchFamily="2" charset="-122"/>
            </a:endParaRPr>
          </a:p>
          <a:p>
            <a:pPr lvl="1" eaLnBrk="1" hangingPunct="1"/>
            <a:r>
              <a:rPr lang="en-US" altLang="zh-CN" dirty="0" err="1">
                <a:cs typeface="宋体" panose="02010600030101010101" pitchFamily="2" charset="-122"/>
              </a:rPr>
              <a:t>dbspace</a:t>
            </a:r>
            <a:r>
              <a:rPr lang="zh-CN" altLang="en-US" dirty="0">
                <a:cs typeface="宋体" panose="02010600030101010101" pitchFamily="2" charset="-122"/>
              </a:rPr>
              <a:t>需要定期备份</a:t>
            </a:r>
            <a:endParaRPr lang="en-US" altLang="zh-CN" dirty="0">
              <a:cs typeface="宋体" panose="02010600030101010101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dirty="0">
                <a:cs typeface="宋体" panose="02010600030101010101" pitchFamily="2" charset="-122"/>
              </a:rPr>
              <a:t>逻辑日志和物理日志监控</a:t>
            </a:r>
            <a:endParaRPr lang="en-US" altLang="zh-CN" dirty="0">
              <a:cs typeface="宋体" panose="02010600030101010101" pitchFamily="2" charset="-122"/>
            </a:endParaRPr>
          </a:p>
          <a:p>
            <a:pPr lvl="1" eaLnBrk="1" hangingPunct="1">
              <a:lnSpc>
                <a:spcPct val="150000"/>
              </a:lnSpc>
            </a:pPr>
            <a:r>
              <a:rPr lang="zh-CN" altLang="en-US" dirty="0">
                <a:cs typeface="宋体" panose="02010600030101010101" pitchFamily="2" charset="-122"/>
              </a:rPr>
              <a:t>逻辑日志备份情况</a:t>
            </a:r>
          </a:p>
          <a:p>
            <a:pPr lvl="1" eaLnBrk="1" hangingPunct="1"/>
            <a:r>
              <a:rPr lang="zh-CN" altLang="en-US" dirty="0">
                <a:cs typeface="宋体" panose="02010600030101010101" pitchFamily="2" charset="-122"/>
              </a:rPr>
              <a:t>监控逻辑日志和物理日志的使用情况</a:t>
            </a:r>
            <a:endParaRPr lang="en-US" altLang="zh-CN" dirty="0">
              <a:cs typeface="宋体" panose="02010600030101010101" pitchFamily="2" charset="-122"/>
            </a:endParaRPr>
          </a:p>
          <a:p>
            <a:pPr lvl="1" eaLnBrk="1" hangingPunct="1"/>
            <a:r>
              <a:rPr lang="zh-CN" altLang="en-US" dirty="0">
                <a:cs typeface="宋体" panose="02010600030101010101" pitchFamily="2" charset="-122"/>
              </a:rPr>
              <a:t>检查逻辑日志缓冲区和物理日志缓冲区的配置情况</a:t>
            </a:r>
            <a:endParaRPr lang="en-US" altLang="zh-CN" dirty="0">
              <a:cs typeface="宋体" panose="02010600030101010101" pitchFamily="2" charset="-122"/>
            </a:endParaRPr>
          </a:p>
          <a:p>
            <a:pPr lvl="1" eaLnBrk="1" hangingPunct="1">
              <a:buNone/>
            </a:pPr>
            <a:endParaRPr lang="zh-CN" altLang="en-US" dirty="0">
              <a:cs typeface="宋体" panose="02010600030101010101" pitchFamily="2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dirty="0">
                <a:cs typeface="宋体" panose="02010600030101010101" pitchFamily="2" charset="-122"/>
              </a:rPr>
              <a:t>更新统计数据（</a:t>
            </a:r>
            <a:r>
              <a:rPr lang="en-US" altLang="zh-CN" dirty="0">
                <a:cs typeface="宋体" panose="02010600030101010101" pitchFamily="2" charset="-122"/>
              </a:rPr>
              <a:t>Update Statistics</a:t>
            </a:r>
            <a:r>
              <a:rPr lang="zh-CN" altLang="en-US" dirty="0">
                <a:cs typeface="宋体" panose="02010600030101010101" pitchFamily="2" charset="-122"/>
              </a:rPr>
              <a:t>）</a:t>
            </a:r>
          </a:p>
          <a:p>
            <a:pPr lvl="1" eaLnBrk="1" hangingPunct="1"/>
            <a:r>
              <a:rPr lang="zh-CN" altLang="en-US" dirty="0">
                <a:cs typeface="宋体" panose="02010600030101010101" pitchFamily="2" charset="-122"/>
              </a:rPr>
              <a:t>根据需要更新某些数据表的统计数据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dbspaces —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建立在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rootdbs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上的数据表</a:t>
            </a:r>
          </a:p>
        </p:txBody>
      </p:sp>
      <p:graphicFrame>
        <p:nvGraphicFramePr>
          <p:cNvPr id="16394" name="Group 10"/>
          <p:cNvGraphicFramePr>
            <a:graphicFrameLocks noGrp="1"/>
          </p:cNvGraphicFramePr>
          <p:nvPr>
            <p:ph idx="4294967295"/>
          </p:nvPr>
        </p:nvGraphicFramePr>
        <p:xfrm>
          <a:off x="2011680" y="1246505"/>
          <a:ext cx="7537450" cy="2837180"/>
        </p:xfrm>
        <a:graphic>
          <a:graphicData uri="http://schemas.openxmlformats.org/drawingml/2006/table">
            <a:tbl>
              <a:tblPr/>
              <a:tblGrid>
                <a:gridCol w="7537450"/>
              </a:tblGrid>
              <a:tr h="28371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SQL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select distinct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t.dbsname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database, d.name dbspace,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t.tabname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from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sysmaster:sysdbstab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d,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sysmaster:syschunks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c,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sysmaster:sysextents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where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t.chunk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=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c.chknum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and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c.dbsnum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d.dbsnum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and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t.dbsname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not like 'sys%' and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t.dbsname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!= '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onpload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'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and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t.tabname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not like 'sys%' and d.name ='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rootdbs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' 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database     dbspace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tabname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bank18030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rootdbs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customer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htyuan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rootdbs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t100_1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htyuan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rootdbs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t101_20</a:t>
                      </a: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4937" name="AutoShape 9"/>
          <p:cNvSpPr>
            <a:spLocks noChangeArrowheads="1"/>
          </p:cNvSpPr>
          <p:nvPr/>
        </p:nvSpPr>
        <p:spPr bwMode="auto">
          <a:xfrm rot="5400000">
            <a:off x="1032560" y="3776593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rot="10800000" vert="eaVert"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2011680" y="4538058"/>
            <a:ext cx="8066856" cy="108279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系统数据库之外的数据库不应被建在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rootdbs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上。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临时表、逻辑日志、物理日志应该有它们自己的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dbspace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，它们不应被建在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rootdbs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上。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7" grpId="0" bldLvl="0" animBg="1"/>
      <p:bldP spid="7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dbspaces —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空闲空间</a:t>
            </a:r>
          </a:p>
        </p:txBody>
      </p:sp>
      <p:graphicFrame>
        <p:nvGraphicFramePr>
          <p:cNvPr id="17417" name="Group 9"/>
          <p:cNvGraphicFramePr>
            <a:graphicFrameLocks noGrp="1"/>
          </p:cNvGraphicFramePr>
          <p:nvPr>
            <p:ph idx="4294967295"/>
          </p:nvPr>
        </p:nvGraphicFramePr>
        <p:xfrm>
          <a:off x="2110105" y="1350010"/>
          <a:ext cx="7537450" cy="2836799"/>
        </p:xfrm>
        <a:graphic>
          <a:graphicData uri="http://schemas.openxmlformats.org/drawingml/2006/table">
            <a:tbl>
              <a:tblPr/>
              <a:tblGrid>
                <a:gridCol w="753745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SQL (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dbaccess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select name dbspace, sum(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chksize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allocated, sum(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nfree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free,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round(((sum(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chksize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- sum(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nfree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))/sum(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chksize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))*100,2)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pcused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from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sysmaster:sysdbspaces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d,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sysmaster:syschunks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c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where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d.dbsnum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=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c.dbsnum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group by name order by 4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desc,name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dbspace    allocated                   free           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pcused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%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2000000	                 28800	            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98.56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dbs11	    2000000	                 860150	 56.99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dbs12	    2000000	                 860150	 56.99</a:t>
                      </a: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6985" name="AutoShape 9"/>
          <p:cNvSpPr>
            <a:spLocks noChangeArrowheads="1"/>
          </p:cNvSpPr>
          <p:nvPr/>
        </p:nvSpPr>
        <p:spPr bwMode="auto">
          <a:xfrm rot="5400000">
            <a:off x="1178104" y="3872096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2109788" y="4634196"/>
            <a:ext cx="8234362" cy="8667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为空闲空间较少的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dbspace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添加空间。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将数据表从空闲空间较少的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dbspace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移动到空闲空间较多的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dbspace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5" grpId="0" bldLvl="0" animBg="1"/>
      <p:bldP spid="7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temp dbspace</a:t>
            </a:r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（</a:t>
            </a:r>
            <a:r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1</a:t>
            </a:r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8445" name="Group 13"/>
          <p:cNvGraphicFramePr>
            <a:graphicFrameLocks noGrp="1"/>
          </p:cNvGraphicFramePr>
          <p:nvPr>
            <p:ph idx="4294967295"/>
          </p:nvPr>
        </p:nvGraphicFramePr>
        <p:xfrm>
          <a:off x="2110105" y="1019493"/>
          <a:ext cx="7537450" cy="3296540"/>
        </p:xfrm>
        <a:graphic>
          <a:graphicData uri="http://schemas.openxmlformats.org/drawingml/2006/table">
            <a:tbl>
              <a:tblPr/>
              <a:tblGrid>
                <a:gridCol w="753745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A.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-c |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grep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DBSPACETEMP </a:t>
                      </a:r>
                      <a:endParaRPr kumimoji="0" lang="zh-CN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or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env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|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grep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DBSPACETEMP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DBSPACETEMP tmpdbs01,tmpdbs02,tmpdbs03,tmpdbs04</a:t>
                      </a: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14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dbaccess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select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d.name,d.pagesize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t.fname,t.chksize,t.nfree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from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syschunks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t,sysdbspaces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d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where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t.dbsnum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d.dbsnum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and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d.is_temp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=1 order by 1;</a:t>
                      </a:r>
                      <a:r>
                        <a:rPr kumimoji="0" lang="en-US" altLang="zh-CN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d.name,  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d.pagesize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t.fname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                      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t.chksize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t.nfree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tmpdbs01    2048	           /opt/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/tmpchk01     1000000       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tmpdbs02	    2048	           /opt/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/tmpchk02     1000000        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39947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tmpdbs03	    2048	           /opt/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/tmpchk03     1000000        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439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tmpdbs04	    2048	           /opt/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/tmpchk04     1000000        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4947</a:t>
                      </a: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2" name="AutoShape 32"/>
          <p:cNvSpPr>
            <a:spLocks noChangeArrowheads="1"/>
          </p:cNvSpPr>
          <p:nvPr/>
        </p:nvSpPr>
        <p:spPr bwMode="auto">
          <a:xfrm rot="5400000">
            <a:off x="1348368" y="4074785"/>
            <a:ext cx="990600" cy="5334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58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2110105" y="4836900"/>
            <a:ext cx="8186738" cy="8667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必须在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onconfig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文件中为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DBSPACETEMP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参数设置有效的值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检查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temp dbspace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的空闲空间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 bldLvl="0" animBg="1"/>
      <p:bldP spid="7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temp dbspace</a:t>
            </a:r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（</a:t>
            </a:r>
            <a:r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2</a:t>
            </a:r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9468" name="Group 12"/>
          <p:cNvGraphicFramePr>
            <a:graphicFrameLocks noGrp="1"/>
          </p:cNvGraphicFramePr>
          <p:nvPr>
            <p:ph idx="4294967295"/>
          </p:nvPr>
        </p:nvGraphicFramePr>
        <p:xfrm>
          <a:off x="2342198" y="1050290"/>
          <a:ext cx="8158163" cy="3231391"/>
        </p:xfrm>
        <a:graphic>
          <a:graphicData uri="http://schemas.openxmlformats.org/drawingml/2006/table">
            <a:tbl>
              <a:tblPr/>
              <a:tblGrid>
                <a:gridCol w="8158163"/>
              </a:tblGrid>
              <a:tr h="16667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C.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-d |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grep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TB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address    number     flags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fchunk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nchunks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pgsize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flags    owner     name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7b430600   5            0x42001      5            1             2048       N 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TB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gbasedbt    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tmp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dbs01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7b430798   6            0x42001      6            1             2048       N 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TB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en-US" altLang="zh-CN" sz="150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gbasedbt    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tmp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dbs02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7b430930   7            0x42001      7            1             2048       N 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TB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en-US" altLang="zh-CN" sz="150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gbasedbt    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tmp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dbs03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7b430ac8   8            0x42001      8            1             2048       N 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TB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lang="en-US" altLang="zh-CN" sz="150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gbasedbt    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tmp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dbs04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646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D.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-d |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grep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tmp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address     chunk/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offset   size          free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bpages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flags      pathname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7b432ac0    5      5            0          1000000   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147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  PO-B-    /opt/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/tmpchk01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7b432cb0    6      6            0          1000000   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39947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PO-B-    /opt/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/tmpchk02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7b433028    7      7            0          1000000   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439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  PO-B-    /opt/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/tmpchk03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7b433218    8      8            0          1000000   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4937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PO-B-    /opt/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/tmpchk04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5177" name="AutoShape 9"/>
          <p:cNvSpPr>
            <a:spLocks noChangeArrowheads="1"/>
          </p:cNvSpPr>
          <p:nvPr/>
        </p:nvSpPr>
        <p:spPr bwMode="auto">
          <a:xfrm rot="5400000">
            <a:off x="1546920" y="3873624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rot="10800000" vert="eaVert"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2181225" y="4704234"/>
            <a:ext cx="8186738" cy="13890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使用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onstat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 -d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查看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temp dbspace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的信息。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Wingdings" panose="05000000000000000000" charset="0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建议每个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instance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至少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个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temp dbspace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。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建议每个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temp dbspace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的大小为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2GB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确保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temp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dbspaces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有足够的空闲空间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Wingdings" panose="05000000000000000000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7" grpId="0" animBg="1"/>
      <p:bldP spid="7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Dbspace </a:t>
            </a:r>
            <a:r>
              <a:rPr lang="zh-CN" altLang="en-US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宋体" panose="02010600030101010101" pitchFamily="2" charset="-122"/>
              </a:rPr>
              <a:t>定期备份</a:t>
            </a:r>
          </a:p>
        </p:txBody>
      </p:sp>
      <p:graphicFrame>
        <p:nvGraphicFramePr>
          <p:cNvPr id="19468" name="Group 12"/>
          <p:cNvGraphicFramePr>
            <a:graphicFrameLocks noGrp="1"/>
          </p:cNvGraphicFramePr>
          <p:nvPr>
            <p:ph idx="4294967295"/>
          </p:nvPr>
        </p:nvGraphicFramePr>
        <p:xfrm>
          <a:off x="2210118" y="1236980"/>
          <a:ext cx="8215286" cy="2760980"/>
        </p:xfrm>
        <a:graphic>
          <a:graphicData uri="http://schemas.openxmlformats.org/drawingml/2006/table">
            <a:tbl>
              <a:tblPr/>
              <a:tblGrid>
                <a:gridCol w="8215286"/>
              </a:tblGrid>
              <a:tr h="2760980">
                <a:tc>
                  <a:txBody>
                    <a:bodyPr/>
                    <a:lstStyle/>
                    <a:p>
                      <a:r>
                        <a:rPr lang="en-US" altLang="zh-CN" b="1" dirty="0" err="1"/>
                        <a:t>onstat</a:t>
                      </a:r>
                      <a:r>
                        <a:rPr lang="en-US" altLang="zh-CN" b="1" dirty="0"/>
                        <a:t> -g arc</a:t>
                      </a:r>
                    </a:p>
                    <a:p>
                      <a:r>
                        <a:rPr lang="en-US" altLang="zh-CN" dirty="0"/>
                        <a:t>num   </a:t>
                      </a:r>
                      <a:r>
                        <a:rPr lang="en-US" altLang="zh-CN" dirty="0" err="1"/>
                        <a:t>DBSpace</a:t>
                      </a:r>
                      <a:r>
                        <a:rPr lang="en-US" altLang="zh-CN" dirty="0"/>
                        <a:t>      Q Size    Q Len     Buffer    </a:t>
                      </a:r>
                      <a:r>
                        <a:rPr lang="en-US" altLang="zh-CN" dirty="0" err="1"/>
                        <a:t>partnum</a:t>
                      </a:r>
                      <a:r>
                        <a:rPr lang="en-US" altLang="zh-CN" dirty="0"/>
                        <a:t>    size     scanner </a:t>
                      </a:r>
                    </a:p>
                    <a:p>
                      <a:r>
                        <a:rPr lang="en-US" altLang="zh-CN" dirty="0" err="1"/>
                        <a:t>Dbspaces</a:t>
                      </a:r>
                      <a:r>
                        <a:rPr lang="en-US" altLang="zh-CN" dirty="0"/>
                        <a:t> - Archive Status</a:t>
                      </a:r>
                    </a:p>
                    <a:p>
                      <a:r>
                        <a:rPr lang="en-US" altLang="zh-CN" dirty="0"/>
                        <a:t>name               number     level      date                             log        log-position</a:t>
                      </a:r>
                    </a:p>
                    <a:p>
                      <a:r>
                        <a:rPr lang="en-US" altLang="zh-CN" dirty="0" err="1"/>
                        <a:t>rootdbs</a:t>
                      </a:r>
                      <a:r>
                        <a:rPr lang="en-US" altLang="zh-CN" dirty="0"/>
                        <a:t>            1               0           05/04/2016.09:01         11         0x678018  </a:t>
                      </a:r>
                    </a:p>
                    <a:p>
                      <a:r>
                        <a:rPr lang="en-US" altLang="zh-CN" dirty="0"/>
                        <a:t>datadbs1         </a:t>
                      </a:r>
                      <a:r>
                        <a:rPr lang="en-US" altLang="zh-CN" baseline="0" dirty="0"/>
                        <a:t> </a:t>
                      </a:r>
                      <a:r>
                        <a:rPr lang="en-US" altLang="zh-CN" dirty="0"/>
                        <a:t>2              0           05/04/2016.09:01         11         0x678018  </a:t>
                      </a:r>
                    </a:p>
                    <a:p>
                      <a:r>
                        <a:rPr lang="en-US" altLang="zh-CN" dirty="0" err="1"/>
                        <a:t>plogdbs</a:t>
                      </a:r>
                      <a:r>
                        <a:rPr lang="en-US" altLang="zh-CN" dirty="0"/>
                        <a:t>            7              0           05/04/2016.09:01          11         0x678018  </a:t>
                      </a:r>
                    </a:p>
                    <a:p>
                      <a:r>
                        <a:rPr lang="en-US" altLang="zh-CN" dirty="0" err="1"/>
                        <a:t>llogdbs</a:t>
                      </a:r>
                      <a:r>
                        <a:rPr lang="en-US" altLang="zh-CN" dirty="0"/>
                        <a:t>             8              0           05/04/2016.09:01           11         0x678018  </a:t>
                      </a:r>
                    </a:p>
                    <a:p>
                      <a:r>
                        <a:rPr lang="en-US" altLang="zh-CN" dirty="0"/>
                        <a:t>sbspace1         9              0           05/04/2016.09:01           11         0x678018 </a:t>
                      </a:r>
                      <a:endParaRPr lang="zh-CN" altLang="en-US" dirty="0"/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5177" name="AutoShape 9"/>
          <p:cNvSpPr>
            <a:spLocks noChangeArrowheads="1"/>
          </p:cNvSpPr>
          <p:nvPr/>
        </p:nvSpPr>
        <p:spPr bwMode="auto">
          <a:xfrm rot="5400000">
            <a:off x="1287840" y="3714874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rot="10800000" vert="eaVert"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2238348" y="4214819"/>
            <a:ext cx="8186738" cy="13890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solidFill>
              <a:schemeClr val="tx2"/>
            </a:solidFill>
            <a:miter lim="800000"/>
          </a:ln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确保数据库定期执行备份。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Wingdings" panose="05000000000000000000" charset="0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通过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onstat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 –g arc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查看数据库最后一次备份的时间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Wingdings" panose="05000000000000000000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7" grpId="0" bldLvl="0" animBg="1"/>
      <p:bldP spid="7" grpId="0" bldLvl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逻辑日志和物理日志（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1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37232" name="Group 16"/>
          <p:cNvGraphicFramePr>
            <a:graphicFrameLocks noGrp="1"/>
          </p:cNvGraphicFramePr>
          <p:nvPr>
            <p:ph idx="4294967295"/>
          </p:nvPr>
        </p:nvGraphicFramePr>
        <p:xfrm>
          <a:off x="1294765" y="1260158"/>
          <a:ext cx="9168130" cy="4733718"/>
        </p:xfrm>
        <a:graphic>
          <a:graphicData uri="http://schemas.openxmlformats.org/drawingml/2006/table">
            <a:tbl>
              <a:tblPr/>
              <a:tblGrid>
                <a:gridCol w="9168130"/>
              </a:tblGrid>
              <a:tr h="47337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A.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Physical Logging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Buffer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bufused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bufsize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numpages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kumimoji="0" lang="en-US" altLang="zh-CN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numwrits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pages/</a:t>
                      </a:r>
                      <a:r>
                        <a:rPr kumimoji="0" lang="en-US" altLang="zh-CN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io</a:t>
                      </a:r>
                      <a:endParaRPr kumimoji="0" lang="en-US" altLang="zh-CN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P-1    12       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64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331813      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6434           51.57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phybegin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physize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phypos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phyused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%used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2:53                 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999500     30664      12         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0.00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Logical Logging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Buffer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bufused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bufsize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numrecs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numpages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numwrits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kumimoji="0" lang="en-US" altLang="zh-CN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recs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/pages </a:t>
                      </a:r>
                      <a:r>
                        <a:rPr kumimoji="0" lang="en-US" altLang="zh-CN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pages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en-US" altLang="zh-CN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io</a:t>
                      </a:r>
                      <a:endParaRPr kumimoji="0" lang="en-US" altLang="zh-CN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L-2     0         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64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1851858    209365         159898         8.8     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55.3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…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address  number   flags 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uniqid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begin          size        used      %used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b2d47f00 15     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U-B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----    566    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3:250053  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50000    50000      100.00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b2d47f68 16          U---C-L    567   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3:300053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50000     23015      46.03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...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active,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total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逻辑日志和物理日志（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2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）</a:t>
            </a:r>
          </a:p>
        </p:txBody>
      </p:sp>
      <p:sp>
        <p:nvSpPr>
          <p:cNvPr id="21507" name="AutoShape 9"/>
          <p:cNvSpPr>
            <a:spLocks noChangeArrowheads="1"/>
          </p:cNvSpPr>
          <p:nvPr/>
        </p:nvSpPr>
        <p:spPr bwMode="auto">
          <a:xfrm rot="5400000">
            <a:off x="1371600" y="1371600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rot="10800000" vert="eaVert"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1600200" y="2133600"/>
            <a:ext cx="8221980" cy="3936365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solidFill>
              <a:schemeClr val="tx2"/>
            </a:solidFill>
            <a:miter lim="800000"/>
          </a:ln>
        </p:spPr>
        <p:txBody>
          <a:bodyPr lIns="92075" tIns="46038" rIns="92075" bIns="46038"/>
          <a:lstStyle/>
          <a:p>
            <a:pPr marL="457200" indent="-457200" eaLnBrk="0" hangingPunct="0">
              <a:buClr>
                <a:schemeClr val="accent1"/>
              </a:buClr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chemeClr val="accent1"/>
              </a:buClr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逻辑日志</a:t>
            </a:r>
          </a:p>
          <a:p>
            <a:pPr marL="457200" indent="-457200" eaLnBrk="0" hangingPunct="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检查逻辑日志的大小和数量。对于大的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OLTP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系统，我们建议：每个逻辑日志的大小为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100MB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或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200MB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，逻辑日志的数量为能够支撑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48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小时的日志记录（例如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100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个或者更多）。</a:t>
            </a:r>
          </a:p>
          <a:p>
            <a:pPr marL="457200" indent="-457200" eaLnBrk="0" hangingPunct="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不要把逻辑日志建在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rootdbs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上（检查</a:t>
            </a:r>
            <a:r>
              <a:rPr lang="en-US" altLang="zh-CN" sz="1600" dirty="0" err="1">
                <a:cs typeface="宋体" panose="02010600030101010101" pitchFamily="2" charset="-122"/>
              </a:rPr>
              <a:t>phybegin</a:t>
            </a:r>
            <a:r>
              <a:rPr lang="en-US" altLang="zh-CN" sz="1600" dirty="0">
                <a:cs typeface="宋体" panose="02010600030101010101" pitchFamily="2" charset="-122"/>
              </a:rPr>
              <a:t>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）。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逻辑日志应该自动备份。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Onstat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–l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中的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flag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开头应该为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”U-B”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检查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LOGBUFF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的大小。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LOGBUFF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的值应该大于或等于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128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</a:p>
          <a:p>
            <a:pPr marL="457200" indent="-457200" eaLnBrk="0" hangingPunct="0">
              <a:buClr>
                <a:schemeClr val="accent1"/>
              </a:buClr>
              <a:buFont typeface="Wingdings" panose="05000000000000000000" charset="0"/>
              <a:buChar char="§"/>
            </a:pP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chemeClr val="accent1"/>
              </a:buClr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物理日志</a:t>
            </a:r>
          </a:p>
          <a:p>
            <a:pPr marL="457200" indent="-457200" eaLnBrk="0" hangingPunct="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检查物理日志的大小。我们建议物理日志的大小为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2GB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或更大。较小的物理日志将较容易触发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checkpoint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</a:p>
          <a:p>
            <a:pPr marL="457200" indent="-457200" eaLnBrk="0" hangingPunct="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不要把物理日志建在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rootdbs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上（检查</a:t>
            </a:r>
            <a:r>
              <a:rPr lang="en-US" altLang="zh-CN" sz="1600" dirty="0">
                <a:cs typeface="宋体" panose="02010600030101010101" pitchFamily="2" charset="-122"/>
              </a:rPr>
              <a:t>begin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）。</a:t>
            </a:r>
          </a:p>
          <a:p>
            <a:pPr marL="457200" indent="-457200" eaLnBrk="0" hangingPunct="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检查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PHYSBUFF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的大小。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PHYSBUFF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的值应该大于或等于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128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7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目录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 bwMode="auto">
          <a:xfrm>
            <a:off x="3339148" y="1692858"/>
            <a:ext cx="722312" cy="662940"/>
          </a:xfrm>
          <a:prstGeom prst="rect">
            <a:avLst/>
          </a:prstGeom>
          <a:solidFill>
            <a:srgbClr val="DE12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矩形 4"/>
          <p:cNvSpPr/>
          <p:nvPr/>
        </p:nvSpPr>
        <p:spPr bwMode="auto">
          <a:xfrm>
            <a:off x="4202748" y="1692858"/>
            <a:ext cx="4570412" cy="662940"/>
          </a:xfrm>
          <a:prstGeom prst="rect">
            <a:avLst/>
          </a:prstGeom>
          <a:solidFill>
            <a:srgbClr val="DE12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 bwMode="auto">
          <a:xfrm>
            <a:off x="3339148" y="2310078"/>
            <a:ext cx="722312" cy="45719"/>
          </a:xfrm>
          <a:prstGeom prst="rect">
            <a:avLst/>
          </a:prstGeom>
          <a:solidFill>
            <a:srgbClr val="202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矩形 6"/>
          <p:cNvSpPr/>
          <p:nvPr/>
        </p:nvSpPr>
        <p:spPr bwMode="auto">
          <a:xfrm>
            <a:off x="4202748" y="2310078"/>
            <a:ext cx="4570412" cy="45719"/>
          </a:xfrm>
          <a:prstGeom prst="rect">
            <a:avLst/>
          </a:prstGeom>
          <a:solidFill>
            <a:srgbClr val="2020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文本框 3"/>
          <p:cNvSpPr txBox="1">
            <a:spLocks noChangeArrowheads="1"/>
          </p:cNvSpPr>
          <p:nvPr/>
        </p:nvSpPr>
        <p:spPr bwMode="auto">
          <a:xfrm>
            <a:off x="3470385" y="1805223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</a:p>
        </p:txBody>
      </p:sp>
      <p:sp>
        <p:nvSpPr>
          <p:cNvPr id="9" name="矩形 8"/>
          <p:cNvSpPr/>
          <p:nvPr/>
        </p:nvSpPr>
        <p:spPr bwMode="auto">
          <a:xfrm>
            <a:off x="3339148" y="2586938"/>
            <a:ext cx="722312" cy="66421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4202748" y="2586938"/>
            <a:ext cx="4570412" cy="66421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矩形 10"/>
          <p:cNvSpPr/>
          <p:nvPr/>
        </p:nvSpPr>
        <p:spPr bwMode="auto">
          <a:xfrm>
            <a:off x="3339148" y="3205428"/>
            <a:ext cx="7223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矩形 11"/>
          <p:cNvSpPr/>
          <p:nvPr/>
        </p:nvSpPr>
        <p:spPr bwMode="auto">
          <a:xfrm>
            <a:off x="4202748" y="3205428"/>
            <a:ext cx="45704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文本框 48"/>
          <p:cNvSpPr txBox="1">
            <a:spLocks noChangeArrowheads="1"/>
          </p:cNvSpPr>
          <p:nvPr/>
        </p:nvSpPr>
        <p:spPr bwMode="auto">
          <a:xfrm>
            <a:off x="3470385" y="2700573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3339148" y="3481018"/>
            <a:ext cx="722312" cy="66548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矩形 14"/>
          <p:cNvSpPr/>
          <p:nvPr/>
        </p:nvSpPr>
        <p:spPr bwMode="auto">
          <a:xfrm>
            <a:off x="4202748" y="3481018"/>
            <a:ext cx="4570412" cy="66548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矩形 15"/>
          <p:cNvSpPr/>
          <p:nvPr/>
        </p:nvSpPr>
        <p:spPr bwMode="auto">
          <a:xfrm>
            <a:off x="3339148" y="4100778"/>
            <a:ext cx="7223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 bwMode="auto">
          <a:xfrm>
            <a:off x="4202748" y="4100778"/>
            <a:ext cx="45704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" name="文本框 54"/>
          <p:cNvSpPr txBox="1">
            <a:spLocks noChangeArrowheads="1"/>
          </p:cNvSpPr>
          <p:nvPr/>
        </p:nvSpPr>
        <p:spPr bwMode="auto">
          <a:xfrm>
            <a:off x="3470385" y="3595923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</a:p>
        </p:txBody>
      </p:sp>
      <p:sp>
        <p:nvSpPr>
          <p:cNvPr id="19" name="矩形 18"/>
          <p:cNvSpPr/>
          <p:nvPr/>
        </p:nvSpPr>
        <p:spPr bwMode="auto">
          <a:xfrm>
            <a:off x="3339148" y="4375098"/>
            <a:ext cx="722312" cy="65659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" name="矩形 19"/>
          <p:cNvSpPr/>
          <p:nvPr/>
        </p:nvSpPr>
        <p:spPr bwMode="auto">
          <a:xfrm>
            <a:off x="4202748" y="4375098"/>
            <a:ext cx="4570412" cy="65659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" name="矩形 20"/>
          <p:cNvSpPr/>
          <p:nvPr/>
        </p:nvSpPr>
        <p:spPr bwMode="auto">
          <a:xfrm>
            <a:off x="3339148" y="4985968"/>
            <a:ext cx="7223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" name="矩形 21"/>
          <p:cNvSpPr/>
          <p:nvPr/>
        </p:nvSpPr>
        <p:spPr bwMode="auto">
          <a:xfrm>
            <a:off x="4202748" y="4985968"/>
            <a:ext cx="45704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" name="文本框 60"/>
          <p:cNvSpPr txBox="1">
            <a:spLocks noChangeArrowheads="1"/>
          </p:cNvSpPr>
          <p:nvPr/>
        </p:nvSpPr>
        <p:spPr bwMode="auto">
          <a:xfrm>
            <a:off x="3470385" y="4481113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</a:t>
            </a:r>
          </a:p>
        </p:txBody>
      </p:sp>
      <p:sp>
        <p:nvSpPr>
          <p:cNvPr id="24" name="文本框 55"/>
          <p:cNvSpPr txBox="1">
            <a:spLocks noChangeArrowheads="1"/>
          </p:cNvSpPr>
          <p:nvPr/>
        </p:nvSpPr>
        <p:spPr bwMode="auto">
          <a:xfrm>
            <a:off x="4378960" y="1812372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ctr">
              <a:spcBef>
                <a:spcPct val="20000"/>
              </a:spcBef>
              <a:buClr>
                <a:srgbClr val="FD0000"/>
              </a:buClr>
              <a:defRPr/>
            </a:pPr>
            <a:r>
              <a:rPr lang="en-US" altLang="zh-CN" sz="20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GBase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 8s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快速健康检查</a:t>
            </a:r>
            <a:endParaRPr lang="zh-CN" altLang="en-US" sz="2000" spc="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5" name="文本框 55"/>
          <p:cNvSpPr txBox="1">
            <a:spLocks noChangeArrowheads="1"/>
          </p:cNvSpPr>
          <p:nvPr/>
        </p:nvSpPr>
        <p:spPr bwMode="auto">
          <a:xfrm>
            <a:off x="4228354" y="2697562"/>
            <a:ext cx="4497294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ctr">
              <a:spcBef>
                <a:spcPct val="20000"/>
              </a:spcBef>
              <a:buClr>
                <a:srgbClr val="FD0000"/>
              </a:buClr>
              <a:defRPr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定期执行的数据库管理任务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(task)</a:t>
            </a:r>
            <a:endParaRPr lang="en-US" altLang="zh-CN" sz="2000" spc="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6" name="文本框 55"/>
          <p:cNvSpPr txBox="1">
            <a:spLocks noChangeArrowheads="1"/>
          </p:cNvSpPr>
          <p:nvPr/>
        </p:nvSpPr>
        <p:spPr bwMode="auto">
          <a:xfrm>
            <a:off x="4378960" y="3603186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l">
              <a:spcBef>
                <a:spcPct val="20000"/>
              </a:spcBef>
              <a:buClr>
                <a:srgbClr val="FD0000"/>
              </a:buClr>
              <a:defRPr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               运行时的监控</a:t>
            </a:r>
            <a:endParaRPr lang="zh-CN" altLang="en-US" sz="2000" spc="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7" name="文本框 55"/>
          <p:cNvSpPr txBox="1">
            <a:spLocks noChangeArrowheads="1"/>
          </p:cNvSpPr>
          <p:nvPr/>
        </p:nvSpPr>
        <p:spPr bwMode="auto">
          <a:xfrm>
            <a:off x="4378960" y="4478216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l">
              <a:spcBef>
                <a:spcPct val="20000"/>
              </a:spcBef>
              <a:buClr>
                <a:srgbClr val="FD0000"/>
              </a:buClr>
              <a:defRPr/>
            </a:pPr>
            <a:r>
              <a:rPr lang="zh-CN" altLang="en-US" sz="20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      性能优化</a:t>
            </a:r>
            <a:endParaRPr lang="zh-CN" altLang="en-US" sz="2000" kern="0" spc="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更新统计数据（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Update Statistics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22539" name="Group 11"/>
          <p:cNvGraphicFramePr>
            <a:graphicFrameLocks noGrp="1"/>
          </p:cNvGraphicFramePr>
          <p:nvPr>
            <p:ph idx="4294967295"/>
          </p:nvPr>
        </p:nvGraphicFramePr>
        <p:xfrm>
          <a:off x="2135505" y="1059180"/>
          <a:ext cx="7537450" cy="3829940"/>
        </p:xfrm>
        <a:graphic>
          <a:graphicData uri="http://schemas.openxmlformats.org/drawingml/2006/table">
            <a:tbl>
              <a:tblPr/>
              <a:tblGrid>
                <a:gridCol w="7537450"/>
              </a:tblGrid>
              <a:tr h="1771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A. Get the actual row number per table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dbaccess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-e 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dbname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sqlfile.sql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Select count(*) from </a:t>
                      </a: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manufact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;   --1,000,000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Select count(*) from stock;         --100123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Select count(*) from customer;  --10,000,028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B. Get the statistics row numbers in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systable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select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tabname,nrows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from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systables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where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tabid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&gt;99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tabname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nrows</a:t>
                      </a:r>
                      <a:endParaRPr kumimoji="0" lang="en-US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manufact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9.0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stock              100123.0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customer       10000028.0</a:t>
                      </a: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6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C. Contrast A, B results, determine which table does not promptly update statistics</a:t>
                      </a: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369" name="AutoShape 9"/>
          <p:cNvSpPr>
            <a:spLocks noChangeArrowheads="1"/>
          </p:cNvSpPr>
          <p:nvPr/>
        </p:nvSpPr>
        <p:spPr bwMode="auto">
          <a:xfrm rot="5400000">
            <a:off x="1234440" y="4419208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2105081" y="4977284"/>
            <a:ext cx="8186737" cy="1116012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solidFill>
              <a:schemeClr val="tx2"/>
            </a:solidFill>
            <a:miter lim="800000"/>
          </a:ln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Wingdings" panose="05000000000000000000" charset="0"/>
            </a:endParaRPr>
          </a:p>
          <a:p>
            <a:pPr marL="285750" indent="-285750" eaLnBrk="0" hangingPunct="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根据数据表中数据量的大小对数据表进行合适级别的“统计数据更新”：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HIGH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、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MEDIUM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、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LOW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Wingdings" panose="05000000000000000000" charset="0"/>
            </a:endParaRPr>
          </a:p>
          <a:p>
            <a:pPr marL="285750" indent="-285750" eaLnBrk="0" hangingPunct="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将“统计数据更新”定义为定期自动执行的任务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(task)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9" grpId="0" bldLvl="0" animBg="1"/>
      <p:bldP spid="7" grpId="0" bldLvl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4" name="矩形 3"/>
          <p:cNvSpPr/>
          <p:nvPr/>
        </p:nvSpPr>
        <p:spPr bwMode="auto">
          <a:xfrm>
            <a:off x="3339148" y="1724399"/>
            <a:ext cx="722312" cy="66294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矩形 4"/>
          <p:cNvSpPr/>
          <p:nvPr/>
        </p:nvSpPr>
        <p:spPr bwMode="auto">
          <a:xfrm>
            <a:off x="4202748" y="1724399"/>
            <a:ext cx="4570412" cy="66294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 bwMode="auto">
          <a:xfrm>
            <a:off x="3339148" y="2341619"/>
            <a:ext cx="722312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矩形 6"/>
          <p:cNvSpPr/>
          <p:nvPr/>
        </p:nvSpPr>
        <p:spPr bwMode="auto">
          <a:xfrm>
            <a:off x="4202748" y="2341619"/>
            <a:ext cx="4570412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文本框 3"/>
          <p:cNvSpPr txBox="1">
            <a:spLocks noChangeArrowheads="1"/>
          </p:cNvSpPr>
          <p:nvPr/>
        </p:nvSpPr>
        <p:spPr bwMode="auto">
          <a:xfrm>
            <a:off x="3470385" y="1836764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</a:p>
        </p:txBody>
      </p:sp>
      <p:sp>
        <p:nvSpPr>
          <p:cNvPr id="9" name="矩形 8"/>
          <p:cNvSpPr/>
          <p:nvPr/>
        </p:nvSpPr>
        <p:spPr bwMode="auto">
          <a:xfrm>
            <a:off x="3339148" y="2618479"/>
            <a:ext cx="722312" cy="6642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4202748" y="2618479"/>
            <a:ext cx="4570412" cy="6642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矩形 10"/>
          <p:cNvSpPr/>
          <p:nvPr/>
        </p:nvSpPr>
        <p:spPr bwMode="auto">
          <a:xfrm>
            <a:off x="3339148" y="3236969"/>
            <a:ext cx="722312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矩形 11"/>
          <p:cNvSpPr/>
          <p:nvPr/>
        </p:nvSpPr>
        <p:spPr bwMode="auto">
          <a:xfrm>
            <a:off x="4202748" y="3236969"/>
            <a:ext cx="4570412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文本框 48"/>
          <p:cNvSpPr txBox="1">
            <a:spLocks noChangeArrowheads="1"/>
          </p:cNvSpPr>
          <p:nvPr/>
        </p:nvSpPr>
        <p:spPr bwMode="auto">
          <a:xfrm>
            <a:off x="3470385" y="2732114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3339148" y="3512559"/>
            <a:ext cx="722312" cy="665480"/>
          </a:xfrm>
          <a:prstGeom prst="rect">
            <a:avLst/>
          </a:prstGeom>
          <a:solidFill>
            <a:srgbClr val="DE12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矩形 14"/>
          <p:cNvSpPr/>
          <p:nvPr/>
        </p:nvSpPr>
        <p:spPr bwMode="auto">
          <a:xfrm>
            <a:off x="4202748" y="3512559"/>
            <a:ext cx="4570412" cy="665480"/>
          </a:xfrm>
          <a:prstGeom prst="rect">
            <a:avLst/>
          </a:prstGeom>
          <a:solidFill>
            <a:srgbClr val="DE12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矩形 15"/>
          <p:cNvSpPr/>
          <p:nvPr/>
        </p:nvSpPr>
        <p:spPr bwMode="auto">
          <a:xfrm>
            <a:off x="3339148" y="4132319"/>
            <a:ext cx="722312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 bwMode="auto">
          <a:xfrm>
            <a:off x="4202748" y="4132319"/>
            <a:ext cx="4570412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" name="文本框 54"/>
          <p:cNvSpPr txBox="1">
            <a:spLocks noChangeArrowheads="1"/>
          </p:cNvSpPr>
          <p:nvPr/>
        </p:nvSpPr>
        <p:spPr bwMode="auto">
          <a:xfrm>
            <a:off x="3470385" y="3627464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</a:p>
        </p:txBody>
      </p:sp>
      <p:sp>
        <p:nvSpPr>
          <p:cNvPr id="19" name="矩形 18"/>
          <p:cNvSpPr/>
          <p:nvPr/>
        </p:nvSpPr>
        <p:spPr bwMode="auto">
          <a:xfrm>
            <a:off x="3339148" y="4406639"/>
            <a:ext cx="722312" cy="65659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" name="矩形 19"/>
          <p:cNvSpPr/>
          <p:nvPr/>
        </p:nvSpPr>
        <p:spPr bwMode="auto">
          <a:xfrm>
            <a:off x="4202748" y="4406639"/>
            <a:ext cx="4570412" cy="65659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" name="矩形 20"/>
          <p:cNvSpPr/>
          <p:nvPr/>
        </p:nvSpPr>
        <p:spPr bwMode="auto">
          <a:xfrm>
            <a:off x="3339148" y="5017509"/>
            <a:ext cx="7223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" name="矩形 21"/>
          <p:cNvSpPr/>
          <p:nvPr/>
        </p:nvSpPr>
        <p:spPr bwMode="auto">
          <a:xfrm>
            <a:off x="4202748" y="5017509"/>
            <a:ext cx="45704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" name="文本框 60"/>
          <p:cNvSpPr txBox="1">
            <a:spLocks noChangeArrowheads="1"/>
          </p:cNvSpPr>
          <p:nvPr/>
        </p:nvSpPr>
        <p:spPr bwMode="auto">
          <a:xfrm>
            <a:off x="3470385" y="4512654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</a:t>
            </a:r>
          </a:p>
        </p:txBody>
      </p:sp>
      <p:sp>
        <p:nvSpPr>
          <p:cNvPr id="24" name="文本框 55"/>
          <p:cNvSpPr txBox="1">
            <a:spLocks noChangeArrowheads="1"/>
          </p:cNvSpPr>
          <p:nvPr/>
        </p:nvSpPr>
        <p:spPr bwMode="auto">
          <a:xfrm>
            <a:off x="4378960" y="1843913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ctr">
              <a:spcBef>
                <a:spcPct val="20000"/>
              </a:spcBef>
              <a:buClr>
                <a:srgbClr val="FD0000"/>
              </a:buClr>
              <a:defRPr/>
            </a:pPr>
            <a:r>
              <a:rPr lang="en-US" altLang="zh-CN" sz="20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GBase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 8s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快速健康检查</a:t>
            </a:r>
            <a:endParaRPr lang="zh-CN" altLang="en-US" sz="20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55"/>
          <p:cNvSpPr txBox="1">
            <a:spLocks noChangeArrowheads="1"/>
          </p:cNvSpPr>
          <p:nvPr/>
        </p:nvSpPr>
        <p:spPr bwMode="auto">
          <a:xfrm>
            <a:off x="4378960" y="2729103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ctr">
              <a:spcBef>
                <a:spcPct val="20000"/>
              </a:spcBef>
              <a:buClr>
                <a:srgbClr val="FD0000"/>
              </a:buClr>
              <a:defRPr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定期执行的数据库管理任务</a:t>
            </a:r>
            <a:endParaRPr lang="zh-CN" altLang="en-US" sz="20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55"/>
          <p:cNvSpPr txBox="1">
            <a:spLocks noChangeArrowheads="1"/>
          </p:cNvSpPr>
          <p:nvPr/>
        </p:nvSpPr>
        <p:spPr bwMode="auto">
          <a:xfrm>
            <a:off x="4378960" y="3634727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l">
              <a:spcBef>
                <a:spcPct val="20000"/>
              </a:spcBef>
              <a:buClr>
                <a:srgbClr val="FD0000"/>
              </a:buClr>
              <a:defRPr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               运行时的监控</a:t>
            </a:r>
            <a:endParaRPr lang="zh-CN" altLang="en-US" sz="20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55"/>
          <p:cNvSpPr txBox="1">
            <a:spLocks noChangeArrowheads="1"/>
          </p:cNvSpPr>
          <p:nvPr/>
        </p:nvSpPr>
        <p:spPr bwMode="auto">
          <a:xfrm>
            <a:off x="4378960" y="4509757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l">
              <a:spcBef>
                <a:spcPct val="20000"/>
              </a:spcBef>
              <a:buClr>
                <a:srgbClr val="FD0000"/>
              </a:buClr>
              <a:defRPr/>
            </a:pPr>
            <a:r>
              <a:rPr lang="zh-CN" altLang="en-US" sz="20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      性能优化</a:t>
            </a:r>
            <a:endParaRPr lang="zh-CN" altLang="en-US" sz="20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运行时的监控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cs typeface="Arial" panose="020B0604020202020204" pitchFamily="34" charset="0"/>
              </a:rPr>
              <a:t>instance</a:t>
            </a:r>
            <a:r>
              <a:rPr lang="zh-CN" altLang="en-US" sz="2000" dirty="0">
                <a:cs typeface="Arial" panose="020B0604020202020204" pitchFamily="34" charset="0"/>
              </a:rPr>
              <a:t>概况</a:t>
            </a:r>
            <a:endParaRPr lang="en-US" altLang="zh-CN" sz="2000" dirty="0"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cs typeface="Arial" panose="020B0604020202020204" pitchFamily="34" charset="0"/>
              </a:rPr>
              <a:t>缓冲区的命中率</a:t>
            </a:r>
            <a:endParaRPr lang="en-US" altLang="zh-CN" dirty="0"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cs typeface="Arial" panose="020B0604020202020204" pitchFamily="34" charset="0"/>
              </a:rPr>
              <a:t>索引和顺序扫描</a:t>
            </a:r>
            <a:endParaRPr lang="en-US" altLang="zh-CN" dirty="0"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cs typeface="Arial" panose="020B0604020202020204" pitchFamily="34" charset="0"/>
              </a:rPr>
              <a:t>等待缓冲区的次数</a:t>
            </a:r>
            <a:endParaRPr lang="en-US" altLang="zh-CN" dirty="0"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cs typeface="Arial" panose="020B0604020202020204" pitchFamily="34" charset="0"/>
              </a:rPr>
              <a:t>找不到空闲缓冲区的次数 </a:t>
            </a:r>
          </a:p>
          <a:p>
            <a:pPr lvl="1">
              <a:lnSpc>
                <a:spcPct val="90000"/>
              </a:lnSpc>
            </a:pPr>
            <a:r>
              <a:rPr lang="zh-CN" altLang="en-US" dirty="0">
                <a:cs typeface="Arial" panose="020B0604020202020204" pitchFamily="34" charset="0"/>
              </a:rPr>
              <a:t>回滚和提交</a:t>
            </a:r>
            <a:endParaRPr lang="en-US" altLang="zh-CN" dirty="0"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cs typeface="Arial" panose="020B0604020202020204" pitchFamily="34" charset="0"/>
              </a:rPr>
              <a:t>请求锁的次数和等待锁的次数</a:t>
            </a:r>
          </a:p>
          <a:p>
            <a:pPr lvl="1">
              <a:lnSpc>
                <a:spcPct val="90000"/>
              </a:lnSpc>
            </a:pPr>
            <a:r>
              <a:rPr lang="zh-CN" altLang="en-US" dirty="0">
                <a:cs typeface="Arial" panose="020B0604020202020204" pitchFamily="34" charset="0"/>
              </a:rPr>
              <a:t>分配锁的次数</a:t>
            </a:r>
          </a:p>
          <a:p>
            <a:pPr lvl="1">
              <a:lnSpc>
                <a:spcPct val="90000"/>
              </a:lnSpc>
            </a:pPr>
            <a:r>
              <a:rPr lang="zh-CN" altLang="en-US" dirty="0">
                <a:cs typeface="Arial" panose="020B0604020202020204" pitchFamily="34" charset="0"/>
              </a:rPr>
              <a:t>死锁次数</a:t>
            </a:r>
            <a:endParaRPr lang="en-US" altLang="zh-CN" dirty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cs typeface="Arial" panose="020B0604020202020204" pitchFamily="34" charset="0"/>
              </a:rPr>
              <a:t>使用了较多锁</a:t>
            </a:r>
            <a:r>
              <a:rPr lang="en-US" altLang="zh-CN" sz="2000" dirty="0">
                <a:cs typeface="Arial" panose="020B0604020202020204" pitchFamily="34" charset="0"/>
              </a:rPr>
              <a:t>(lock)</a:t>
            </a:r>
            <a:r>
              <a:rPr lang="zh-CN" altLang="en-US" sz="2000" dirty="0">
                <a:cs typeface="Arial" panose="020B0604020202020204" pitchFamily="34" charset="0"/>
              </a:rPr>
              <a:t>的数据表</a:t>
            </a:r>
            <a:endParaRPr lang="en-US" altLang="zh-CN" sz="2000" dirty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cs typeface="Arial" panose="020B0604020202020204" pitchFamily="34" charset="0"/>
              </a:rPr>
              <a:t>检查点</a:t>
            </a:r>
            <a:r>
              <a:rPr lang="en-US" altLang="zh-CN" sz="2000" dirty="0">
                <a:cs typeface="Arial" panose="020B0604020202020204" pitchFamily="34" charset="0"/>
              </a:rPr>
              <a:t> (Checkpoint)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</a:rPr>
              <a:t>Checkpoint duration</a:t>
            </a:r>
          </a:p>
          <a:p>
            <a:pPr>
              <a:lnSpc>
                <a:spcPct val="150000"/>
              </a:lnSpc>
            </a:pPr>
            <a:r>
              <a:rPr lang="zh-CN" altLang="en-US" sz="2000" dirty="0">
                <a:cs typeface="Arial" panose="020B0604020202020204" pitchFamily="34" charset="0"/>
              </a:rPr>
              <a:t>长事务</a:t>
            </a:r>
            <a:r>
              <a:rPr lang="en-US" altLang="zh-CN" sz="2000" dirty="0">
                <a:cs typeface="Arial" panose="020B0604020202020204" pitchFamily="34" charset="0"/>
              </a:rPr>
              <a:t> (Long Transaction)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Instance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概况（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1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）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pPr eaLnBrk="1" hangingPunct="1"/>
            <a:r>
              <a:rPr lang="en-US" altLang="zh-CN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onstat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-p</a:t>
            </a:r>
          </a:p>
          <a:p>
            <a:pPr lvl="1" eaLnBrk="1" hangingPunct="1">
              <a:buFont typeface="Webdings" panose="05030102010509060703" charset="0"/>
              <a:buNone/>
            </a:pP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dskreads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pagreads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bufreads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%cached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dskwrits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pagwrits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bufwrits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%cached</a:t>
            </a:r>
          </a:p>
          <a:p>
            <a:pPr lvl="1" eaLnBrk="1" hangingPunct="1">
              <a:buFont typeface="Webdings" panose="05030102010509060703" charset="0"/>
              <a:buNone/>
            </a:pP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6924024    6960444    57054963  </a:t>
            </a:r>
            <a:r>
              <a:rPr lang="en-US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87.87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 276611    368870       2581449    </a:t>
            </a:r>
            <a:r>
              <a:rPr lang="en-US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89.32 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</a:p>
          <a:p>
            <a:pPr lvl="1" eaLnBrk="1" hangingPunct="1">
              <a:buFont typeface="Webdings" panose="05030102010509060703" charset="0"/>
              <a:buNone/>
            </a:pP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isamtot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  open       start         read         write       rewrite    delete     </a:t>
            </a:r>
            <a:r>
              <a:rPr lang="en-US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commit  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en-US" altLang="zh-CN" sz="1500" b="1" dirty="0" err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rollbk</a:t>
            </a:r>
            <a:endParaRPr lang="en-US" altLang="zh-CN" sz="15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eaLnBrk="1" hangingPunct="1">
              <a:buFont typeface="Webdings" panose="05030102010509060703" charset="0"/>
              <a:buNone/>
            </a:pP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28117252  826169  1545943  19339955 720261   240523  170898   </a:t>
            </a:r>
            <a:r>
              <a:rPr lang="en-US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336161 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34</a:t>
            </a:r>
          </a:p>
          <a:p>
            <a:pPr lvl="1" eaLnBrk="1" hangingPunct="1">
              <a:buFont typeface="Webdings" panose="05030102010509060703" charset="0"/>
              <a:buNone/>
            </a:pP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gp_read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gp_write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gp_rewrt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gp_del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gp_alloc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gp_free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gp_curs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</a:p>
          <a:p>
            <a:pPr lvl="1" eaLnBrk="1" hangingPunct="1">
              <a:buFont typeface="Webdings" panose="05030102010509060703" charset="0"/>
              <a:buNone/>
            </a:pP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0          0          0          0          0          0          0         </a:t>
            </a:r>
          </a:p>
          <a:p>
            <a:pPr lvl="1" eaLnBrk="1" hangingPunct="1">
              <a:buFont typeface="Webdings" panose="05030102010509060703" charset="0"/>
              <a:buNone/>
            </a:pPr>
            <a:r>
              <a:rPr lang="en-US" altLang="zh-CN" sz="1500" b="1" dirty="0" err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ovlock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ovuserthread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b="1" dirty="0" err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ovbuff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usercpu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syscpu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numckpts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flushes   </a:t>
            </a:r>
          </a:p>
          <a:p>
            <a:pPr lvl="1" eaLnBrk="1" hangingPunct="1">
              <a:buFont typeface="Webdings" panose="05030102010509060703" charset="0"/>
              <a:buNone/>
            </a:pPr>
            <a:r>
              <a:rPr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           0                      </a:t>
            </a:r>
            <a:r>
              <a:rPr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0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          1481.63    89.86     54               29        </a:t>
            </a:r>
          </a:p>
          <a:p>
            <a:pPr lvl="1" eaLnBrk="1" hangingPunct="1">
              <a:buFont typeface="Webdings" panose="05030102010509060703" charset="0"/>
              <a:buNone/>
            </a:pPr>
            <a:r>
              <a:rPr lang="en-US" altLang="zh-CN" sz="1500" b="1" dirty="0" err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bufwaits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b="1" dirty="0" err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lokwaits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lockreqs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b="1" dirty="0" err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deadlks</a:t>
            </a:r>
            <a:r>
              <a:rPr lang="en-US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dltouts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en-US" altLang="zh-CN" sz="15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ckpwaits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compress  </a:t>
            </a:r>
            <a:r>
              <a:rPr lang="en-US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1500" b="1" dirty="0" err="1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seqscans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</a:t>
            </a:r>
            <a:endParaRPr lang="it-IT" altLang="zh-CN" sz="1500" dirty="0"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eaLnBrk="1" hangingPunct="1">
              <a:buFont typeface="Webdings" panose="05030102010509060703" charset="0"/>
              <a:buNone/>
            </a:pPr>
            <a:r>
              <a:rPr lang="it-IT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207092</a:t>
            </a:r>
            <a:r>
              <a:rPr lang="it-IT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  </a:t>
            </a:r>
            <a:r>
              <a:rPr lang="en-US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179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it-IT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      89705878  </a:t>
            </a:r>
            <a:r>
              <a:rPr lang="it-IT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0  </a:t>
            </a:r>
            <a:r>
              <a:rPr lang="it-IT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       0             </a:t>
            </a: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5 </a:t>
            </a:r>
            <a:r>
              <a:rPr lang="it-IT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         66122         </a:t>
            </a:r>
            <a:r>
              <a:rPr lang="en-US" altLang="zh-CN" sz="15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60111 </a:t>
            </a:r>
            <a:r>
              <a:rPr lang="it-IT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</a:p>
          <a:p>
            <a:pPr lvl="1" eaLnBrk="1" hangingPunct="1">
              <a:buFont typeface="Webdings" panose="05030102010509060703" charset="0"/>
              <a:buNone/>
            </a:pPr>
            <a:r>
              <a:rPr lang="it-IT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ixda-RA    idx-RA     da-RA      RA-pgsused lchwaits  </a:t>
            </a:r>
            <a:endParaRPr lang="en-US" altLang="zh-CN" sz="1500" dirty="0"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 eaLnBrk="1" hangingPunct="1">
              <a:buFont typeface="Webdings" panose="05030102010509060703" charset="0"/>
              <a:buNone/>
            </a:pPr>
            <a:r>
              <a:rPr lang="en-US" altLang="zh-CN" sz="15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500           97         5730949     5727768      186142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Instance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概况（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2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）</a:t>
            </a:r>
          </a:p>
        </p:txBody>
      </p:sp>
      <p:sp>
        <p:nvSpPr>
          <p:cNvPr id="7" name="内容占位符 6"/>
          <p:cNvSpPr/>
          <p:nvPr/>
        </p:nvSpPr>
        <p:spPr bwMode="auto">
          <a:xfrm>
            <a:off x="1990408" y="1584644"/>
            <a:ext cx="8210550" cy="4643437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solidFill>
              <a:schemeClr val="tx2"/>
            </a:solidFill>
            <a:miter lim="800000"/>
          </a:ln>
        </p:spPr>
        <p:txBody>
          <a:bodyPr lIns="92075" tIns="46038" rIns="92075" bIns="46038"/>
          <a:lstStyle/>
          <a:p>
            <a:pPr marL="457200" indent="-457200" eaLnBrk="0" hangingPunct="0"/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%cached :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当请求数据页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(page)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时数据页已经在内存中的比率。在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OLTP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环境中，它应该大于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95%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。如果读操作的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%cached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较低，我们可以通过修改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BUFFERPOOL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参数来增加</a:t>
            </a:r>
            <a:r>
              <a:rPr lang="en-US" altLang="zh-CN" sz="1600" dirty="0" err="1">
                <a:cs typeface="Arial" panose="020B0604020202020204" pitchFamily="34" charset="0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</a:rPr>
              <a:t> 8s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BUFFER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数目。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seqscans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isamtot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: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如果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seqscans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/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isamtot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大于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，我们需要检查</a:t>
            </a:r>
            <a:r>
              <a:rPr lang="en-US" altLang="zh-CN" sz="1600" dirty="0" err="1">
                <a:cs typeface="Arial" panose="020B0604020202020204" pitchFamily="34" charset="0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</a:rPr>
              <a:t> 8s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使用的索引是否太少。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bufwaits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：用户线程等待缓冲区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(buffer)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的次数。如果多个用户线程在某一个时刻要修改同一个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page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，那么其中一个用户线程可以使用这个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page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对应的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buffer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，其它用户线程需要等待这个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page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对应的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buffer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。如果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bufwaits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较大，那么很有可能某些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page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被修改得太多了。另外，如果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LRU_MIN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被设为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page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被频繁的从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buffer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flush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到磁盘上，那么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bufwaits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也有可能较大。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ovbuff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600" dirty="0">
                <a:cs typeface="Arial" panose="020B0604020202020204" pitchFamily="34" charset="0"/>
              </a:rPr>
              <a:t> </a:t>
            </a:r>
            <a:r>
              <a:rPr lang="en-US" altLang="zh-CN" sz="1600" dirty="0" err="1">
                <a:cs typeface="Arial" panose="020B0604020202020204" pitchFamily="34" charset="0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</a:rPr>
              <a:t> 8s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找不到空闲缓冲区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(buffer)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的次数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当没有空闲缓冲区时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数据库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将把一个脏的缓冲区写到磁盘从而得到一个空闲缓冲区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。如果ovbuffer的值较大，例如100000，那么我们需要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BUFFERPOOL，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从而减小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ovbuff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的值，减少数据库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响应时间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25606" name="AutoShape 9"/>
          <p:cNvSpPr>
            <a:spLocks noChangeArrowheads="1"/>
          </p:cNvSpPr>
          <p:nvPr/>
        </p:nvSpPr>
        <p:spPr bwMode="auto">
          <a:xfrm rot="5400000">
            <a:off x="899160" y="1432560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rot="10800000" vert="eaVert"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25606" grpId="0" bldLvl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Instance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概况（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3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）</a:t>
            </a:r>
          </a:p>
        </p:txBody>
      </p:sp>
      <p:sp>
        <p:nvSpPr>
          <p:cNvPr id="7" name="内容占位符 6"/>
          <p:cNvSpPr/>
          <p:nvPr/>
        </p:nvSpPr>
        <p:spPr bwMode="auto">
          <a:xfrm>
            <a:off x="1861692" y="1412776"/>
            <a:ext cx="8482781" cy="4287366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solidFill>
              <a:schemeClr val="tx2"/>
            </a:solidFill>
            <a:miter lim="800000"/>
          </a:ln>
        </p:spPr>
        <p:txBody>
          <a:bodyPr lIns="92075" tIns="46038" rIns="92075" bIns="46038"/>
          <a:lstStyle/>
          <a:p>
            <a:pPr marL="457200" indent="-457200" eaLnBrk="0" hangingPunct="0"/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r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ollbk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/ commit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：如果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rollbk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/ commit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的值大于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，我们需要查明“出现大量事务回滚”的原因。 很多时候，“出现大量事务回滚”的原因是应用程序设计得不合理。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lokwaits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/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lockreqs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62000" lvl="1" indent="-419100" eaLnBrk="0" hangingPunct="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lokwaits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是用户线程等待锁的次数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  <a:p>
            <a:pPr marL="762000" lvl="1" indent="-419100" eaLnBrk="0" hangingPunct="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lockreqs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是用户线程请求锁的次数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  <a:p>
            <a:pPr marL="762000" lvl="1" indent="-419100" eaLnBrk="0" hangingPunct="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如果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lokwaits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/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lockreqs的值较大，那么应用程序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有可能在多线程方面设计得不合理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 </a:t>
            </a:r>
          </a:p>
          <a:p>
            <a:pPr marL="457200" indent="-457200" eaLnBrk="0" hangingPunct="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ovlock：如果“</a:t>
            </a:r>
            <a:r>
              <a:rPr lang="en-US" altLang="zh-CN" sz="1600" dirty="0" err="1">
                <a:cs typeface="Arial" panose="020B0604020202020204" pitchFamily="34" charset="0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</a:rPr>
              <a:t> 8s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分配锁的次数”小于或等于15，ovlock的值为0；如果</a:t>
            </a:r>
            <a:r>
              <a:rPr lang="en-US" altLang="zh-CN" sz="1600" dirty="0">
                <a:cs typeface="Arial" panose="020B0604020202020204" pitchFamily="34" charset="0"/>
              </a:rPr>
              <a:t> </a:t>
            </a:r>
            <a:r>
              <a:rPr lang="en-US" altLang="zh-CN" sz="1600" dirty="0" err="1">
                <a:cs typeface="Arial" panose="020B0604020202020204" pitchFamily="34" charset="0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</a:rPr>
              <a:t> 8s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分配锁的次数大于15，ovlock的值为“</a:t>
            </a:r>
            <a:r>
              <a:rPr lang="en-US" altLang="zh-CN" sz="1600" dirty="0">
                <a:cs typeface="Arial" panose="020B0604020202020204" pitchFamily="34" charset="0"/>
              </a:rPr>
              <a:t>GBase 8s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分配锁的次数”减去15。如果ovlock的值不为0，我们需要考虑增大onconfig文件中LOCKS参数的值。</a:t>
            </a:r>
          </a:p>
          <a:p>
            <a:pPr marL="457200" indent="-457200" eaLnBrk="0" hangingPunct="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deadlks：如果1个潜在的死锁被检测并防止，那么deadlks将增加1。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使用了较多锁 </a:t>
            </a:r>
            <a:r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(lock)</a:t>
            </a:r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的数据表</a:t>
            </a:r>
          </a:p>
        </p:txBody>
      </p:sp>
      <p:graphicFrame>
        <p:nvGraphicFramePr>
          <p:cNvPr id="27661" name="Group 13"/>
          <p:cNvGraphicFramePr>
            <a:graphicFrameLocks noGrp="1"/>
          </p:cNvGraphicFramePr>
          <p:nvPr>
            <p:ph idx="4294967295"/>
          </p:nvPr>
        </p:nvGraphicFramePr>
        <p:xfrm>
          <a:off x="2164715" y="1118235"/>
          <a:ext cx="8458200" cy="2439516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2439516">
                <a:tc>
                  <a:txBody>
                    <a:bodyPr/>
                    <a:lstStyle/>
                    <a:p>
                      <a:pPr marL="28575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-g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ppf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partnum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lkrqs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lkwts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dlks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 touts  </a:t>
                      </a: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isrd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iswrt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isrwt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isdel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bfrd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   </a:t>
                      </a: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bfwrt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seqsc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rhitratio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0x100123    8698  0       0       0        3163  243    242    62      12209  1219     3        100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0x100124   4660  322   31    53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     6553  3797  148    964    41278  11832   0        100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0x100125    1366  0       0       0        652    210    148    62      3850    1138     1        100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0x100126    1015  0       0       0        65      306     0       111    5330    1410     1        100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0x100127   771   0       0      251   110    0        0       139    0        1380     0       100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0x100128   506   0       0      0       72      357    0       0        1207  778       0       100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1801" name="AutoShape 9"/>
          <p:cNvSpPr>
            <a:spLocks noChangeArrowheads="1"/>
          </p:cNvSpPr>
          <p:nvPr/>
        </p:nvSpPr>
        <p:spPr bwMode="auto">
          <a:xfrm rot="5400000">
            <a:off x="1402904" y="3260224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2164655" y="3717033"/>
            <a:ext cx="8197850" cy="23161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solidFill>
              <a:schemeClr val="tx2"/>
            </a:solidFill>
            <a:miter lim="800000"/>
          </a:ln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问题</a:t>
            </a:r>
            <a:endParaRPr 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哪个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数据表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使用了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较多的锁</a:t>
            </a:r>
            <a:r>
              <a:rPr 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(lock)?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lkrqs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请求锁的次数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lkwts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等待锁的次数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dlks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–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死锁的次数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touts –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远程死锁超时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(remote deadlock timeout)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的次数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通过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partnum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我们可以找到锁问题较多的数据表。查看该数据表的隔离级别，分析应用程序中与该数据表相关的部分。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1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01" grpId="0" bldLvl="0" animBg="1"/>
      <p:bldP spid="7" grpId="0" bldLvl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检查点（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Checkpoint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29707" name="Group 11"/>
          <p:cNvGraphicFramePr>
            <a:graphicFrameLocks noGrp="1"/>
          </p:cNvGraphicFramePr>
          <p:nvPr>
            <p:ph idx="4294967295"/>
          </p:nvPr>
        </p:nvGraphicFramePr>
        <p:xfrm>
          <a:off x="2487295" y="889000"/>
          <a:ext cx="7537450" cy="2916493"/>
        </p:xfrm>
        <a:graphic>
          <a:graphicData uri="http://schemas.openxmlformats.org/drawingml/2006/table">
            <a:tbl>
              <a:tblPr/>
              <a:tblGrid>
                <a:gridCol w="753745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 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grep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Checkpoint online.log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16:28:31 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Checkpoint Statistics - Avg.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Txn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Block Time 0.000, #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Txns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blocked 0,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Plog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used 69,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Llog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used 440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16:33:32 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Checkpoint Completed:  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duration was 60 seconds.</a:t>
                      </a:r>
                      <a:endParaRPr kumimoji="0" lang="en-US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16:33:32  Checkpoint Statistics - Avg.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Txn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Block Time 0.000, #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Txns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blocked 0,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Plog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used 1152,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Llog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used 12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16:38:32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Checkpoint Completed:  duration was 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seconds.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-g 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ckp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7713" name="AutoShape 17"/>
          <p:cNvSpPr>
            <a:spLocks noChangeArrowheads="1"/>
          </p:cNvSpPr>
          <p:nvPr/>
        </p:nvSpPr>
        <p:spPr bwMode="auto">
          <a:xfrm rot="5400000">
            <a:off x="1524000" y="3009528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rot="10800000" vert="eaVert"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2208214" y="3915153"/>
            <a:ext cx="8186737" cy="2316163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solidFill>
              <a:schemeClr val="tx2"/>
            </a:solidFill>
            <a:miter lim="800000"/>
          </a:ln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问题</a:t>
            </a:r>
            <a:endParaRPr 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checkpoint duration </a:t>
            </a:r>
            <a:r>
              <a:rPr lang="en-US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是否太长</a:t>
            </a:r>
            <a:r>
              <a:rPr 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en-US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自动调整</a:t>
            </a:r>
            <a:r>
              <a:rPr 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marL="762000" lvl="1" indent="-419100" eaLnBrk="0" hangingPunct="0"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AUTO_CKPTS</a:t>
            </a:r>
          </a:p>
          <a:p>
            <a:pPr marL="762000" lvl="1" indent="-419100" eaLnBrk="0" hangingPunct="0"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AUTO_LRU_TUNNING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en-US" sz="16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手动调整</a:t>
            </a:r>
            <a:endParaRPr 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62000" lvl="1" indent="-419100" eaLnBrk="0" hangingPunct="0"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LRU_MIN_DIRTY, LRU_MAX_DIRTY </a:t>
            </a:r>
          </a:p>
          <a:p>
            <a:pPr marL="762000" lvl="1" indent="-419100" eaLnBrk="0" hangingPunct="0"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CKPINTVL, LRUS, CLEANERS, NUMAIOVPS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3" grpId="0" animBg="1"/>
      <p:bldP spid="7" grpId="0" bldLvl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长事务（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1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）</a:t>
            </a:r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29708" name="Group 12"/>
          <p:cNvGraphicFramePr>
            <a:graphicFrameLocks noGrp="1"/>
          </p:cNvGraphicFramePr>
          <p:nvPr>
            <p:ph idx="4294967295"/>
          </p:nvPr>
        </p:nvGraphicFramePr>
        <p:xfrm>
          <a:off x="3443288" y="1412875"/>
          <a:ext cx="8748464" cy="3701008"/>
        </p:xfrm>
        <a:graphic>
          <a:graphicData uri="http://schemas.openxmlformats.org/drawingml/2006/table">
            <a:tbl>
              <a:tblPr/>
              <a:tblGrid>
                <a:gridCol w="8748464"/>
              </a:tblGrid>
              <a:tr h="6829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grep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Long Transaction 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online.log|wc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-l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13</a:t>
                      </a: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80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Monitor long 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trunsaction</a:t>
                      </a:r>
                      <a:endParaRPr kumimoji="0" lang="en-US" altLang="zh-CN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</a:t>
                      </a:r>
                    </a:p>
                    <a:p>
                      <a:pPr>
                        <a:lnSpc>
                          <a:spcPct val="80000"/>
                        </a:lnSpc>
                        <a:buFont typeface="Wingdings" panose="05000000000000000000" charset="0"/>
                        <a:buNone/>
                      </a:pPr>
                      <a:r>
                        <a:rPr lang="en-US" altLang="zh-CN" sz="1600" dirty="0" err="1">
                          <a:cs typeface="宋体" panose="02010600030101010101" pitchFamily="2" charset="-122"/>
                        </a:rPr>
                        <a:t>GBase</a:t>
                      </a:r>
                      <a:r>
                        <a:rPr lang="en-US" altLang="zh-CN" sz="1600" dirty="0">
                          <a:cs typeface="宋体" panose="02010600030101010101" pitchFamily="2" charset="-122"/>
                        </a:rPr>
                        <a:t> 8s V8.5 Server Version 12.10.FC4G1AEE -- On-Line -- Up 00:40:05 -- 263336 Kbytes</a:t>
                      </a:r>
                    </a:p>
                    <a:p>
                      <a:pPr>
                        <a:lnSpc>
                          <a:spcPct val="80000"/>
                        </a:lnSpc>
                        <a:buFont typeface="Wingdings" panose="05000000000000000000" charset="0"/>
                        <a:buNone/>
                      </a:pPr>
                      <a:endParaRPr lang="en-US" altLang="zh-CN" sz="1600" dirty="0"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–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x|grep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A-R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1cf0a6748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A-R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--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1cd55c618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642073 119403  119405  0x1aa91e4  DIRTY   0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-u |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grep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RP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1cd55c618        --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RP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X--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1880841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lang="en-US" altLang="zh-CN" sz="160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gbasedbt   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-   0    0    642073 256446   323049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-g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1880841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长事务（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2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）</a:t>
            </a:r>
          </a:p>
        </p:txBody>
      </p:sp>
      <p:sp>
        <p:nvSpPr>
          <p:cNvPr id="159757" name="AutoShape 13"/>
          <p:cNvSpPr>
            <a:spLocks noChangeArrowheads="1"/>
          </p:cNvSpPr>
          <p:nvPr/>
        </p:nvSpPr>
        <p:spPr bwMode="auto">
          <a:xfrm rot="5400000">
            <a:off x="744855" y="1452563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2" name="内容占位符 6"/>
          <p:cNvSpPr/>
          <p:nvPr/>
        </p:nvSpPr>
        <p:spPr bwMode="auto">
          <a:xfrm>
            <a:off x="1785620" y="1837056"/>
            <a:ext cx="8186420" cy="4418965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solidFill>
              <a:schemeClr val="tx2"/>
            </a:solidFill>
            <a:miter lim="800000"/>
          </a:ln>
        </p:spPr>
        <p:txBody>
          <a:bodyPr lIns="92075" tIns="46038" rIns="92075" bIns="46038"/>
          <a:lstStyle/>
          <a:p>
            <a:pPr marL="457200" indent="-457200" eaLnBrk="0" hangingPunct="0">
              <a:buClr>
                <a:schemeClr val="accent1"/>
              </a:buClr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chemeClr val="accent1"/>
              </a:buClr>
              <a:buFont typeface="Wingdings" panose="05000000000000000000" charset="0"/>
              <a:buChar char="§"/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找出长事务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(long transaction)，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修改应用程序以减小该事务的长度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chemeClr val="accent1"/>
              </a:buClr>
              <a:buFont typeface="Wingdings" panose="05000000000000000000" charset="0"/>
              <a:buChar char="§"/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chemeClr val="accent1"/>
              </a:buClr>
              <a:buFont typeface="Wingdings" panose="05000000000000000000" charset="0"/>
              <a:buChar char="§"/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增大每个逻辑日志的大小，增加逻辑日志的个数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chemeClr val="accent1"/>
              </a:buClr>
              <a:buFont typeface="Wingdings" panose="05000000000000000000" charset="0"/>
              <a:buChar char="§"/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chemeClr val="accent1"/>
              </a:buClr>
              <a:buFont typeface="Wingdings" panose="05000000000000000000" charset="0"/>
              <a:buChar char="§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LTXHWM :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如果一个事务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(transaction)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跨越的逻辑日志个数占逻辑日志总个数的比例大于或等于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LTXHWM，</a:t>
            </a:r>
            <a:r>
              <a:rPr lang="en-US" altLang="zh-CN" sz="1600" dirty="0" err="1">
                <a:cs typeface="Arial" panose="020B0604020202020204" pitchFamily="34" charset="0"/>
                <a:sym typeface="+mn-ea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  <a:sym typeface="+mn-ea"/>
              </a:rPr>
              <a:t> 8s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将回滚该事务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chemeClr val="accent1"/>
              </a:buClr>
              <a:buFont typeface="Wingdings" panose="05000000000000000000" charset="0"/>
              <a:buChar char="§"/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chemeClr val="accent1"/>
              </a:buClr>
              <a:buFont typeface="Wingdings" panose="05000000000000000000" charset="0"/>
              <a:buChar char="§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LTXEHWM :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如果一个事务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(transaction)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跨越的逻辑日志个数占逻辑日志总个数的比例大于或等于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LTXEHWM，</a:t>
            </a:r>
            <a:r>
              <a:rPr lang="en-US" altLang="zh-CN" sz="1600" dirty="0" err="1">
                <a:cs typeface="Arial" panose="020B0604020202020204" pitchFamily="34" charset="0"/>
                <a:sym typeface="+mn-ea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  <a:sym typeface="+mn-ea"/>
              </a:rPr>
              <a:t> 8s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将回滚该事务并挂起其它事务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chemeClr val="accent1"/>
              </a:buClr>
              <a:buFont typeface="Wingdings" panose="05000000000000000000" charset="0"/>
              <a:buChar char="§"/>
            </a:pP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chemeClr val="accent1"/>
              </a:buClr>
              <a:buFont typeface="Wingdings" panose="05000000000000000000" charset="0"/>
              <a:buChar char="§"/>
            </a:pP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DYNAMIC_LOGS：回滚长事务时</a:t>
            </a:r>
            <a:r>
              <a:rPr lang="en-US" altLang="zh-CN" sz="1600" dirty="0" err="1">
                <a:cs typeface="Arial" panose="020B0604020202020204" pitchFamily="34" charset="0"/>
                <a:sym typeface="+mn-ea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  <a:sym typeface="+mn-ea"/>
              </a:rPr>
              <a:t> 8s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有可能因为逻辑日志用完而挂起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。“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动态逻辑日志”可以避免这种情况的发生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914400" lvl="1" indent="-457200" eaLnBrk="0" hangingPunct="0">
              <a:buClr>
                <a:schemeClr val="accent1"/>
              </a:buClr>
              <a:buFont typeface="Wingdings" panose="05000000000000000000" charset="0"/>
              <a:buChar char="§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当DYNAMIC_LOGS参数的值为2时，GBase 8s自动添加动态逻辑日志；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914400" lvl="1" indent="-457200" eaLnBrk="0" hangingPunct="0">
              <a:buClr>
                <a:schemeClr val="accent1"/>
              </a:buClr>
              <a:buFont typeface="Wingdings" panose="05000000000000000000" charset="0"/>
              <a:buChar char="§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当DYNAMIC_LOGS参数的值为1时，</a:t>
            </a:r>
            <a:r>
              <a:rPr lang="en-US" altLang="zh-CN" sz="1600" dirty="0" err="1">
                <a:cs typeface="Arial" panose="020B0604020202020204" pitchFamily="34" charset="0"/>
                <a:sym typeface="+mn-ea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  <a:sym typeface="+mn-ea"/>
              </a:rPr>
              <a:t> 8s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暂停各项活动并通知DBA手动添加动态逻辑日志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；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914400" lvl="1" indent="-457200" eaLnBrk="0" hangingPunct="0">
              <a:buClr>
                <a:schemeClr val="accent1"/>
              </a:buClr>
              <a:buFont typeface="Wingdings" panose="05000000000000000000" charset="0"/>
              <a:buChar char="§"/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当DYNAMIC_LOGS参数的值为0时， </a:t>
            </a:r>
            <a:r>
              <a:rPr lang="en-US" altLang="zh-CN" sz="1600" dirty="0" err="1">
                <a:cs typeface="Arial" panose="020B0604020202020204" pitchFamily="34" charset="0"/>
                <a:sym typeface="+mn-ea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  <a:sym typeface="+mn-ea"/>
              </a:rPr>
              <a:t> 8s 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不使用动态逻辑日志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。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lvl="1" eaLnBrk="0" hangingPunct="0">
              <a:buClr>
                <a:schemeClr val="accent1"/>
              </a:buClr>
            </a:pP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57" grpId="0" bldLvl="0" animBg="1"/>
      <p:bldP spid="2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>
                <a:cs typeface="Arial" panose="020B0604020202020204" pitchFamily="34" charset="0"/>
              </a:rPr>
              <a:t>GBase</a:t>
            </a:r>
            <a:r>
              <a:rPr lang="en-US" altLang="zh-CN" dirty="0">
                <a:cs typeface="Arial" panose="020B0604020202020204" pitchFamily="34" charset="0"/>
              </a:rPr>
              <a:t> 8s</a:t>
            </a:r>
            <a:r>
              <a:rPr lang="zh-CN" altLang="en-US" dirty="0">
                <a:latin typeface="Arial" panose="020B0604020202020204" pitchFamily="34" charset="0"/>
                <a:cs typeface="宋体" panose="02010600030101010101" pitchFamily="2" charset="-122"/>
              </a:rPr>
              <a:t>快速健康检查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cs typeface="Arial" panose="020B0604020202020204" pitchFamily="34" charset="0"/>
              </a:rPr>
              <a:t>CPU </a:t>
            </a:r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监控</a:t>
            </a:r>
            <a:r>
              <a:rPr lang="en-US" altLang="zh-CN" dirty="0">
                <a:cs typeface="Arial" panose="020B0604020202020204" pitchFamily="34" charset="0"/>
              </a:rPr>
              <a:t>CPU</a:t>
            </a:r>
            <a:r>
              <a:rPr lang="zh-CN" altLang="en-US" dirty="0">
                <a:cs typeface="Arial" panose="020B0604020202020204" pitchFamily="34" charset="0"/>
              </a:rPr>
              <a:t>的空闲值</a:t>
            </a:r>
            <a:endParaRPr lang="en-US" altLang="zh-CN" dirty="0"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cs typeface="Arial" panose="020B0604020202020204" pitchFamily="34" charset="0"/>
              </a:rPr>
              <a:t>内存</a:t>
            </a:r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查看总的可用内存</a:t>
            </a:r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查看分配给</a:t>
            </a:r>
            <a:r>
              <a:rPr lang="en-US" altLang="zh-CN" dirty="0" err="1">
                <a:cs typeface="Arial" panose="020B0604020202020204" pitchFamily="34" charset="0"/>
              </a:rPr>
              <a:t>GBase</a:t>
            </a:r>
            <a:r>
              <a:rPr lang="en-US" altLang="zh-CN" dirty="0">
                <a:cs typeface="Arial" panose="020B0604020202020204" pitchFamily="34" charset="0"/>
              </a:rPr>
              <a:t> 8s</a:t>
            </a:r>
            <a:r>
              <a:rPr lang="zh-CN" altLang="en-US" dirty="0">
                <a:cs typeface="Arial" panose="020B0604020202020204" pitchFamily="34" charset="0"/>
              </a:rPr>
              <a:t>的内存</a:t>
            </a:r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检查</a:t>
            </a:r>
            <a:r>
              <a:rPr lang="en-US" altLang="zh-CN" dirty="0" err="1">
                <a:cs typeface="Arial" panose="020B0604020202020204" pitchFamily="34" charset="0"/>
              </a:rPr>
              <a:t>GBase</a:t>
            </a:r>
            <a:r>
              <a:rPr lang="en-US" altLang="zh-CN" dirty="0">
                <a:cs typeface="Arial" panose="020B0604020202020204" pitchFamily="34" charset="0"/>
              </a:rPr>
              <a:t> 8s</a:t>
            </a:r>
            <a:r>
              <a:rPr lang="zh-CN" altLang="en-US" dirty="0">
                <a:cs typeface="Arial" panose="020B0604020202020204" pitchFamily="34" charset="0"/>
              </a:rPr>
              <a:t>的内存参数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cs typeface="Arial" panose="020B0604020202020204" pitchFamily="34" charset="0"/>
              </a:rPr>
              <a:t>I/O</a:t>
            </a:r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监测系统</a:t>
            </a:r>
            <a:r>
              <a:rPr lang="en-US" altLang="zh-CN" dirty="0">
                <a:cs typeface="Arial" panose="020B0604020202020204" pitchFamily="34" charset="0"/>
              </a:rPr>
              <a:t>I/O</a:t>
            </a:r>
            <a:r>
              <a:rPr lang="zh-CN" altLang="en-US" dirty="0">
                <a:cs typeface="Arial" panose="020B0604020202020204" pitchFamily="34" charset="0"/>
              </a:rPr>
              <a:t>带宽</a:t>
            </a:r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查看各个磁盘上的</a:t>
            </a:r>
            <a:r>
              <a:rPr lang="en-US" altLang="zh-CN" dirty="0">
                <a:cs typeface="Arial" panose="020B0604020202020204" pitchFamily="34" charset="0"/>
              </a:rPr>
              <a:t>I/O</a:t>
            </a:r>
            <a:r>
              <a:rPr lang="zh-CN" altLang="en-US" dirty="0">
                <a:cs typeface="Arial" panose="020B0604020202020204" pitchFamily="34" charset="0"/>
              </a:rPr>
              <a:t>吞吐量是否均衡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cs typeface="Arial" panose="020B0604020202020204" pitchFamily="34" charset="0"/>
              </a:rPr>
              <a:t>网络</a:t>
            </a:r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查看与“</a:t>
            </a:r>
            <a:r>
              <a:rPr lang="en-US" altLang="zh-CN" dirty="0" err="1">
                <a:cs typeface="Arial" panose="020B0604020202020204" pitchFamily="34" charset="0"/>
              </a:rPr>
              <a:t>GBase</a:t>
            </a:r>
            <a:r>
              <a:rPr lang="en-US" altLang="zh-CN" dirty="0">
                <a:cs typeface="Arial" panose="020B0604020202020204" pitchFamily="34" charset="0"/>
              </a:rPr>
              <a:t> 8s</a:t>
            </a:r>
            <a:r>
              <a:rPr lang="zh-CN" altLang="en-US" dirty="0">
                <a:cs typeface="Arial" panose="020B0604020202020204" pitchFamily="34" charset="0"/>
              </a:rPr>
              <a:t>的网络连接”相关的信息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cs typeface="Arial" panose="020B0604020202020204" pitchFamily="34" charset="0"/>
              </a:rPr>
              <a:t>online.log</a:t>
            </a:r>
            <a:r>
              <a:rPr lang="zh-CN" altLang="en-US" dirty="0">
                <a:cs typeface="Arial" panose="020B0604020202020204" pitchFamily="34" charset="0"/>
              </a:rPr>
              <a:t>文件</a:t>
            </a:r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查看错误和警告信息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4" name="矩形 3"/>
          <p:cNvSpPr/>
          <p:nvPr/>
        </p:nvSpPr>
        <p:spPr bwMode="auto">
          <a:xfrm>
            <a:off x="3339148" y="1692859"/>
            <a:ext cx="722312" cy="66294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矩形 4"/>
          <p:cNvSpPr/>
          <p:nvPr/>
        </p:nvSpPr>
        <p:spPr bwMode="auto">
          <a:xfrm>
            <a:off x="4202748" y="1692859"/>
            <a:ext cx="4570412" cy="66294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 bwMode="auto">
          <a:xfrm>
            <a:off x="3339148" y="2310079"/>
            <a:ext cx="722312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7" name="矩形 6"/>
          <p:cNvSpPr/>
          <p:nvPr/>
        </p:nvSpPr>
        <p:spPr bwMode="auto">
          <a:xfrm>
            <a:off x="4202748" y="2310079"/>
            <a:ext cx="4570412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文本框 3"/>
          <p:cNvSpPr txBox="1">
            <a:spLocks noChangeArrowheads="1"/>
          </p:cNvSpPr>
          <p:nvPr/>
        </p:nvSpPr>
        <p:spPr bwMode="auto">
          <a:xfrm>
            <a:off x="3470385" y="1805224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</a:p>
        </p:txBody>
      </p:sp>
      <p:sp>
        <p:nvSpPr>
          <p:cNvPr id="9" name="矩形 8"/>
          <p:cNvSpPr/>
          <p:nvPr/>
        </p:nvSpPr>
        <p:spPr bwMode="auto">
          <a:xfrm>
            <a:off x="3339148" y="2586939"/>
            <a:ext cx="722312" cy="6642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4202748" y="2586939"/>
            <a:ext cx="4570412" cy="6642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矩形 10"/>
          <p:cNvSpPr/>
          <p:nvPr/>
        </p:nvSpPr>
        <p:spPr bwMode="auto">
          <a:xfrm>
            <a:off x="3339148" y="3205429"/>
            <a:ext cx="722312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矩形 11"/>
          <p:cNvSpPr/>
          <p:nvPr/>
        </p:nvSpPr>
        <p:spPr bwMode="auto">
          <a:xfrm>
            <a:off x="4202748" y="3205429"/>
            <a:ext cx="4570412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文本框 48"/>
          <p:cNvSpPr txBox="1">
            <a:spLocks noChangeArrowheads="1"/>
          </p:cNvSpPr>
          <p:nvPr/>
        </p:nvSpPr>
        <p:spPr bwMode="auto">
          <a:xfrm>
            <a:off x="3470385" y="2700574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3339148" y="3481019"/>
            <a:ext cx="722312" cy="66548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矩形 14"/>
          <p:cNvSpPr/>
          <p:nvPr/>
        </p:nvSpPr>
        <p:spPr bwMode="auto">
          <a:xfrm>
            <a:off x="4202748" y="3481019"/>
            <a:ext cx="4570412" cy="665480"/>
          </a:xfrm>
          <a:prstGeom prst="rect">
            <a:avLst/>
          </a:prstGeom>
          <a:solidFill>
            <a:srgbClr val="B5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矩形 15"/>
          <p:cNvSpPr/>
          <p:nvPr/>
        </p:nvSpPr>
        <p:spPr bwMode="auto">
          <a:xfrm>
            <a:off x="3339148" y="4100779"/>
            <a:ext cx="7223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矩形 16"/>
          <p:cNvSpPr/>
          <p:nvPr/>
        </p:nvSpPr>
        <p:spPr bwMode="auto">
          <a:xfrm>
            <a:off x="4202748" y="4100779"/>
            <a:ext cx="4570412" cy="45719"/>
          </a:xfrm>
          <a:prstGeom prst="rect">
            <a:avLst/>
          </a:prstGeom>
          <a:solidFill>
            <a:srgbClr val="5A56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8" name="文本框 54"/>
          <p:cNvSpPr txBox="1">
            <a:spLocks noChangeArrowheads="1"/>
          </p:cNvSpPr>
          <p:nvPr/>
        </p:nvSpPr>
        <p:spPr bwMode="auto">
          <a:xfrm>
            <a:off x="3470385" y="3595924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</a:p>
        </p:txBody>
      </p:sp>
      <p:sp>
        <p:nvSpPr>
          <p:cNvPr id="19" name="矩形 18"/>
          <p:cNvSpPr/>
          <p:nvPr/>
        </p:nvSpPr>
        <p:spPr bwMode="auto">
          <a:xfrm>
            <a:off x="3339148" y="4375099"/>
            <a:ext cx="722312" cy="656590"/>
          </a:xfrm>
          <a:prstGeom prst="rect">
            <a:avLst/>
          </a:prstGeom>
          <a:solidFill>
            <a:srgbClr val="DE12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0" name="矩形 19"/>
          <p:cNvSpPr/>
          <p:nvPr/>
        </p:nvSpPr>
        <p:spPr bwMode="auto">
          <a:xfrm>
            <a:off x="4202748" y="4375099"/>
            <a:ext cx="4570412" cy="656590"/>
          </a:xfrm>
          <a:prstGeom prst="rect">
            <a:avLst/>
          </a:prstGeom>
          <a:solidFill>
            <a:srgbClr val="DE12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1" name="矩形 20"/>
          <p:cNvSpPr/>
          <p:nvPr/>
        </p:nvSpPr>
        <p:spPr bwMode="auto">
          <a:xfrm>
            <a:off x="3339148" y="4985969"/>
            <a:ext cx="722312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2" name="矩形 21"/>
          <p:cNvSpPr/>
          <p:nvPr/>
        </p:nvSpPr>
        <p:spPr bwMode="auto">
          <a:xfrm>
            <a:off x="4202748" y="4985969"/>
            <a:ext cx="4570412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3" name="文本框 60"/>
          <p:cNvSpPr txBox="1">
            <a:spLocks noChangeArrowheads="1"/>
          </p:cNvSpPr>
          <p:nvPr/>
        </p:nvSpPr>
        <p:spPr bwMode="auto">
          <a:xfrm>
            <a:off x="3470385" y="4481114"/>
            <a:ext cx="441146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</a:t>
            </a:r>
          </a:p>
        </p:txBody>
      </p:sp>
      <p:sp>
        <p:nvSpPr>
          <p:cNvPr id="24" name="文本框 55"/>
          <p:cNvSpPr txBox="1">
            <a:spLocks noChangeArrowheads="1"/>
          </p:cNvSpPr>
          <p:nvPr/>
        </p:nvSpPr>
        <p:spPr bwMode="auto">
          <a:xfrm>
            <a:off x="4378960" y="1812373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ctr">
              <a:spcBef>
                <a:spcPct val="20000"/>
              </a:spcBef>
              <a:buClr>
                <a:srgbClr val="FD0000"/>
              </a:buClr>
              <a:defRPr/>
            </a:pPr>
            <a:r>
              <a:rPr lang="en-US" altLang="zh-CN" sz="20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GBase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 8s</a:t>
            </a: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快速健康检查</a:t>
            </a:r>
            <a:endParaRPr lang="zh-CN" altLang="en-US" sz="20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55"/>
          <p:cNvSpPr txBox="1">
            <a:spLocks noChangeArrowheads="1"/>
          </p:cNvSpPr>
          <p:nvPr/>
        </p:nvSpPr>
        <p:spPr bwMode="auto">
          <a:xfrm>
            <a:off x="4378960" y="2697563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ctr">
              <a:spcBef>
                <a:spcPct val="20000"/>
              </a:spcBef>
              <a:buClr>
                <a:srgbClr val="FD0000"/>
              </a:buClr>
              <a:defRPr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定期执行的数据库管理任务</a:t>
            </a:r>
            <a:r>
              <a:rPr lang="en-US" altLang="zh-CN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(task)</a:t>
            </a:r>
            <a:endParaRPr lang="zh-CN" altLang="en-US" sz="20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55"/>
          <p:cNvSpPr txBox="1">
            <a:spLocks noChangeArrowheads="1"/>
          </p:cNvSpPr>
          <p:nvPr/>
        </p:nvSpPr>
        <p:spPr bwMode="auto">
          <a:xfrm>
            <a:off x="4378960" y="3603187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l">
              <a:spcBef>
                <a:spcPct val="20000"/>
              </a:spcBef>
              <a:buClr>
                <a:srgbClr val="FD0000"/>
              </a:buClr>
              <a:defRPr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               运行时的监控</a:t>
            </a:r>
            <a:endParaRPr lang="zh-CN" altLang="en-US" sz="20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55"/>
          <p:cNvSpPr txBox="1">
            <a:spLocks noChangeArrowheads="1"/>
          </p:cNvSpPr>
          <p:nvPr/>
        </p:nvSpPr>
        <p:spPr bwMode="auto">
          <a:xfrm>
            <a:off x="4378960" y="4478217"/>
            <a:ext cx="423672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60680" lvl="1" algn="l">
              <a:spcBef>
                <a:spcPct val="20000"/>
              </a:spcBef>
              <a:buClr>
                <a:srgbClr val="FD0000"/>
              </a:buClr>
              <a:defRPr/>
            </a:pPr>
            <a:r>
              <a:rPr lang="zh-CN" altLang="en-US" sz="20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           性能优化</a:t>
            </a:r>
            <a:endParaRPr lang="zh-CN" altLang="en-US" sz="200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性能调优的关注点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anose="05000000000000000000" charset="0"/>
              <a:buNone/>
            </a:pPr>
            <a:r>
              <a:rPr lang="zh-CN" altLang="en-US" b="0" i="1" dirty="0">
                <a:cs typeface="宋体" panose="02010600030101010101" pitchFamily="2" charset="-122"/>
              </a:rPr>
              <a:t>   </a:t>
            </a:r>
            <a:r>
              <a:rPr lang="zh-CN" altLang="en-US" b="0" dirty="0">
                <a:cs typeface="宋体" panose="02010600030101010101" pitchFamily="2" charset="-122"/>
              </a:rPr>
              <a:t>哪些方面对性能的影响最大？</a:t>
            </a:r>
          </a:p>
          <a:p>
            <a:pPr>
              <a:buClr>
                <a:schemeClr val="accent2"/>
              </a:buClr>
              <a:buFont typeface="Wingdings" panose="05000000000000000000" charset="0"/>
              <a:buNone/>
            </a:pP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lvl="1"/>
            <a:r>
              <a:rPr lang="en-US" altLang="zh-CN" dirty="0">
                <a:cs typeface="Arial" panose="020B0604020202020204" pitchFamily="34" charset="0"/>
              </a:rPr>
              <a:t>I/O</a:t>
            </a:r>
            <a:r>
              <a:rPr lang="zh-CN" altLang="en-US" dirty="0">
                <a:cs typeface="Arial" panose="020B0604020202020204" pitchFamily="34" charset="0"/>
              </a:rPr>
              <a:t>最多的数据表</a:t>
            </a:r>
          </a:p>
          <a:p>
            <a:pPr lvl="1"/>
            <a:endParaRPr lang="zh-CN" altLang="en-US" dirty="0">
              <a:cs typeface="Arial" panose="020B0604020202020204" pitchFamily="34" charset="0"/>
            </a:endParaRPr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大数据表</a:t>
            </a:r>
          </a:p>
          <a:p>
            <a:pPr lvl="1"/>
            <a:endParaRPr lang="zh-CN" altLang="en-US" dirty="0">
              <a:cs typeface="Arial" panose="020B0604020202020204" pitchFamily="34" charset="0"/>
            </a:endParaRPr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数据表的</a:t>
            </a:r>
            <a:r>
              <a:rPr lang="en-US" altLang="zh-CN" dirty="0">
                <a:cs typeface="Arial" panose="020B0604020202020204" pitchFamily="34" charset="0"/>
              </a:rPr>
              <a:t>extent</a:t>
            </a:r>
            <a:r>
              <a:rPr lang="zh-CN" altLang="en-US" dirty="0">
                <a:cs typeface="Arial" panose="020B0604020202020204" pitchFamily="34" charset="0"/>
              </a:rPr>
              <a:t>数</a:t>
            </a:r>
          </a:p>
          <a:p>
            <a:pPr lvl="1"/>
            <a:endParaRPr lang="zh-CN" altLang="en-US" dirty="0">
              <a:cs typeface="Arial" panose="020B0604020202020204" pitchFamily="34" charset="0"/>
            </a:endParaRPr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索引的层数</a:t>
            </a:r>
          </a:p>
          <a:p>
            <a:pPr lvl="1"/>
            <a:endParaRPr lang="zh-CN" altLang="en-US" dirty="0">
              <a:cs typeface="Arial" panose="020B0604020202020204" pitchFamily="34" charset="0"/>
            </a:endParaRPr>
          </a:p>
          <a:p>
            <a:pPr lvl="1"/>
            <a:r>
              <a:rPr lang="zh-CN" altLang="en-US" dirty="0">
                <a:cs typeface="Arial" panose="020B0604020202020204" pitchFamily="34" charset="0"/>
              </a:rPr>
              <a:t>顺序扫描次数较多的数据表</a:t>
            </a:r>
          </a:p>
          <a:p>
            <a:pPr>
              <a:buClr>
                <a:schemeClr val="accent2"/>
              </a:buClr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buClr>
                <a:schemeClr val="accent2"/>
              </a:buClr>
              <a:buFont typeface="Wingdings" panose="05000000000000000000" charset="0"/>
              <a:buNone/>
            </a:pPr>
            <a:endParaRPr lang="zh-CN" altLang="en-US" b="0" i="1" dirty="0"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I/O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最多的数据表</a:t>
            </a:r>
          </a:p>
        </p:txBody>
      </p:sp>
      <p:graphicFrame>
        <p:nvGraphicFramePr>
          <p:cNvPr id="31753" name="Group 9"/>
          <p:cNvGraphicFramePr>
            <a:graphicFrameLocks noGrp="1"/>
          </p:cNvGraphicFramePr>
          <p:nvPr>
            <p:ph idx="4294967295"/>
          </p:nvPr>
        </p:nvGraphicFramePr>
        <p:xfrm>
          <a:off x="2110105" y="1019810"/>
          <a:ext cx="7537450" cy="3263519"/>
        </p:xfrm>
        <a:graphic>
          <a:graphicData uri="http://schemas.openxmlformats.org/drawingml/2006/table">
            <a:tbl>
              <a:tblPr/>
              <a:tblGrid>
                <a:gridCol w="7537450"/>
              </a:tblGrid>
              <a:tr h="2686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dbaccess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select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isreads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+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pagreads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diskreads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(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iswrites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+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pagwrites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diskwrites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isreads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+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pagreads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)+ (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iswrites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+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pagwrites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disk_rsws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from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sysmaster:sysptprof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where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not like 'sys%' and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not like 'sys%'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order by 5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desc;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dbsname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tabname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diskreads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diskwrites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disk_rsws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customer   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53793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0	                53793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orders	     4397            31112	35509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stock	     42152          201	42353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test_cn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  589	            11000	11589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609" name="AutoShape 9"/>
          <p:cNvSpPr>
            <a:spLocks noChangeArrowheads="1"/>
          </p:cNvSpPr>
          <p:nvPr/>
        </p:nvSpPr>
        <p:spPr bwMode="auto">
          <a:xfrm rot="5400000">
            <a:off x="1348105" y="4011930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rot="10800000" vert="eaVert"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2181225" y="4773613"/>
            <a:ext cx="8197850" cy="1117600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solidFill>
              <a:schemeClr val="tx2"/>
            </a:solidFill>
            <a:miter lim="800000"/>
          </a:ln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找出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I/O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最多的表。对于这些表，我们可以考虑以下措施：</a:t>
            </a:r>
          </a:p>
          <a:p>
            <a:pPr marL="762000" lvl="1" indent="-419100" eaLnBrk="0" hangingPunct="0"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对数据表进行分片</a:t>
            </a:r>
          </a:p>
          <a:p>
            <a:pPr marL="762000" lvl="1" indent="-419100" eaLnBrk="0" hangingPunct="0"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在不同的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dbspace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之间移动数据表，从而达到更平衡的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Wingdings" panose="05000000000000000000" charset="0"/>
              </a:rPr>
              <a:t>I/O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9" grpId="0" bldLvl="0" animBg="1"/>
      <p:bldP spid="7" grpId="0" bldLvl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大数据表</a:t>
            </a:r>
          </a:p>
        </p:txBody>
      </p:sp>
      <p:graphicFrame>
        <p:nvGraphicFramePr>
          <p:cNvPr id="32778" name="Group 10"/>
          <p:cNvGraphicFramePr>
            <a:graphicFrameLocks noGrp="1"/>
          </p:cNvGraphicFramePr>
          <p:nvPr>
            <p:ph idx="4294967295"/>
          </p:nvPr>
        </p:nvGraphicFramePr>
        <p:xfrm>
          <a:off x="2110740" y="1019493"/>
          <a:ext cx="7537450" cy="3019679"/>
        </p:xfrm>
        <a:graphic>
          <a:graphicData uri="http://schemas.openxmlformats.org/drawingml/2006/table">
            <a:tbl>
              <a:tblPr/>
              <a:tblGrid>
                <a:gridCol w="7537450"/>
              </a:tblGrid>
              <a:tr h="2686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dbaccess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Select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tabname,nrows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npused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*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pagesize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)/1024/1024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used_space_m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from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systables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where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nrows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&gt; 1000000 order by 2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desc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tabname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nrows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used_space_m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orders	              50000000	4069.015625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customer	     10000041	1395.099609375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cust_calls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  4318028.0	2811.21875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test_cn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          4194304.0	32.638671875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t_fragment_test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1788486.0	1164.380859375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1561" name="AutoShape 9"/>
          <p:cNvSpPr>
            <a:spLocks noChangeArrowheads="1"/>
          </p:cNvSpPr>
          <p:nvPr/>
        </p:nvSpPr>
        <p:spPr bwMode="auto">
          <a:xfrm rot="5400000">
            <a:off x="1348740" y="3992880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rot="10800000" vert="eaVert"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2110740" y="4754880"/>
            <a:ext cx="8305800" cy="844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如果一个表的数据行数超过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百万，或它使用的空间超过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500MB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，我们需要考虑把该表变成一个分片表。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61" grpId="0" bldLvl="0" animBg="1"/>
      <p:bldP spid="7" grpId="0" bldLvl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数据表的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extent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数</a:t>
            </a:r>
          </a:p>
        </p:txBody>
      </p:sp>
      <p:graphicFrame>
        <p:nvGraphicFramePr>
          <p:cNvPr id="149540" name="Group 36"/>
          <p:cNvGraphicFramePr>
            <a:graphicFrameLocks noGrp="1"/>
          </p:cNvGraphicFramePr>
          <p:nvPr>
            <p:ph idx="4294967295"/>
          </p:nvPr>
        </p:nvGraphicFramePr>
        <p:xfrm>
          <a:off x="2010093" y="1019493"/>
          <a:ext cx="8170863" cy="2686050"/>
        </p:xfrm>
        <a:graphic>
          <a:graphicData uri="http://schemas.openxmlformats.org/drawingml/2006/table">
            <a:tbl>
              <a:tblPr/>
              <a:tblGrid>
                <a:gridCol w="8170863"/>
              </a:tblGrid>
              <a:tr h="2686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dbaccess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select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count(*)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num_of_extents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sum(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pe_size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)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total_size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from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sysmaster:systabnames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sysmaster:sysptnext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where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partnum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=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pe_partnum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and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="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" and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not like 'sys%'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group by 1, 2 having  count(*)&gt;50 order by 3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desc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dbsname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tabname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num_of_extents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total_size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cust_calls2	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156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220408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cust_calls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140	   1515552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orders_sum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132	   70008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9513" name="AutoShape 9"/>
          <p:cNvSpPr>
            <a:spLocks noChangeArrowheads="1"/>
          </p:cNvSpPr>
          <p:nvPr/>
        </p:nvSpPr>
        <p:spPr bwMode="auto">
          <a:xfrm rot="5400000">
            <a:off x="1144330" y="3934331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rot="10800000" vert="eaVert"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2241551" y="4650582"/>
            <a:ext cx="8139113" cy="10826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若果某个表的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extent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数大于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50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，我们需要考虑删除并重建该表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—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在重建该表时为该表设置更大的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extent size 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和 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next size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有时我们还需检查这些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extent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的物理位置。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13" grpId="0" bldLvl="0" animBg="1"/>
      <p:bldP spid="7" grpId="0" bldLvl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索引的层数</a:t>
            </a:r>
          </a:p>
        </p:txBody>
      </p:sp>
      <p:graphicFrame>
        <p:nvGraphicFramePr>
          <p:cNvPr id="34825" name="Group 9"/>
          <p:cNvGraphicFramePr>
            <a:graphicFrameLocks noGrp="1"/>
          </p:cNvGraphicFramePr>
          <p:nvPr>
            <p:ph idx="4294967295"/>
          </p:nvPr>
        </p:nvGraphicFramePr>
        <p:xfrm>
          <a:off x="2346325" y="1111250"/>
          <a:ext cx="7537450" cy="2837180"/>
        </p:xfrm>
        <a:graphic>
          <a:graphicData uri="http://schemas.openxmlformats.org/drawingml/2006/table">
            <a:tbl>
              <a:tblPr/>
              <a:tblGrid>
                <a:gridCol w="7537450"/>
              </a:tblGrid>
              <a:tr h="28371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dbaccess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dbname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endParaRPr kumimoji="0" lang="en-US" altLang="zh-CN" sz="4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select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t.tabname,i.idxname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i.levels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from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sysindexes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systables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t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where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i.tabid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=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t.tabid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and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i.levels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&gt;=4 order by 3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desc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; </a:t>
                      </a:r>
                    </a:p>
                    <a:p>
                      <a:pPr marL="465455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ebdings" panose="05030102010509060703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tabname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idxname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levels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orders_sum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   117_29	            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orders	              112_16	           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cust_calls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   111_19	           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customer	              110_13	           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cust_calls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   111_20	           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cust_calls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   111_15	            4 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7465" name="AutoShape 9"/>
          <p:cNvSpPr>
            <a:spLocks noChangeArrowheads="1"/>
          </p:cNvSpPr>
          <p:nvPr/>
        </p:nvSpPr>
        <p:spPr bwMode="auto">
          <a:xfrm rot="5400000">
            <a:off x="1386840" y="3803888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rot="10800000" vert="eaVert"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2055496" y="4766310"/>
            <a:ext cx="8080375" cy="844550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solidFill>
              <a:schemeClr val="tx2"/>
            </a:solidFill>
            <a:miter lim="800000"/>
          </a:ln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如果某个索引的层数大于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，那么我们需要考虑删除并重建该索引。重建索引后，索引的层数会减少，检索效果会变好。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5" grpId="0" bldLvl="0" animBg="1"/>
      <p:bldP spid="7" grpId="0" bldLvl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顺序扫描次数较多的数据表 </a:t>
            </a:r>
          </a:p>
        </p:txBody>
      </p:sp>
      <p:graphicFrame>
        <p:nvGraphicFramePr>
          <p:cNvPr id="35849" name="Group 9"/>
          <p:cNvGraphicFramePr>
            <a:graphicFrameLocks noGrp="1"/>
          </p:cNvGraphicFramePr>
          <p:nvPr>
            <p:ph idx="4294967295"/>
          </p:nvPr>
        </p:nvGraphicFramePr>
        <p:xfrm>
          <a:off x="2505710" y="1019810"/>
          <a:ext cx="7537450" cy="2836799"/>
        </p:xfrm>
        <a:graphic>
          <a:graphicData uri="http://schemas.openxmlformats.org/drawingml/2006/table">
            <a:tbl>
              <a:tblPr/>
              <a:tblGrid>
                <a:gridCol w="753745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dbaccess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dbname</a:t>
                      </a:r>
                      <a:endParaRPr kumimoji="0" lang="en-US" altLang="zh-CN" sz="4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select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p.dbsname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t.tabname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,     sum(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p.seqscans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seqscans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, max(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t.nrows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nrows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from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sysmaster:sysptprof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p ,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systables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t  where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p.tabname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=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t.tabname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and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t.nrows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&gt; 100  and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p.seqscans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&gt;0  and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p.dbsname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not like "sys%" and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p.tabname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not like "sys%"  group by 1,2    order by 3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desc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dbname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tabname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seqscans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nrows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stock	    3102         1000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test_cn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 132           9882121288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state	    121           45276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items	    11             1324552</a:t>
                      </a: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17" name="AutoShape 9"/>
          <p:cNvSpPr>
            <a:spLocks noChangeArrowheads="1"/>
          </p:cNvSpPr>
          <p:nvPr/>
        </p:nvSpPr>
        <p:spPr bwMode="auto">
          <a:xfrm rot="5400000">
            <a:off x="1524000" y="3429000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rot="10800000" vert="eaVert"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2181225" y="4346575"/>
            <a:ext cx="8186738" cy="1530697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solidFill>
              <a:schemeClr val="tx2"/>
            </a:solidFill>
            <a:miter lim="800000"/>
          </a:ln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457200" indent="-457200" eaLnBrk="0" hangingPunct="0">
              <a:buClr>
                <a:srgbClr val="FF0000"/>
              </a:buClr>
              <a:buFont typeface="Wingdings" panose="05000000000000000000" charset="0"/>
              <a:buChar char="§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找出顺序扫描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(sequential scan)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次数较多的表。</a:t>
            </a:r>
          </a:p>
          <a:p>
            <a:pPr marL="762000" lvl="1" indent="-419100" eaLnBrk="0" hangingPunct="0"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如果被找出的某个表的数据行数较少，则不需修改，例如上面的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stock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表</a:t>
            </a:r>
          </a:p>
          <a:p>
            <a:pPr marL="762000" lvl="1" indent="-419100" eaLnBrk="0" hangingPunct="0">
              <a:buClr>
                <a:srgbClr val="FF0000"/>
              </a:buClr>
              <a:buFont typeface="Arial" panose="020B0604020202020204" pitchFamily="34" charset="0"/>
              <a:buChar char="–"/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 如果被找出的某个表的数据行数较多，我们需要考虑为该表添加索引以减少该表的顺序扫描次数，例如上面的</a:t>
            </a:r>
            <a:r>
              <a:rPr lang="en-US" altLang="zh-CN" sz="1600" dirty="0" err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test_cn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表。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7" grpId="0" animBg="1"/>
      <p:bldP spid="7" grpId="0" bldLvl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总结：</a:t>
            </a:r>
            <a:r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 </a:t>
            </a:r>
            <a:r>
              <a:rPr lang="en-US" altLang="zh-CN" dirty="0" err="1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GBase</a:t>
            </a:r>
            <a:r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 8s</a:t>
            </a:r>
            <a:r>
              <a:rPr lang="zh-CN" altLang="en-US" dirty="0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健康检查</a:t>
            </a:r>
          </a:p>
        </p:txBody>
      </p:sp>
      <p:sp>
        <p:nvSpPr>
          <p:cNvPr id="36867" name="内容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endParaRPr lang="zh-CN" altLang="en-US" dirty="0"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cs typeface="宋体" panose="02010600030101010101" pitchFamily="2" charset="-122"/>
              </a:rPr>
              <a:t>检测资源耗尽问题 </a:t>
            </a:r>
            <a:endParaRPr lang="en-US" altLang="zh-CN" dirty="0"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cs typeface="宋体" panose="02010600030101010101" pitchFamily="2" charset="-122"/>
              </a:rPr>
              <a:t>检测可通过修改参数解决的资源短缺问题</a:t>
            </a:r>
            <a:endParaRPr lang="en-US" altLang="zh-CN" dirty="0"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cs typeface="宋体" panose="02010600030101010101" pitchFamily="2" charset="-122"/>
              </a:rPr>
              <a:t>检测过时的配置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cs typeface="宋体" panose="02010600030101010101" pitchFamily="2" charset="-122"/>
              </a:rPr>
              <a:t>监控数据增长情况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cs typeface="宋体" panose="02010600030101010101" pitchFamily="2" charset="-122"/>
              </a:rPr>
              <a:t>检测过大的数据表，考虑对这些数据表进行分片</a:t>
            </a:r>
            <a:endParaRPr lang="en-US" altLang="zh-CN" dirty="0"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cs typeface="宋体" panose="02010600030101010101" pitchFamily="2" charset="-122"/>
              </a:rPr>
              <a:t>随着时间的推移，对数据在各磁盘上的存储情况进行重新规划</a:t>
            </a:r>
            <a:endParaRPr lang="en-US" altLang="zh-CN" dirty="0">
              <a:cs typeface="宋体" panose="02010600030101010101" pitchFamily="2" charset="-122"/>
            </a:endParaRPr>
          </a:p>
          <a:p>
            <a:pPr>
              <a:buClr>
                <a:schemeClr val="accent2"/>
              </a:buClr>
            </a:pP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spcAft>
                <a:spcPct val="50000"/>
              </a:spcAft>
            </a:pP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总结：监控与性能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quarter" idx="10"/>
          </p:nvPr>
        </p:nvSpPr>
        <p:spPr>
          <a:xfrm>
            <a:off x="755650" y="1248410"/>
            <a:ext cx="10718800" cy="511683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dirty="0">
                <a:cs typeface="宋体" panose="02010600030101010101" pitchFamily="2" charset="-122"/>
              </a:rPr>
              <a:t>Instance </a:t>
            </a:r>
            <a:r>
              <a:rPr lang="zh-CN" altLang="en-US" dirty="0">
                <a:cs typeface="宋体" panose="02010600030101010101" pitchFamily="2" charset="-122"/>
              </a:rPr>
              <a:t>概况</a:t>
            </a:r>
          </a:p>
          <a:p>
            <a:pPr lvl="1" eaLnBrk="1" hangingPunct="1">
              <a:lnSpc>
                <a:spcPct val="80000"/>
              </a:lnSpc>
            </a:pPr>
            <a:r>
              <a:rPr lang="zh-CN" dirty="0">
                <a:cs typeface="宋体" panose="02010600030101010101" pitchFamily="2" charset="-122"/>
              </a:rPr>
              <a:t>缓冲区的命中率，索引和顺序扫描，等待缓冲区的次数，找不到空闲缓冲区的次数，回滚和提交，请求锁的次数和等待锁的次数，分配锁的次数，死锁次数</a:t>
            </a:r>
            <a:endParaRPr lang="en-US" altLang="zh-CN" dirty="0">
              <a:cs typeface="宋体" panose="02010600030101010101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dirty="0">
                <a:cs typeface="宋体" panose="02010600030101010101" pitchFamily="2" charset="-122"/>
              </a:rPr>
              <a:t>使用了较多锁</a:t>
            </a:r>
            <a:r>
              <a:rPr lang="en-US" altLang="zh-CN" dirty="0">
                <a:cs typeface="宋体" panose="02010600030101010101" pitchFamily="2" charset="-122"/>
              </a:rPr>
              <a:t>(lock)</a:t>
            </a:r>
            <a:r>
              <a:rPr lang="zh-CN" altLang="en-US" dirty="0">
                <a:cs typeface="宋体" panose="02010600030101010101" pitchFamily="2" charset="-122"/>
              </a:rPr>
              <a:t>的数据表</a:t>
            </a:r>
            <a:endParaRPr lang="en-US" altLang="zh-CN" dirty="0">
              <a:cs typeface="宋体" panose="02010600030101010101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dirty="0">
                <a:cs typeface="宋体" panose="02010600030101010101" pitchFamily="2" charset="-122"/>
              </a:rPr>
              <a:t>检查点（</a:t>
            </a:r>
            <a:r>
              <a:rPr lang="en-US" altLang="zh-CN" dirty="0">
                <a:cs typeface="宋体" panose="02010600030101010101" pitchFamily="2" charset="-122"/>
              </a:rPr>
              <a:t>Checkpoint</a:t>
            </a:r>
            <a:r>
              <a:rPr lang="zh-CN" altLang="en-US" dirty="0">
                <a:cs typeface="宋体" panose="02010600030101010101" pitchFamily="2" charset="-122"/>
              </a:rPr>
              <a:t>）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dirty="0">
                <a:cs typeface="宋体" panose="02010600030101010101" pitchFamily="2" charset="-122"/>
              </a:rPr>
              <a:t>Checkpoint duration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dirty="0">
                <a:cs typeface="宋体" panose="02010600030101010101" pitchFamily="2" charset="-122"/>
              </a:rPr>
              <a:t>长事务（</a:t>
            </a:r>
            <a:r>
              <a:rPr lang="en-US" altLang="zh-CN" dirty="0">
                <a:cs typeface="宋体" panose="02010600030101010101" pitchFamily="2" charset="-122"/>
              </a:rPr>
              <a:t>Long Transaction</a:t>
            </a:r>
            <a:r>
              <a:rPr lang="zh-CN" altLang="en-US" dirty="0">
                <a:cs typeface="宋体" panose="02010600030101010101" pitchFamily="2" charset="-122"/>
              </a:rPr>
              <a:t>）</a:t>
            </a:r>
            <a:endParaRPr lang="en-US" altLang="zh-CN" dirty="0">
              <a:cs typeface="宋体" panose="02010600030101010101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dirty="0">
                <a:cs typeface="宋体" panose="02010600030101010101" pitchFamily="2" charset="-122"/>
              </a:rPr>
              <a:t>性能调优的关注点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dirty="0">
                <a:cs typeface="宋体" panose="02010600030101010101" pitchFamily="2" charset="-122"/>
              </a:rPr>
              <a:t>I/O</a:t>
            </a:r>
            <a:r>
              <a:rPr lang="zh-CN" altLang="en-US" dirty="0">
                <a:cs typeface="宋体" panose="02010600030101010101" pitchFamily="2" charset="-122"/>
              </a:rPr>
              <a:t>最多的数据表</a:t>
            </a:r>
            <a:endParaRPr lang="en-US" altLang="zh-CN" dirty="0">
              <a:cs typeface="宋体" panose="02010600030101010101" pitchFamily="2" charset="-122"/>
            </a:endParaRPr>
          </a:p>
          <a:p>
            <a:pPr lvl="1" eaLnBrk="1" hangingPunct="1">
              <a:lnSpc>
                <a:spcPct val="80000"/>
              </a:lnSpc>
            </a:pPr>
            <a:r>
              <a:rPr lang="zh-CN" altLang="en-US" dirty="0">
                <a:cs typeface="宋体" panose="02010600030101010101" pitchFamily="2" charset="-122"/>
              </a:rPr>
              <a:t>大数据表</a:t>
            </a:r>
            <a:endParaRPr lang="en-US" altLang="zh-CN" dirty="0">
              <a:cs typeface="宋体" panose="02010600030101010101" pitchFamily="2" charset="-122"/>
            </a:endParaRPr>
          </a:p>
          <a:p>
            <a:pPr lvl="1" eaLnBrk="1" hangingPunct="1">
              <a:lnSpc>
                <a:spcPct val="80000"/>
              </a:lnSpc>
            </a:pPr>
            <a:r>
              <a:rPr lang="zh-CN" altLang="en-US" dirty="0">
                <a:cs typeface="宋体" panose="02010600030101010101" pitchFamily="2" charset="-122"/>
              </a:rPr>
              <a:t>数据表的</a:t>
            </a:r>
            <a:r>
              <a:rPr lang="en-US" altLang="zh-CN" dirty="0">
                <a:cs typeface="宋体" panose="02010600030101010101" pitchFamily="2" charset="-122"/>
              </a:rPr>
              <a:t>extent</a:t>
            </a:r>
            <a:r>
              <a:rPr lang="zh-CN" altLang="en-US" dirty="0">
                <a:cs typeface="宋体" panose="02010600030101010101" pitchFamily="2" charset="-122"/>
              </a:rPr>
              <a:t>数</a:t>
            </a:r>
          </a:p>
          <a:p>
            <a:pPr lvl="1" eaLnBrk="1" hangingPunct="1">
              <a:lnSpc>
                <a:spcPct val="80000"/>
              </a:lnSpc>
            </a:pPr>
            <a:r>
              <a:rPr lang="zh-CN" altLang="en-US" dirty="0">
                <a:cs typeface="宋体" panose="02010600030101010101" pitchFamily="2" charset="-122"/>
              </a:rPr>
              <a:t>索引的层数</a:t>
            </a:r>
          </a:p>
          <a:p>
            <a:pPr lvl="1" eaLnBrk="1" hangingPunct="1">
              <a:lnSpc>
                <a:spcPct val="80000"/>
              </a:lnSpc>
            </a:pPr>
            <a:r>
              <a:rPr lang="zh-CN" altLang="en-US" dirty="0">
                <a:cs typeface="宋体" panose="02010600030101010101" pitchFamily="2" charset="-122"/>
              </a:rPr>
              <a:t>顺序扫描次数较多的数据表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Thank you !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宋体" panose="02010600030101010101" pitchFamily="2" charset="-122"/>
              </a:rPr>
              <a:t>CPU</a:t>
            </a:r>
          </a:p>
        </p:txBody>
      </p:sp>
      <p:graphicFrame>
        <p:nvGraphicFramePr>
          <p:cNvPr id="8203" name="Group 11"/>
          <p:cNvGraphicFramePr>
            <a:graphicFrameLocks noGrp="1"/>
          </p:cNvGraphicFramePr>
          <p:nvPr>
            <p:ph idx="4294967295"/>
          </p:nvPr>
        </p:nvGraphicFramePr>
        <p:xfrm>
          <a:off x="944880" y="1190308"/>
          <a:ext cx="7537450" cy="2382140"/>
        </p:xfrm>
        <a:graphic>
          <a:graphicData uri="http://schemas.openxmlformats.org/drawingml/2006/table">
            <a:tbl>
              <a:tblPr/>
              <a:tblGrid>
                <a:gridCol w="753745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top 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Tasks: 209 total,   1 running, 207 sleeping,   0 stopped,   1 zombie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Cpu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(s):  0.3%us,  0.3%sy,  0.0%ni,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50.0%id, 49.2%wa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 0.0%hi,  0.2%si,  0.0%st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70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sar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5 100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10:37:06 AM    CPU     %user     %nice   %system   %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iowait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%steal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%idle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10:37:11 AM       all      0.70        0.00      0.40           49.20       0.00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49.70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10:37:16 AM       all      0.50        0.00      0.30           49.45       0.00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49.75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10:37:21 AM       all      0.50        0.00      0.50           49.30       0.00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49.70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10:37:26 AM       all      0.50        0.00      0.40           49.35       0.00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49.75</a:t>
                      </a:r>
                      <a:endParaRPr kumimoji="0" lang="zh-CN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718" name="AutoShape 62"/>
          <p:cNvSpPr>
            <a:spLocks noChangeArrowheads="1"/>
          </p:cNvSpPr>
          <p:nvPr/>
        </p:nvSpPr>
        <p:spPr bwMode="auto">
          <a:xfrm rot="5400000">
            <a:off x="716459" y="3908296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944564" y="4789900"/>
            <a:ext cx="8186737" cy="11525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分析：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lvl="1" eaLnBrk="0" hangingPunct="0">
              <a:buClr>
                <a:schemeClr val="accent2"/>
              </a:buClr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）普通情况下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CPU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的空闲率是否低于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％</a:t>
            </a:r>
          </a:p>
          <a:p>
            <a:pPr lvl="1" eaLnBrk="0" hangingPunct="0">
              <a:buClr>
                <a:schemeClr val="accent2"/>
              </a:buClr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）峰值时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CPU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的空闲率是否低于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2%</a:t>
            </a:r>
          </a:p>
          <a:p>
            <a:pPr lvl="1" eaLnBrk="0" hangingPunct="0">
              <a:buClr>
                <a:schemeClr val="accent2"/>
              </a:buClr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当（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）或（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）的回答是肯定时，添加更多的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CPU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18" grpId="0" bldLvl="0" animBg="1"/>
      <p:bldP spid="7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Arial" panose="020B0604020202020204" pitchFamily="34" charset="0"/>
                <a:cs typeface="宋体" panose="02010600030101010101" pitchFamily="2" charset="-122"/>
              </a:rPr>
              <a:t>内存</a:t>
            </a:r>
          </a:p>
        </p:txBody>
      </p:sp>
      <p:graphicFrame>
        <p:nvGraphicFramePr>
          <p:cNvPr id="9228" name="Group 12"/>
          <p:cNvGraphicFramePr>
            <a:graphicFrameLocks noGrp="1"/>
          </p:cNvGraphicFramePr>
          <p:nvPr>
            <p:ph idx="4294967295"/>
          </p:nvPr>
        </p:nvGraphicFramePr>
        <p:xfrm>
          <a:off x="944880" y="1019493"/>
          <a:ext cx="7537450" cy="2808860"/>
        </p:xfrm>
        <a:graphic>
          <a:graphicData uri="http://schemas.openxmlformats.org/drawingml/2006/table">
            <a:tbl>
              <a:tblPr/>
              <a:tblGrid>
                <a:gridCol w="753745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top 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Cpu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(s):  0.5%us,  0.2%sy,  0.0%ni, 49.9%id, 49.4%wa,  0.0%hi,  0.0%si,  0.0%st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Mem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4044192k total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4016092k used,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28100k free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   32344k buffers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Swap:  8193140k total,   138236k used,  8054904k free,  3544312k cached</a:t>
                      </a:r>
                      <a:endParaRPr kumimoji="0" lang="zh-CN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-g 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seg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id              key      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addr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size             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ovhd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class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blkused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blkfree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12943367 52564801   44000000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895340544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10925608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218587   2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12976136 52564802   795dd000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334397440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3920416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V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17035    64605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…………………………………………………………………..…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……………….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Total:   -          -         1229737984 -        -     235622   64607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6509" name="AutoShape 13"/>
          <p:cNvSpPr>
            <a:spLocks noChangeArrowheads="1"/>
          </p:cNvSpPr>
          <p:nvPr/>
        </p:nvSpPr>
        <p:spPr bwMode="auto">
          <a:xfrm rot="5400000">
            <a:off x="167447" y="3554482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rot="10800000" vert="eaVert"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  <p:sp>
        <p:nvSpPr>
          <p:cNvPr id="7" name="内容占位符 6"/>
          <p:cNvSpPr/>
          <p:nvPr/>
        </p:nvSpPr>
        <p:spPr bwMode="auto">
          <a:xfrm>
            <a:off x="945139" y="4225410"/>
            <a:ext cx="8186737" cy="2066925"/>
          </a:xfrm>
          <a:prstGeom prst="rect">
            <a:avLst/>
          </a:prstGeom>
          <a:solidFill>
            <a:srgbClr val="000000">
              <a:alpha val="0"/>
            </a:srgbClr>
          </a:solidFill>
          <a:ln w="9525">
            <a:solidFill>
              <a:schemeClr val="tx2"/>
            </a:solidFill>
            <a:miter lim="800000"/>
          </a:ln>
        </p:spPr>
        <p:txBody>
          <a:bodyPr lIns="92075" tIns="46038" rIns="92075" bIns="46038"/>
          <a:lstStyle/>
          <a:p>
            <a:pPr marL="457200" indent="-457200" eaLnBrk="0" hangingPunct="0"/>
            <a:r>
              <a:rPr lang="zh-CN" altLang="en-US" sz="1600" dirty="0">
                <a:cs typeface="宋体" panose="02010600030101010101" pitchFamily="2" charset="-122"/>
              </a:rPr>
              <a:t>分析：</a:t>
            </a:r>
            <a:endParaRPr lang="en-US" altLang="zh-CN" sz="1600" dirty="0">
              <a:cs typeface="宋体" panose="02010600030101010101" pitchFamily="2" charset="-122"/>
            </a:endParaRPr>
          </a:p>
          <a:p>
            <a:pPr lvl="1" eaLnBrk="0" hangingPunct="0">
              <a:buClr>
                <a:schemeClr val="accent2"/>
              </a:buClr>
            </a:pPr>
            <a:r>
              <a:rPr lang="zh-CN" altLang="en-US" sz="1600" dirty="0">
                <a:cs typeface="宋体" panose="02010600030101010101" pitchFamily="2" charset="-122"/>
              </a:rPr>
              <a:t>总的空闲内存有多少？</a:t>
            </a:r>
          </a:p>
          <a:p>
            <a:pPr lvl="1" eaLnBrk="0" hangingPunct="0">
              <a:buClr>
                <a:schemeClr val="accent2"/>
              </a:buClr>
            </a:pPr>
            <a:r>
              <a:rPr lang="zh-CN" altLang="en-US" sz="1600" dirty="0">
                <a:cs typeface="宋体" panose="02010600030101010101" pitchFamily="2" charset="-122"/>
              </a:rPr>
              <a:t>分配给</a:t>
            </a:r>
            <a:r>
              <a:rPr lang="en-US" altLang="zh-CN" sz="1600" dirty="0" err="1">
                <a:cs typeface="Arial" panose="020B0604020202020204" pitchFamily="34" charset="0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</a:rPr>
              <a:t> 8s</a:t>
            </a:r>
            <a:r>
              <a:rPr lang="zh-CN" altLang="en-US" sz="1600" dirty="0">
                <a:cs typeface="宋体" panose="02010600030101010101" pitchFamily="2" charset="-122"/>
              </a:rPr>
              <a:t>的内存有多少？</a:t>
            </a:r>
          </a:p>
          <a:p>
            <a:pPr lvl="1" eaLnBrk="0" hangingPunct="0">
              <a:buClr>
                <a:schemeClr val="accent2"/>
              </a:buClr>
            </a:pPr>
            <a:r>
              <a:rPr lang="en-US" altLang="zh-CN" sz="1600" dirty="0" err="1">
                <a:cs typeface="Arial" panose="020B0604020202020204" pitchFamily="34" charset="0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</a:rPr>
              <a:t> 8s</a:t>
            </a:r>
            <a:r>
              <a:rPr lang="zh-CN" altLang="en-US" sz="1600" dirty="0">
                <a:cs typeface="宋体" panose="02010600030101010101" pitchFamily="2" charset="-122"/>
              </a:rPr>
              <a:t>是否有</a:t>
            </a:r>
            <a:r>
              <a:rPr lang="en-US" altLang="zh-CN" sz="1600" dirty="0">
                <a:cs typeface="宋体" panose="02010600030101010101" pitchFamily="2" charset="-122"/>
              </a:rPr>
              <a:t>4</a:t>
            </a:r>
            <a:r>
              <a:rPr lang="zh-CN" altLang="en-US" sz="1600" dirty="0">
                <a:cs typeface="宋体" panose="02010600030101010101" pitchFamily="2" charset="-122"/>
              </a:rPr>
              <a:t>个以上的虚拟内存段？</a:t>
            </a:r>
          </a:p>
          <a:p>
            <a:pPr lvl="1" eaLnBrk="0" hangingPunct="0">
              <a:buClr>
                <a:schemeClr val="accent2"/>
              </a:buClr>
            </a:pPr>
            <a:r>
              <a:rPr lang="zh-CN" altLang="en-US" sz="1600" dirty="0">
                <a:cs typeface="宋体" panose="02010600030101010101" pitchFamily="2" charset="-122"/>
              </a:rPr>
              <a:t>了解</a:t>
            </a:r>
            <a:r>
              <a:rPr lang="en-US" altLang="zh-CN" sz="1600" dirty="0" err="1">
                <a:cs typeface="宋体" panose="02010600030101010101" pitchFamily="2" charset="-122"/>
              </a:rPr>
              <a:t>GBase</a:t>
            </a:r>
            <a:r>
              <a:rPr lang="en-US" altLang="zh-CN" sz="1600" dirty="0">
                <a:cs typeface="宋体" panose="02010600030101010101" pitchFamily="2" charset="-122"/>
              </a:rPr>
              <a:t> 8s</a:t>
            </a:r>
            <a:r>
              <a:rPr lang="zh-CN" altLang="en-US" sz="1600" dirty="0">
                <a:cs typeface="宋体" panose="02010600030101010101" pitchFamily="2" charset="-122"/>
              </a:rPr>
              <a:t>的内存参数</a:t>
            </a:r>
          </a:p>
          <a:p>
            <a:pPr marL="1085850" lvl="2" indent="-285750" eaLnBrk="0" hangingPunct="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宋体" panose="02010600030101010101" pitchFamily="2" charset="-122"/>
              </a:rPr>
              <a:t> BUFFERPOOL</a:t>
            </a:r>
          </a:p>
          <a:p>
            <a:pPr marL="1085850" lvl="2" indent="-285750" eaLnBrk="0" hangingPunct="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宋体" panose="02010600030101010101" pitchFamily="2" charset="-122"/>
              </a:rPr>
              <a:t> SHMVIRTSIZE</a:t>
            </a:r>
          </a:p>
          <a:p>
            <a:pPr marL="1085850" lvl="2" indent="-285750" eaLnBrk="0" hangingPunct="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宋体" panose="02010600030101010101" pitchFamily="2" charset="-122"/>
              </a:rPr>
              <a:t> SHMADD</a:t>
            </a:r>
            <a:endParaRPr lang="zh-CN" altLang="en-US" sz="1600" dirty="0"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9" grpId="0" bldLvl="0" animBg="1"/>
      <p:bldP spid="7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cs typeface="宋体" panose="02010600030101010101" pitchFamily="2" charset="-122"/>
              </a:rPr>
              <a:t>I/O</a:t>
            </a:r>
            <a:r>
              <a:rPr lang="zh-CN" altLang="en-US" dirty="0">
                <a:cs typeface="宋体" panose="02010600030101010101" pitchFamily="2" charset="-122"/>
              </a:rPr>
              <a:t>（</a:t>
            </a:r>
            <a:r>
              <a:rPr lang="en-US" altLang="zh-CN" dirty="0">
                <a:cs typeface="宋体" panose="02010600030101010101" pitchFamily="2" charset="-122"/>
              </a:rPr>
              <a:t>1</a:t>
            </a:r>
            <a:r>
              <a:rPr lang="zh-CN" altLang="en-US" dirty="0"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0249" name="Group 9"/>
          <p:cNvGraphicFramePr>
            <a:graphicFrameLocks noGrp="1"/>
          </p:cNvGraphicFramePr>
          <p:nvPr>
            <p:ph idx="4294967295"/>
          </p:nvPr>
        </p:nvGraphicFramePr>
        <p:xfrm>
          <a:off x="1402080" y="1183005"/>
          <a:ext cx="7567930" cy="4834828"/>
        </p:xfrm>
        <a:graphic>
          <a:graphicData uri="http://schemas.openxmlformats.org/drawingml/2006/table">
            <a:tbl>
              <a:tblPr/>
              <a:tblGrid>
                <a:gridCol w="7567930"/>
              </a:tblGrid>
              <a:tr h="1754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iostat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5 100 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avg-cpu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  %user   %nice %system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%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iowait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%steal   %idle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14.29    0.00    0.29     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6.38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0.00       79.04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Device:           </a:t>
                      </a:r>
                      <a:r>
                        <a:rPr kumimoji="0" lang="en-US" altLang="zh-CN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tps</a:t>
                      </a:r>
                      <a:r>
                        <a:rPr kumimoji="0" lang="en-U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kumimoji="0" lang="en-US" altLang="zh-CN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Blk_read</a:t>
                      </a:r>
                      <a:r>
                        <a:rPr kumimoji="0" lang="en-U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/s   </a:t>
                      </a:r>
                      <a:r>
                        <a:rPr kumimoji="0" lang="en-US" altLang="zh-CN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Blk_wrtn</a:t>
                      </a:r>
                      <a:r>
                        <a:rPr kumimoji="0" lang="en-U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/s   </a:t>
                      </a:r>
                      <a:r>
                        <a:rPr kumimoji="0" lang="en-US" altLang="zh-CN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Blk_read</a:t>
                      </a:r>
                      <a:r>
                        <a:rPr kumimoji="0" lang="en-U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r>
                        <a:rPr kumimoji="0" lang="en-US" altLang="zh-CN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Blk_wrtn</a:t>
                      </a:r>
                      <a:endParaRPr kumimoji="0" lang="en-US" altLang="zh-CN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sda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25.24       386.78       293.22         131991652  100065298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sda1              0.00         0.01         0.00             1866            14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sda2             24.76       380.97       287.73        130010482   98190344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SQL for I/O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select d.name dbspace,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fname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[1,125]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chunk_name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sum(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pagesread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diskreads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sum(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pageswritten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diskwrites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sum(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pagesread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)+sum(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pageswritten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disk_rwes</a:t>
                      </a:r>
                      <a:endParaRPr kumimoji="0" lang="en-US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from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sysmaster:syschkio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c,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sysmaster:syschunks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k,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sysmaster:sysdbspaces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where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d.dbsnum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=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k.dbsnum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and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k.chknum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=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c.chunknum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--#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c.chknum</a:t>
                      </a:r>
                      <a:endParaRPr kumimoji="0" lang="en-US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group by 1, 2 order by 5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desc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dbspace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chunk_name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diskreads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diskwrites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disk_rwes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dbs11	    /opt/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/dbs11	            475                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23232301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     23234759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demodbs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/opt/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2493              9843421	        91323498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llogdbs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/opt/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llogch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66	                 11156850	        11156916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rootdbs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	    /opt/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online_root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37513            10001	         47514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cs typeface="宋体" panose="02010600030101010101" pitchFamily="2" charset="-122"/>
              </a:rPr>
              <a:t>I/O</a:t>
            </a:r>
            <a:r>
              <a:rPr lang="zh-CN" altLang="en-US" dirty="0">
                <a:cs typeface="宋体" panose="02010600030101010101" pitchFamily="2" charset="-122"/>
              </a:rPr>
              <a:t>（</a:t>
            </a:r>
            <a:r>
              <a:rPr lang="en-US" altLang="zh-CN" dirty="0">
                <a:cs typeface="宋体" panose="02010600030101010101" pitchFamily="2" charset="-122"/>
              </a:rPr>
              <a:t>2</a:t>
            </a:r>
            <a:r>
              <a:rPr lang="zh-CN" altLang="en-US" dirty="0">
                <a:cs typeface="宋体" panose="02010600030101010101" pitchFamily="2" charset="-122"/>
              </a:rPr>
              <a:t>）</a:t>
            </a:r>
          </a:p>
        </p:txBody>
      </p:sp>
      <p:sp>
        <p:nvSpPr>
          <p:cNvPr id="11272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zh-CN" altLang="en-US" sz="1800" dirty="0">
                <a:latin typeface="Arial" panose="020B0604020202020204" pitchFamily="34" charset="0"/>
                <a:cs typeface="宋体" panose="02010600030101010101" pitchFamily="2" charset="-122"/>
              </a:rPr>
              <a:t>确定读</a:t>
            </a:r>
            <a:r>
              <a:rPr lang="en-US" altLang="zh-CN" sz="1800" dirty="0">
                <a:latin typeface="Arial" panose="020B0604020202020204" pitchFamily="34" charset="0"/>
                <a:cs typeface="宋体" panose="02010600030101010101" pitchFamily="2" charset="-122"/>
              </a:rPr>
              <a:t>(Read)</a:t>
            </a:r>
            <a:r>
              <a:rPr lang="zh-CN" altLang="en-US" sz="1800" dirty="0">
                <a:latin typeface="Arial" panose="020B0604020202020204" pitchFamily="34" charset="0"/>
                <a:cs typeface="宋体" panose="02010600030101010101" pitchFamily="2" charset="-122"/>
              </a:rPr>
              <a:t>操作最多的</a:t>
            </a:r>
            <a:r>
              <a:rPr lang="en-US" altLang="zh-CN" sz="1800" dirty="0">
                <a:latin typeface="Arial" panose="020B0604020202020204" pitchFamily="34" charset="0"/>
                <a:cs typeface="宋体" panose="02010600030101010101" pitchFamily="2" charset="-122"/>
              </a:rPr>
              <a:t>Chunk</a:t>
            </a:r>
          </a:p>
          <a:p>
            <a:pPr lvl="1"/>
            <a:r>
              <a:rPr lang="zh-CN" altLang="en-US" sz="1800" dirty="0">
                <a:latin typeface="Arial" panose="020B0604020202020204" pitchFamily="34" charset="0"/>
                <a:cs typeface="宋体" panose="02010600030101010101" pitchFamily="2" charset="-122"/>
              </a:rPr>
              <a:t>确定写</a:t>
            </a:r>
            <a:r>
              <a:rPr lang="en-US" altLang="zh-CN" sz="1800" dirty="0">
                <a:latin typeface="Arial" panose="020B0604020202020204" pitchFamily="34" charset="0"/>
                <a:cs typeface="宋体" panose="02010600030101010101" pitchFamily="2" charset="-122"/>
              </a:rPr>
              <a:t>(Write)</a:t>
            </a:r>
            <a:r>
              <a:rPr lang="zh-CN" altLang="en-US" sz="1800" dirty="0">
                <a:latin typeface="Arial" panose="020B0604020202020204" pitchFamily="34" charset="0"/>
                <a:cs typeface="宋体" panose="02010600030101010101" pitchFamily="2" charset="-122"/>
              </a:rPr>
              <a:t>操作最多的</a:t>
            </a:r>
            <a:r>
              <a:rPr lang="en-US" altLang="zh-CN" sz="1800" dirty="0">
                <a:latin typeface="Arial" panose="020B0604020202020204" pitchFamily="34" charset="0"/>
                <a:cs typeface="宋体" panose="02010600030101010101" pitchFamily="2" charset="-122"/>
              </a:rPr>
              <a:t>Chunk</a:t>
            </a:r>
          </a:p>
        </p:txBody>
      </p:sp>
      <p:graphicFrame>
        <p:nvGraphicFramePr>
          <p:cNvPr id="11274" name="Group 10"/>
          <p:cNvGraphicFramePr>
            <a:graphicFrameLocks noGrp="1"/>
          </p:cNvGraphicFramePr>
          <p:nvPr>
            <p:ph idx="4294967295"/>
          </p:nvPr>
        </p:nvGraphicFramePr>
        <p:xfrm>
          <a:off x="1321753" y="1936433"/>
          <a:ext cx="7990656" cy="3816072"/>
        </p:xfrm>
        <a:graphic>
          <a:graphicData uri="http://schemas.openxmlformats.org/drawingml/2006/table">
            <a:tbl>
              <a:tblPr/>
              <a:tblGrid>
                <a:gridCol w="7990656"/>
              </a:tblGrid>
              <a:tr h="17281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-D 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address   chunk/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offset    page Rd     page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Wr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pathname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b2d481c0    1  1               0            475             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23232301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/opt/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/dbs11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b417dce8    2  2               0            2493            9843421          /opt/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demodbchk</a:t>
                      </a:r>
                      <a:endParaRPr kumimoji="0" lang="en-US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b4179028    3  3               0           66                 11156850        /opt/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llogch</a:t>
                      </a:r>
                      <a:endParaRPr kumimoji="0" lang="en-US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b4179218    4  4               0           37513            2738              /opt/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dbschk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online_root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7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-g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iof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AIO global files: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gfd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pathname       bytes read     page reads   bytes write       page writes   </a:t>
                      </a:r>
                      <a:r>
                        <a:rPr kumimoji="0" lang="en-US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io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     dbs11                 972800            475                  47579752448      </a:t>
                      </a:r>
                      <a:r>
                        <a:rPr kumimoji="0" lang="en-US" altLang="zh-CN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23232301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916.6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    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demodbchk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5105 664         2493               20159326208       9843421          916.6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    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llogch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135168             66                   22849228800      11156850         916.6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    </a:t>
                      </a:r>
                      <a:r>
                        <a:rPr kumimoji="0" lang="en-US" altLang="zh-CN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online_root</a:t>
                      </a: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76826624         37513            5607424               2738                916.6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宋体" panose="02010600030101010101" pitchFamily="2" charset="-122"/>
              </a:rPr>
              <a:t>I/O</a:t>
            </a:r>
            <a:r>
              <a:rPr lang="zh-CN" altLang="en-US" dirty="0">
                <a:latin typeface="Arial" panose="020B0604020202020204" pitchFamily="34" charset="0"/>
                <a:cs typeface="宋体" panose="02010600030101010101" pitchFamily="2" charset="-122"/>
              </a:rPr>
              <a:t>（</a:t>
            </a:r>
            <a:r>
              <a:rPr lang="en-US" altLang="zh-CN" dirty="0">
                <a:latin typeface="Arial" panose="020B0604020202020204" pitchFamily="34" charset="0"/>
                <a:cs typeface="宋体" panose="02010600030101010101" pitchFamily="2" charset="-122"/>
              </a:rPr>
              <a:t>3</a:t>
            </a:r>
            <a:r>
              <a:rPr lang="zh-CN" altLang="en-US" dirty="0">
                <a:latin typeface="Arial" panose="020B0604020202020204" pitchFamily="34" charset="0"/>
                <a:cs typeface="宋体" panose="02010600030101010101" pitchFamily="2" charset="-122"/>
              </a:rPr>
              <a:t>）</a:t>
            </a:r>
          </a:p>
        </p:txBody>
      </p:sp>
      <p:sp>
        <p:nvSpPr>
          <p:cNvPr id="7" name="内容占位符 6"/>
          <p:cNvSpPr>
            <a:spLocks noGrp="1"/>
          </p:cNvSpPr>
          <p:nvPr>
            <p:ph type="body" sz="quarter" idx="10"/>
          </p:nvPr>
        </p:nvSpPr>
        <p:spPr>
          <a:xfrm>
            <a:off x="748665" y="1720215"/>
            <a:ext cx="10718800" cy="4538980"/>
          </a:xfrm>
          <a:noFill/>
          <a:ln>
            <a:solidFill>
              <a:schemeClr val="tx2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>
            <a:noAutofit/>
          </a:bodyPr>
          <a:lstStyle/>
          <a:p>
            <a:pPr>
              <a:buFont typeface="Wingdings" panose="05000000000000000000" charset="0"/>
              <a:buNone/>
            </a:pPr>
            <a:r>
              <a:rPr lang="en-US" altLang="zh-CN" sz="1600" dirty="0">
                <a:cs typeface="宋体" panose="02010600030101010101" pitchFamily="2" charset="-122"/>
              </a:rPr>
              <a:t>  </a:t>
            </a:r>
            <a:r>
              <a:rPr lang="zh-CN" altLang="en-US" sz="1600" dirty="0">
                <a:cs typeface="宋体" panose="02010600030101010101" pitchFamily="2" charset="-122"/>
              </a:rPr>
              <a:t>问题：</a:t>
            </a:r>
            <a:endParaRPr lang="en-US" altLang="zh-CN" sz="1600" dirty="0">
              <a:cs typeface="宋体" panose="02010600030101010101" pitchFamily="2" charset="-122"/>
            </a:endParaRPr>
          </a:p>
          <a:p>
            <a:pPr marL="742950" lvl="1" indent="-285750">
              <a:buClr>
                <a:srgbClr val="FF0000"/>
              </a:buClr>
            </a:pPr>
            <a:r>
              <a:rPr lang="zh-CN" altLang="en-US" b="0" dirty="0">
                <a:cs typeface="宋体" panose="02010600030101010101" pitchFamily="2" charset="-122"/>
              </a:rPr>
              <a:t>系统</a:t>
            </a:r>
            <a:r>
              <a:rPr lang="en-US" altLang="zh-CN" b="0" dirty="0">
                <a:cs typeface="宋体" panose="02010600030101010101" pitchFamily="2" charset="-122"/>
              </a:rPr>
              <a:t>I/O</a:t>
            </a:r>
            <a:r>
              <a:rPr lang="zh-CN" altLang="en-US" b="0" dirty="0">
                <a:cs typeface="宋体" panose="02010600030101010101" pitchFamily="2" charset="-122"/>
              </a:rPr>
              <a:t>带宽是否达到</a:t>
            </a:r>
            <a:r>
              <a:rPr lang="en-US" altLang="zh-CN" dirty="0" err="1">
                <a:cs typeface="Arial" panose="020B0604020202020204" pitchFamily="34" charset="0"/>
              </a:rPr>
              <a:t>GBase</a:t>
            </a:r>
            <a:r>
              <a:rPr lang="en-US" altLang="zh-CN" dirty="0">
                <a:cs typeface="Arial" panose="020B0604020202020204" pitchFamily="34" charset="0"/>
              </a:rPr>
              <a:t> 8s</a:t>
            </a:r>
            <a:r>
              <a:rPr lang="zh-CN" altLang="en-US" b="0" dirty="0">
                <a:cs typeface="宋体" panose="02010600030101010101" pitchFamily="2" charset="-122"/>
              </a:rPr>
              <a:t>的要求</a:t>
            </a:r>
            <a:r>
              <a:rPr lang="en-US" altLang="zh-CN" b="0" dirty="0">
                <a:cs typeface="宋体" panose="02010600030101010101" pitchFamily="2" charset="-122"/>
              </a:rPr>
              <a:t>?</a:t>
            </a:r>
          </a:p>
          <a:p>
            <a:pPr marL="742950" lvl="1" indent="-285750">
              <a:buClr>
                <a:srgbClr val="FF0000"/>
              </a:buClr>
            </a:pPr>
            <a:r>
              <a:rPr lang="en-US" altLang="zh-CN" b="0" dirty="0">
                <a:cs typeface="宋体" panose="02010600030101010101" pitchFamily="2" charset="-122"/>
              </a:rPr>
              <a:t>I/O</a:t>
            </a:r>
            <a:r>
              <a:rPr lang="zh-CN" altLang="en-US" b="0" dirty="0">
                <a:cs typeface="宋体" panose="02010600030101010101" pitchFamily="2" charset="-122"/>
              </a:rPr>
              <a:t>流量只发生在少数特定的磁盘</a:t>
            </a:r>
            <a:r>
              <a:rPr lang="en-US" altLang="zh-CN" b="0" dirty="0">
                <a:cs typeface="宋体" panose="02010600030101010101" pitchFamily="2" charset="-122"/>
              </a:rPr>
              <a:t>?</a:t>
            </a:r>
          </a:p>
          <a:p>
            <a:pPr marL="742950" lvl="1" indent="-285750">
              <a:buClr>
                <a:srgbClr val="FF0000"/>
              </a:buClr>
            </a:pPr>
            <a:r>
              <a:rPr lang="zh-CN" altLang="en-US" b="0" dirty="0">
                <a:cs typeface="宋体" panose="02010600030101010101" pitchFamily="2" charset="-122"/>
              </a:rPr>
              <a:t>是否有不可靠的（例如异常缓慢的）磁盘</a:t>
            </a:r>
            <a:r>
              <a:rPr lang="en-US" altLang="zh-CN" b="0" dirty="0">
                <a:cs typeface="宋体" panose="02010600030101010101" pitchFamily="2" charset="-122"/>
              </a:rPr>
              <a:t>?</a:t>
            </a:r>
          </a:p>
          <a:p>
            <a:pPr marL="285750" indent="-285750">
              <a:buNone/>
            </a:pPr>
            <a:endParaRPr lang="en-US" altLang="zh-CN" sz="1600" dirty="0"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1600" dirty="0">
                <a:cs typeface="宋体" panose="02010600030101010101" pitchFamily="2" charset="-122"/>
              </a:rPr>
              <a:t>  分析：</a:t>
            </a:r>
            <a:endParaRPr lang="en-US" altLang="zh-CN" sz="1600" dirty="0">
              <a:cs typeface="宋体" panose="02010600030101010101" pitchFamily="2" charset="-122"/>
            </a:endParaRPr>
          </a:p>
          <a:p>
            <a:pPr marL="742950" lvl="1" indent="-285750">
              <a:buClr>
                <a:srgbClr val="FF0000"/>
              </a:buClr>
            </a:pPr>
            <a:r>
              <a:rPr lang="zh-CN" altLang="en-US" b="0" dirty="0">
                <a:cs typeface="宋体" panose="02010600030101010101" pitchFamily="2" charset="-122"/>
              </a:rPr>
              <a:t>观测系统的</a:t>
            </a:r>
            <a:r>
              <a:rPr lang="en-US" altLang="zh-CN" b="0" dirty="0">
                <a:cs typeface="宋体" panose="02010600030101010101" pitchFamily="2" charset="-122"/>
              </a:rPr>
              <a:t>I/O</a:t>
            </a:r>
            <a:r>
              <a:rPr lang="zh-CN" altLang="en-US" b="0" dirty="0">
                <a:cs typeface="宋体" panose="02010600030101010101" pitchFamily="2" charset="-122"/>
              </a:rPr>
              <a:t>吞吐量和每个磁盘的</a:t>
            </a:r>
            <a:r>
              <a:rPr lang="en-US" altLang="zh-CN" b="0" dirty="0">
                <a:cs typeface="宋体" panose="02010600030101010101" pitchFamily="2" charset="-122"/>
              </a:rPr>
              <a:t>I/O</a:t>
            </a:r>
            <a:r>
              <a:rPr lang="zh-CN" altLang="en-US" b="0" dirty="0">
                <a:cs typeface="宋体" panose="02010600030101010101" pitchFamily="2" charset="-122"/>
              </a:rPr>
              <a:t>吞吐量</a:t>
            </a:r>
            <a:endParaRPr lang="en-US" altLang="zh-CN" b="0" dirty="0">
              <a:cs typeface="宋体" panose="02010600030101010101" pitchFamily="2" charset="-122"/>
            </a:endParaRPr>
          </a:p>
          <a:p>
            <a:pPr marL="742950" lvl="1" indent="-285750">
              <a:buClr>
                <a:srgbClr val="FF0000"/>
              </a:buClr>
            </a:pPr>
            <a:r>
              <a:rPr lang="zh-CN" altLang="en-US" b="0" dirty="0">
                <a:cs typeface="宋体" panose="02010600030101010101" pitchFamily="2" charset="-122"/>
              </a:rPr>
              <a:t>考虑使用更好的存储设备</a:t>
            </a:r>
            <a:endParaRPr lang="zh-CN" b="0" dirty="0">
              <a:cs typeface="宋体" panose="02010600030101010101" pitchFamily="2" charset="-122"/>
            </a:endParaRPr>
          </a:p>
          <a:p>
            <a:pPr marL="742950" lvl="1" indent="-285750">
              <a:buClr>
                <a:srgbClr val="FF0000"/>
              </a:buClr>
            </a:pPr>
            <a:r>
              <a:rPr lang="zh-CN" b="0" dirty="0">
                <a:cs typeface="宋体" panose="02010600030101010101" pitchFamily="2" charset="-122"/>
              </a:rPr>
              <a:t>在不同的dbspace之间移动数据表，从而达到更平衡的I/O</a:t>
            </a:r>
            <a:endParaRPr lang="zh-CN" altLang="en-US" b="0" dirty="0">
              <a:cs typeface="宋体" panose="02010600030101010101" pitchFamily="2" charset="-122"/>
            </a:endParaRPr>
          </a:p>
          <a:p>
            <a:pPr marL="742950" lvl="1" indent="-285750">
              <a:buClr>
                <a:srgbClr val="FF0000"/>
              </a:buClr>
            </a:pPr>
            <a:r>
              <a:rPr lang="zh-CN" b="0" dirty="0">
                <a:cs typeface="宋体" panose="02010600030101010101" pitchFamily="2" charset="-122"/>
              </a:rPr>
              <a:t>对数据表进行分片</a:t>
            </a:r>
            <a:endParaRPr lang="zh-CN" altLang="en-US" b="0" dirty="0">
              <a:cs typeface="宋体" panose="02010600030101010101" pitchFamily="2" charset="-122"/>
            </a:endParaRPr>
          </a:p>
          <a:p>
            <a:pPr marL="742950" lvl="1" indent="-285750">
              <a:buClr>
                <a:srgbClr val="FF0000"/>
              </a:buClr>
            </a:pPr>
            <a:r>
              <a:rPr lang="zh-CN" altLang="en-US" b="0" dirty="0">
                <a:cs typeface="宋体" panose="02010600030101010101" pitchFamily="2" charset="-122"/>
              </a:rPr>
              <a:t>将一些 </a:t>
            </a:r>
            <a:r>
              <a:rPr lang="en-US" altLang="zh-CN" b="0" dirty="0">
                <a:cs typeface="宋体" panose="02010600030101010101" pitchFamily="2" charset="-122"/>
              </a:rPr>
              <a:t>Attached Index </a:t>
            </a:r>
            <a:r>
              <a:rPr lang="zh-CN" altLang="en-US" b="0" dirty="0">
                <a:cs typeface="宋体" panose="02010600030101010101" pitchFamily="2" charset="-122"/>
              </a:rPr>
              <a:t>改为 </a:t>
            </a:r>
            <a:r>
              <a:rPr lang="en-US" altLang="zh-CN" b="0" dirty="0">
                <a:cs typeface="宋体" panose="02010600030101010101" pitchFamily="2" charset="-122"/>
              </a:rPr>
              <a:t>Detached Index</a:t>
            </a:r>
          </a:p>
          <a:p>
            <a:pPr marL="742950" lvl="1" indent="-285750">
              <a:buClr>
                <a:srgbClr val="FF0000"/>
              </a:buClr>
            </a:pPr>
            <a:r>
              <a:rPr lang="zh-CN" altLang="en-US" b="0" dirty="0">
                <a:cs typeface="宋体" panose="02010600030101010101" pitchFamily="2" charset="-122"/>
              </a:rPr>
              <a:t>在磁盘毁损前，替换不可靠的磁盘</a:t>
            </a:r>
          </a:p>
        </p:txBody>
      </p:sp>
      <p:sp>
        <p:nvSpPr>
          <p:cNvPr id="12292" name="AutoShape 5"/>
          <p:cNvSpPr>
            <a:spLocks noChangeArrowheads="1"/>
          </p:cNvSpPr>
          <p:nvPr/>
        </p:nvSpPr>
        <p:spPr bwMode="auto">
          <a:xfrm rot="5400000">
            <a:off x="875596" y="1088167"/>
            <a:ext cx="609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rot="10800000" vert="eaVert"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2292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latin typeface="Arial" panose="020B0604020202020204" pitchFamily="34" charset="0"/>
                <a:cs typeface="宋体" panose="02010600030101010101" pitchFamily="2" charset="-122"/>
              </a:rPr>
              <a:t>网络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0"/>
          </p:nvPr>
        </p:nvSpPr>
        <p:spPr>
          <a:xfrm>
            <a:off x="839470" y="3765550"/>
            <a:ext cx="10718800" cy="2666365"/>
          </a:xfrm>
          <a:noFill/>
          <a:ln>
            <a:solidFill>
              <a:schemeClr val="tx2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1600" dirty="0">
                <a:latin typeface="Arial" panose="020B0604020202020204" pitchFamily="34" charset="0"/>
                <a:cs typeface="宋体" panose="02010600030101010101" pitchFamily="2" charset="-122"/>
              </a:rPr>
              <a:t>  分析：</a:t>
            </a:r>
            <a:endParaRPr lang="en-US" altLang="zh-CN" sz="1600" dirty="0"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r>
              <a:rPr lang="en-US" altLang="zh-CN" sz="1600" dirty="0">
                <a:latin typeface="Arial" panose="020B0604020202020204" pitchFamily="34" charset="0"/>
                <a:cs typeface="宋体" panose="02010600030101010101" pitchFamily="2" charset="-122"/>
              </a:rPr>
              <a:t>DBA</a:t>
            </a:r>
            <a:r>
              <a:rPr lang="zh-CN" altLang="en-US" sz="1600" dirty="0">
                <a:latin typeface="Arial" panose="020B0604020202020204" pitchFamily="34" charset="0"/>
                <a:cs typeface="宋体" panose="02010600030101010101" pitchFamily="2" charset="-122"/>
              </a:rPr>
              <a:t>必须为</a:t>
            </a:r>
            <a:r>
              <a:rPr lang="en-US" altLang="zh-CN" sz="1600" dirty="0" err="1">
                <a:cs typeface="Arial" panose="020B0604020202020204" pitchFamily="34" charset="0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</a:rPr>
              <a:t> 8s</a:t>
            </a:r>
            <a:r>
              <a:rPr lang="zh-CN" altLang="en-US" sz="1600" dirty="0">
                <a:latin typeface="Arial" panose="020B0604020202020204" pitchFamily="34" charset="0"/>
                <a:cs typeface="宋体" panose="02010600030101010101" pitchFamily="2" charset="-122"/>
              </a:rPr>
              <a:t>配置足够多的网络连接。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Rejected</a:t>
            </a:r>
            <a:r>
              <a:rPr lang="zh-CN" altLang="en-US" sz="1600" dirty="0">
                <a:latin typeface="Arial" panose="020B0604020202020204" pitchFamily="34" charset="0"/>
                <a:cs typeface="宋体" panose="02010600030101010101" pitchFamily="2" charset="-122"/>
              </a:rPr>
              <a:t>的数目较大意味着</a:t>
            </a:r>
            <a:r>
              <a:rPr lang="en-US" altLang="zh-CN" sz="1600" dirty="0" err="1">
                <a:cs typeface="Arial" panose="020B0604020202020204" pitchFamily="34" charset="0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</a:rPr>
              <a:t> 8s</a:t>
            </a:r>
            <a:r>
              <a:rPr lang="zh-CN" altLang="en-US" sz="1600" dirty="0">
                <a:latin typeface="Arial" panose="020B0604020202020204" pitchFamily="34" charset="0"/>
                <a:cs typeface="宋体" panose="02010600030101010101" pitchFamily="2" charset="-122"/>
              </a:rPr>
              <a:t>没有足够多的网络连接。</a:t>
            </a:r>
            <a:endParaRPr lang="en-US" altLang="zh-CN" sz="1600" dirty="0"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pPr>
              <a:buFont typeface="Wingdings" panose="05000000000000000000" charset="0"/>
              <a:buNone/>
            </a:pPr>
            <a:r>
              <a:rPr lang="zh-CN" altLang="en-US" sz="1600" dirty="0">
                <a:latin typeface="Arial" panose="020B0604020202020204" pitchFamily="34" charset="0"/>
                <a:cs typeface="宋体" panose="02010600030101010101" pitchFamily="2" charset="-122"/>
              </a:rPr>
              <a:t>  建议：</a:t>
            </a:r>
            <a:endParaRPr lang="en-US" altLang="zh-CN" sz="1600" dirty="0"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r>
              <a:rPr lang="zh-CN" altLang="en-US" sz="1600" dirty="0">
                <a:latin typeface="Arial" panose="020B0604020202020204" pitchFamily="34" charset="0"/>
                <a:cs typeface="宋体" panose="02010600030101010101" pitchFamily="2" charset="-122"/>
              </a:rPr>
              <a:t>当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cs typeface="宋体" panose="02010600030101010101" pitchFamily="2" charset="-122"/>
              </a:rPr>
              <a:t>Rejected</a:t>
            </a:r>
            <a:r>
              <a:rPr lang="zh-CN" altLang="en-US" sz="1600" dirty="0">
                <a:latin typeface="Arial" panose="020B0604020202020204" pitchFamily="34" charset="0"/>
                <a:cs typeface="宋体" panose="02010600030101010101" pitchFamily="2" charset="-122"/>
              </a:rPr>
              <a:t>的数目较大时，修改</a:t>
            </a:r>
            <a:r>
              <a:rPr lang="en-US" altLang="zh-CN" sz="1600" dirty="0">
                <a:latin typeface="Arial" panose="020B0604020202020204" pitchFamily="34" charset="0"/>
                <a:cs typeface="宋体" panose="02010600030101010101" pitchFamily="2" charset="-122"/>
              </a:rPr>
              <a:t>NETTYPE</a:t>
            </a:r>
            <a:r>
              <a:rPr lang="zh-CN" altLang="en-US" sz="1600" dirty="0">
                <a:latin typeface="Arial" panose="020B0604020202020204" pitchFamily="34" charset="0"/>
                <a:cs typeface="宋体" panose="02010600030101010101" pitchFamily="2" charset="-122"/>
              </a:rPr>
              <a:t>参数，增大</a:t>
            </a:r>
            <a:r>
              <a:rPr lang="en-US" altLang="zh-CN" sz="1600" dirty="0" err="1">
                <a:cs typeface="Arial" panose="020B0604020202020204" pitchFamily="34" charset="0"/>
              </a:rPr>
              <a:t>GBase</a:t>
            </a:r>
            <a:r>
              <a:rPr lang="en-US" altLang="zh-CN" sz="1600" dirty="0">
                <a:cs typeface="Arial" panose="020B0604020202020204" pitchFamily="34" charset="0"/>
              </a:rPr>
              <a:t> 8s</a:t>
            </a:r>
            <a:r>
              <a:rPr lang="zh-CN" altLang="en-US" sz="1600" dirty="0">
                <a:latin typeface="Arial" panose="020B0604020202020204" pitchFamily="34" charset="0"/>
                <a:cs typeface="宋体" panose="02010600030101010101" pitchFamily="2" charset="-122"/>
              </a:rPr>
              <a:t>的网络连接数</a:t>
            </a:r>
            <a:endParaRPr lang="en-US" altLang="zh-CN" sz="1600" dirty="0">
              <a:latin typeface="Arial" panose="020B0604020202020204" pitchFamily="34" charset="0"/>
              <a:cs typeface="宋体" panose="02010600030101010101" pitchFamily="2" charset="-122"/>
            </a:endParaRPr>
          </a:p>
          <a:p>
            <a:pPr lvl="1"/>
            <a:r>
              <a:rPr lang="en-US" altLang="zh-CN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NETTYPE </a:t>
            </a:r>
            <a:r>
              <a:rPr lang="en-US" altLang="zh-CN" sz="16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soctcp</a:t>
            </a:r>
            <a:r>
              <a:rPr lang="zh-CN" altLang="en-US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10,   350</a:t>
            </a:r>
            <a:r>
              <a:rPr lang="zh-CN" altLang="en-US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CPU</a:t>
            </a:r>
          </a:p>
          <a:p>
            <a:pPr lvl="1"/>
            <a:r>
              <a:rPr lang="en-US" altLang="zh-CN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NETTYPE </a:t>
            </a:r>
            <a:r>
              <a:rPr lang="en-US" altLang="zh-CN" sz="16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connection_type</a:t>
            </a:r>
            <a:r>
              <a:rPr lang="zh-CN" altLang="en-US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16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poll_threads</a:t>
            </a:r>
            <a:r>
              <a:rPr lang="zh-CN" altLang="en-US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16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c_per_t</a:t>
            </a:r>
            <a:r>
              <a:rPr lang="zh-CN" altLang="en-US" sz="16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zh-CN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vp_class</a:t>
            </a:r>
          </a:p>
          <a:p>
            <a:pPr lvl="1"/>
            <a:r>
              <a:rPr lang="en-US" altLang="zh-CN" sz="16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poll_threads</a:t>
            </a:r>
            <a:r>
              <a:rPr lang="zh-CN" altLang="en-US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不能超过</a:t>
            </a:r>
            <a:r>
              <a:rPr lang="en-US" altLang="zh-CN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NUMCPUVPS</a:t>
            </a:r>
            <a:r>
              <a:rPr lang="zh-CN" altLang="en-US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。当</a:t>
            </a:r>
            <a:r>
              <a:rPr lang="en-US" altLang="zh-CN" sz="1600" dirty="0" err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c_per_t</a:t>
            </a:r>
            <a:r>
              <a:rPr lang="zh-CN" altLang="en-US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超过</a:t>
            </a:r>
            <a:r>
              <a:rPr lang="en-US" altLang="zh-CN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350</a:t>
            </a:r>
            <a:r>
              <a:rPr lang="zh-CN" altLang="en-US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，建议将</a:t>
            </a:r>
            <a:r>
              <a:rPr lang="en-US" altLang="zh-CN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vp_class</a:t>
            </a:r>
            <a:r>
              <a:rPr lang="zh-CN" altLang="en-US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设为</a:t>
            </a:r>
            <a:r>
              <a:rPr lang="en-US" altLang="zh-CN" sz="1600" dirty="0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NET</a:t>
            </a:r>
          </a:p>
        </p:txBody>
      </p:sp>
      <p:graphicFrame>
        <p:nvGraphicFramePr>
          <p:cNvPr id="13325" name="Group 13"/>
          <p:cNvGraphicFramePr>
            <a:graphicFrameLocks noGrp="1"/>
          </p:cNvGraphicFramePr>
          <p:nvPr>
            <p:ph idx="4294967295"/>
          </p:nvPr>
        </p:nvGraphicFramePr>
        <p:xfrm>
          <a:off x="763905" y="856615"/>
          <a:ext cx="7537450" cy="2755776"/>
        </p:xfrm>
        <a:graphic>
          <a:graphicData uri="http://schemas.openxmlformats.org/drawingml/2006/table">
            <a:tbl>
              <a:tblPr/>
              <a:tblGrid>
                <a:gridCol w="7537450"/>
              </a:tblGrid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-g 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ntu|grep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sqlexec|wc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-l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kumimoji="0" lang="en-US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323</a:t>
                      </a: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B</a:t>
                      </a:r>
                      <a:r>
                        <a:rPr kumimoji="0" lang="zh-CN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．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-g 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ntu</a:t>
                      </a: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#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netscb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connects 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read   write    q-free  q-limits  q-exceed 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alloc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/max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6/  12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5222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112957 114819    6/  10  135/  10    0/   0   10/  10</a:t>
                      </a:r>
                      <a:r>
                        <a:rPr kumimoji="0" lang="en-US" altLang="zh-C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C. 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onstat</a:t>
                      </a:r>
                      <a:r>
                        <a:rPr kumimoji="0" lang="en-US" altLang="zh-CN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-g </a:t>
                      </a:r>
                      <a:r>
                        <a:rPr kumimoji="0" lang="en-US" altLang="zh-CN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ntd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Client Type     Calls   Accepted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Rejected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Read      Write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sqlexec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yes         5212        </a:t>
                      </a:r>
                      <a:r>
                        <a:rPr kumimoji="0" lang="en-US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123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59347      66366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A3A1"/>
                        </a:buClr>
                        <a:buSzTx/>
                        <a:buFont typeface="Wingdings" panose="05000000000000000000" charset="0"/>
                        <a:buNone/>
                        <a:tabLst>
                          <a:tab pos="228600" algn="l"/>
                          <a:tab pos="742950" algn="l"/>
                          <a:tab pos="1141095" algn="l"/>
                          <a:tab pos="1600200" algn="l"/>
                          <a:tab pos="2057400" algn="l"/>
                        </a:tabLst>
                      </a:pPr>
                      <a:endParaRPr kumimoji="0" lang="en-US" altLang="zh-CN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85728" marR="85728" marT="46800" marB="468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8797" name="AutoShape 13"/>
          <p:cNvSpPr>
            <a:spLocks noChangeArrowheads="1"/>
          </p:cNvSpPr>
          <p:nvPr/>
        </p:nvSpPr>
        <p:spPr bwMode="auto">
          <a:xfrm rot="5400000">
            <a:off x="46990" y="3275464"/>
            <a:ext cx="990600" cy="533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FF"/>
          </a:solidFill>
          <a:ln w="9525">
            <a:solidFill>
              <a:schemeClr val="tx1"/>
            </a:solidFill>
            <a:miter lim="800000"/>
          </a:ln>
        </p:spPr>
        <p:txBody>
          <a:bodyPr wrap="none" lIns="92075" tIns="46038" rIns="92075" bIns="46038" anchor="ctr"/>
          <a:lstStyle/>
          <a:p>
            <a:endParaRPr lang="zh-CN" altLang="en-US"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P spid="118797" grpId="0" bldLvl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 w="9525">
          <a:noFill/>
          <a:miter lim="800000"/>
        </a:ln>
      </a:spPr>
      <a:bodyPr anchor="b"/>
      <a:lstStyle>
        <a:defPPr algn="ctr">
          <a:spcBef>
            <a:spcPct val="20000"/>
          </a:spcBef>
          <a:buClr>
            <a:schemeClr val="hlink"/>
          </a:buClr>
          <a:buFont typeface="Wingdings" panose="05000000000000000000" pitchFamily="2" charset="2"/>
          <a:buNone/>
          <a:defRPr sz="3200" b="1" kern="0" dirty="0" smtClean="0">
            <a:solidFill>
              <a:srgbClr val="C00000"/>
            </a:solidFill>
            <a:latin typeface="微软雅黑" panose="020B0503020204020204" pitchFamily="34" charset="-122"/>
            <a:ea typeface="微软雅黑" panose="020B0503020204020204" pitchFamily="34" charset="-122"/>
            <a:cs typeface="+mj-cs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3699</Words>
  <Application>Microsoft Macintosh PowerPoint</Application>
  <PresentationFormat>自定义</PresentationFormat>
  <Paragraphs>532</Paragraphs>
  <Slides>39</Slides>
  <Notes>31</Notes>
  <HiddenSlides>0</HiddenSlides>
  <MMClips>0</MMClips>
  <ScaleCrop>false</ScaleCrop>
  <HeadingPairs>
    <vt:vector size="6" baseType="variant">
      <vt:variant>
        <vt:lpstr>使用的字体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39</vt:i4>
      </vt:variant>
    </vt:vector>
  </HeadingPairs>
  <TitlesOfParts>
    <vt:vector size="45" baseType="lpstr">
      <vt:lpstr>微软雅黑</vt:lpstr>
      <vt:lpstr>Verdana</vt:lpstr>
      <vt:lpstr>Webdings</vt:lpstr>
      <vt:lpstr>Calibri</vt:lpstr>
      <vt:lpstr>Calibri Light</vt:lpstr>
      <vt:lpstr>Office 主题</vt:lpstr>
      <vt:lpstr>GBase 8s 数据库监控</vt:lpstr>
      <vt:lpstr>目录</vt:lpstr>
      <vt:lpstr>GBase 8s快速健康检查</vt:lpstr>
      <vt:lpstr>CPU</vt:lpstr>
      <vt:lpstr>内存</vt:lpstr>
      <vt:lpstr>I/O（1）</vt:lpstr>
      <vt:lpstr>I/O（2）</vt:lpstr>
      <vt:lpstr>I/O（3）</vt:lpstr>
      <vt:lpstr>网络</vt:lpstr>
      <vt:lpstr>online.log</vt:lpstr>
      <vt:lpstr>目录</vt:lpstr>
      <vt:lpstr>定期执行的数据库管理任务(task)</vt:lpstr>
      <vt:lpstr>dbspaces — 建立在rootdbs上的数据表</vt:lpstr>
      <vt:lpstr>dbspaces — 空闲空间</vt:lpstr>
      <vt:lpstr>temp dbspace（1）</vt:lpstr>
      <vt:lpstr>temp dbspace（2）</vt:lpstr>
      <vt:lpstr>Dbspace 定期备份</vt:lpstr>
      <vt:lpstr>逻辑日志和物理日志（1）</vt:lpstr>
      <vt:lpstr>逻辑日志和物理日志（2）</vt:lpstr>
      <vt:lpstr>更新统计数据（Update Statistics）</vt:lpstr>
      <vt:lpstr>目录</vt:lpstr>
      <vt:lpstr>运行时的监控</vt:lpstr>
      <vt:lpstr>Instance 概况（1）</vt:lpstr>
      <vt:lpstr>Instance 概况（2）</vt:lpstr>
      <vt:lpstr>Instance 概况（3）</vt:lpstr>
      <vt:lpstr>使用了较多锁 (lock)的数据表</vt:lpstr>
      <vt:lpstr>检查点（Checkpoint）</vt:lpstr>
      <vt:lpstr>长事务（1）</vt:lpstr>
      <vt:lpstr>长事务（2）</vt:lpstr>
      <vt:lpstr>目录</vt:lpstr>
      <vt:lpstr>性能调优的关注点</vt:lpstr>
      <vt:lpstr>I/O最多的数据表</vt:lpstr>
      <vt:lpstr>大数据表</vt:lpstr>
      <vt:lpstr>数据表的extent数</vt:lpstr>
      <vt:lpstr>索引的层数</vt:lpstr>
      <vt:lpstr>顺序扫描次数较多的数据表 </vt:lpstr>
      <vt:lpstr>总结： GBase 8s健康检查</vt:lpstr>
      <vt:lpstr>总结：监控与性能</vt:lpstr>
      <vt:lpstr>Thank you !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Gbase Market</dc:creator>
  <cp:lastModifiedBy>mac lu</cp:lastModifiedBy>
  <cp:revision>996</cp:revision>
  <dcterms:created xsi:type="dcterms:W3CDTF">2013-08-14T15:08:00Z</dcterms:created>
  <dcterms:modified xsi:type="dcterms:W3CDTF">2020-03-19T07:41:53Z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2052-10.1.0.6876</vt:lpwstr>
  </property>
</Properties>
</file>