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7" r:id="rId2"/>
    <p:sldId id="293" r:id="rId3"/>
    <p:sldId id="297" r:id="rId4"/>
    <p:sldId id="294" r:id="rId5"/>
    <p:sldId id="295" r:id="rId6"/>
    <p:sldId id="296" r:id="rId7"/>
    <p:sldId id="298" r:id="rId8"/>
    <p:sldId id="299" r:id="rId9"/>
    <p:sldId id="300" r:id="rId10"/>
    <p:sldId id="301" r:id="rId11"/>
    <p:sldId id="302" r:id="rId12"/>
    <p:sldId id="303" r:id="rId13"/>
    <p:sldId id="304" r:id="rId14"/>
    <p:sldId id="305" r:id="rId15"/>
    <p:sldId id="306" r:id="rId16"/>
    <p:sldId id="307" r:id="rId17"/>
    <p:sldId id="308" r:id="rId18"/>
    <p:sldId id="309" r:id="rId19"/>
    <p:sldId id="311" r:id="rId20"/>
    <p:sldId id="310" r:id="rId21"/>
    <p:sldId id="312" r:id="rId22"/>
    <p:sldId id="313" r:id="rId23"/>
    <p:sldId id="314" r:id="rId24"/>
    <p:sldId id="316" r:id="rId25"/>
    <p:sldId id="315" r:id="rId26"/>
    <p:sldId id="292" r:id="rId27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7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未知用户4" initials="未" lastIdx="4" clrIdx="0"/>
  <p:cmAuthor id="2" name="1" initials="1" lastIdx="2" clrIdx="0"/>
  <p:cmAuthor id="3" name="Andy Schneider" initials="A" lastIdx="1" clrIdx="1"/>
  <p:cmAuthor id="4" name="Frances Lashen Guida" initials="F" lastIdx="1" clrIdx="2"/>
  <p:cmAuthor id="5" name="Dao-Ming Guo" initials="D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3F4C"/>
    <a:srgbClr val="F15B67"/>
    <a:srgbClr val="85898F"/>
    <a:srgbClr val="5A6783"/>
    <a:srgbClr val="D2D6E0"/>
    <a:srgbClr val="808CA8"/>
    <a:srgbClr val="F0F0F0"/>
    <a:srgbClr val="AEAEAE"/>
    <a:srgbClr val="CBD1D7"/>
    <a:srgbClr val="BAC1D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47" autoAdjust="0"/>
    <p:restoredTop sz="90129" autoAdjust="0"/>
  </p:normalViewPr>
  <p:slideViewPr>
    <p:cSldViewPr snapToGrid="0">
      <p:cViewPr varScale="1">
        <p:scale>
          <a:sx n="102" d="100"/>
          <a:sy n="102" d="100"/>
        </p:scale>
        <p:origin x="-666" y="-96"/>
      </p:cViewPr>
      <p:guideLst>
        <p:guide orient="horz" pos="2160"/>
        <p:guide pos="386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>
        <p:guide orient="horz" pos="2880"/>
        <p:guide pos="217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65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9366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CB6B2-5CCC-4DBA-BF94-CEAB7A5DAFD3}" type="datetimeFigureOut">
              <a:rPr lang="zh-CN" altLang="en-US" smtClean="0"/>
              <a:pPr/>
              <a:t>2020/3/21</a:t>
            </a:fld>
            <a:endParaRPr lang="zh-CN" altLang="en-US"/>
          </a:p>
        </p:txBody>
      </p:sp>
      <p:sp>
        <p:nvSpPr>
          <p:cNvPr id="1049367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1049368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78B4BB-5163-4206-86A4-0368169B1C5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59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1049360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fld id="{2E53DC96-850C-479D-BA37-332F9484AC47}" type="datetimeFigureOut">
              <a:rPr lang="zh-CN" altLang="en-US"/>
              <a:pPr/>
              <a:t>2020/3/21</a:t>
            </a:fld>
            <a:endParaRPr lang="zh-CN" altLang="en-US"/>
          </a:p>
        </p:txBody>
      </p:sp>
      <p:sp>
        <p:nvSpPr>
          <p:cNvPr id="1049361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1049362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1049363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1049364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fld id="{30148C00-6A3C-409B-A1B7-71081F93CD29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59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>
              <a:sym typeface="+mn-ea"/>
            </a:endParaRPr>
          </a:p>
        </p:txBody>
      </p:sp>
      <p:sp>
        <p:nvSpPr>
          <p:cNvPr id="1048594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37621B-8712-439F-AD62-D011FD133EC3}" type="slidenum">
              <a:rPr lang="zh-CN" altLang="en-US" smtClean="0"/>
              <a:pPr/>
              <a:t>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基于</a:t>
            </a:r>
            <a:r>
              <a:rPr lang="en-US" altLang="zh-CN" dirty="0" smtClean="0"/>
              <a:t>GBase</a:t>
            </a:r>
            <a:r>
              <a:rPr lang="en-US" altLang="zh-CN" baseline="0" dirty="0" smtClean="0"/>
              <a:t> 8s v8.7 2.0.1a2_2</a:t>
            </a:r>
            <a:r>
              <a:rPr lang="zh-CN" altLang="en-US" baseline="0" dirty="0" smtClean="0"/>
              <a:t>版本来介绍，该版本已经完成了部分函数兼容，这里将不再说明。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当然也可以使用传统的</a:t>
            </a:r>
            <a:r>
              <a:rPr lang="en-US" altLang="zh-CN" baseline="0" dirty="0" err="1" smtClean="0"/>
              <a:t>foreach</a:t>
            </a:r>
            <a:r>
              <a:rPr lang="zh-CN" altLang="en-US" baseline="0" dirty="0" smtClean="0"/>
              <a:t>游标</a:t>
            </a:r>
            <a:endParaRPr lang="en-US" altLang="zh-CN" baseline="0" dirty="0" smtClean="0"/>
          </a:p>
          <a:p>
            <a:r>
              <a:rPr lang="en-US" altLang="zh-CN" dirty="0" err="1" smtClean="0"/>
              <a:t>foreach</a:t>
            </a:r>
            <a:endParaRPr lang="en-US" altLang="zh-CN" dirty="0" smtClean="0"/>
          </a:p>
          <a:p>
            <a:r>
              <a:rPr lang="en-US" altLang="zh-CN" dirty="0" smtClean="0"/>
              <a:t>  select </a:t>
            </a:r>
            <a:r>
              <a:rPr lang="en-US" altLang="zh-CN" dirty="0" err="1" smtClean="0"/>
              <a:t>format_id,format_item,format_item_val,deal_date</a:t>
            </a:r>
            <a:r>
              <a:rPr lang="en-US" altLang="zh-CN" dirty="0" smtClean="0"/>
              <a:t> </a:t>
            </a:r>
          </a:p>
          <a:p>
            <a:r>
              <a:rPr lang="en-US" altLang="zh-CN" dirty="0" smtClean="0"/>
              <a:t>      into </a:t>
            </a:r>
            <a:r>
              <a:rPr lang="en-US" altLang="zh-CN" dirty="0" err="1" smtClean="0"/>
              <a:t>v_format_id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v_format_item,v_format_item_val,v_deal_date</a:t>
            </a:r>
            <a:r>
              <a:rPr lang="en-US" altLang="zh-CN" dirty="0" smtClean="0"/>
              <a:t> </a:t>
            </a:r>
          </a:p>
          <a:p>
            <a:r>
              <a:rPr lang="en-US" altLang="zh-CN" dirty="0" smtClean="0"/>
              <a:t>     from </a:t>
            </a:r>
            <a:r>
              <a:rPr lang="en-US" altLang="zh-CN" dirty="0" err="1" smtClean="0"/>
              <a:t>tg_stat_result_temporarily</a:t>
            </a:r>
            <a:r>
              <a:rPr lang="en-US" altLang="zh-CN" dirty="0" smtClean="0"/>
              <a:t> where   </a:t>
            </a:r>
            <a:r>
              <a:rPr lang="en-US" altLang="zh-CN" dirty="0" err="1" smtClean="0"/>
              <a:t>task_id</a:t>
            </a:r>
            <a:r>
              <a:rPr lang="en-US" altLang="zh-CN" dirty="0" smtClean="0"/>
              <a:t>=</a:t>
            </a:r>
            <a:r>
              <a:rPr lang="en-US" altLang="zh-CN" dirty="0" err="1" smtClean="0"/>
              <a:t>v_task_id</a:t>
            </a:r>
            <a:endParaRPr lang="en-US" altLang="zh-CN" dirty="0" smtClean="0"/>
          </a:p>
          <a:p>
            <a:r>
              <a:rPr lang="en-US" altLang="zh-CN" dirty="0" smtClean="0"/>
              <a:t>end </a:t>
            </a:r>
            <a:r>
              <a:rPr lang="en-US" altLang="zh-CN" dirty="0" err="1" smtClean="0"/>
              <a:t>foreach</a:t>
            </a:r>
            <a:r>
              <a:rPr lang="en-US" altLang="zh-CN" dirty="0" smtClean="0"/>
              <a:t>;</a:t>
            </a:r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1-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0" name="矩形 7"/>
          <p:cNvSpPr/>
          <p:nvPr/>
        </p:nvSpPr>
        <p:spPr>
          <a:xfrm>
            <a:off x="0" y="6554791"/>
            <a:ext cx="12192000" cy="303212"/>
          </a:xfrm>
          <a:prstGeom prst="rect">
            <a:avLst/>
          </a:prstGeom>
          <a:gradFill>
            <a:gsLst>
              <a:gs pos="0">
                <a:srgbClr val="404040"/>
              </a:gs>
              <a:gs pos="94000">
                <a:srgbClr val="0D0D0D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1048581" name="任意多边形 8"/>
          <p:cNvSpPr/>
          <p:nvPr/>
        </p:nvSpPr>
        <p:spPr>
          <a:xfrm>
            <a:off x="1" y="6465888"/>
            <a:ext cx="2305051" cy="392112"/>
          </a:xfrm>
          <a:custGeom>
            <a:avLst/>
            <a:gdLst>
              <a:gd name="connsiteX0" fmla="*/ 0 w 2305316"/>
              <a:gd name="connsiteY0" fmla="*/ 0 h 392806"/>
              <a:gd name="connsiteX1" fmla="*/ 2305316 w 2305316"/>
              <a:gd name="connsiteY1" fmla="*/ 0 h 392806"/>
              <a:gd name="connsiteX2" fmla="*/ 2163649 w 2305316"/>
              <a:gd name="connsiteY2" fmla="*/ 392806 h 392806"/>
              <a:gd name="connsiteX3" fmla="*/ 0 w 2305316"/>
              <a:gd name="connsiteY3" fmla="*/ 392806 h 392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5316" h="392806">
                <a:moveTo>
                  <a:pt x="0" y="0"/>
                </a:moveTo>
                <a:lnTo>
                  <a:pt x="2305316" y="0"/>
                </a:lnTo>
                <a:lnTo>
                  <a:pt x="2163649" y="392806"/>
                </a:lnTo>
                <a:lnTo>
                  <a:pt x="0" y="392806"/>
                </a:lnTo>
                <a:close/>
              </a:path>
            </a:pathLst>
          </a:custGeom>
          <a:gradFill flip="none" rotWithShape="1">
            <a:gsLst>
              <a:gs pos="0">
                <a:srgbClr val="F5715B"/>
              </a:gs>
              <a:gs pos="71000">
                <a:srgbClr val="B82E24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1048582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lIns="91434" tIns="45718" rIns="91434" bIns="457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1048583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lIns="91434" tIns="45718" rIns="91434" bIns="457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1048584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lIns="91434" tIns="45718" rIns="91434" bIns="45718"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</a:defRPr>
            </a:lvl1pPr>
          </a:lstStyle>
          <a:p>
            <a:fld id="{1787C887-E0EA-48E6-9009-742CC8F3D7AC}" type="slidenum">
              <a:rPr lang="zh-CN" altLang="en-US"/>
              <a:pPr/>
              <a:t>‹#›</a:t>
            </a:fld>
            <a:endParaRPr lang="zh-CN" altLang="en-US"/>
          </a:p>
        </p:txBody>
      </p:sp>
      <p:pic>
        <p:nvPicPr>
          <p:cNvPr id="2097153" name="图片 7" descr="01-封面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"/>
            <a:ext cx="12192000" cy="6857999"/>
          </a:xfrm>
          <a:prstGeom prst="rect">
            <a:avLst/>
          </a:prstGeom>
        </p:spPr>
      </p:pic>
      <p:sp>
        <p:nvSpPr>
          <p:cNvPr id="1048585" name="副标题 10"/>
          <p:cNvSpPr txBox="1"/>
          <p:nvPr/>
        </p:nvSpPr>
        <p:spPr bwMode="auto">
          <a:xfrm>
            <a:off x="9240719" y="6017113"/>
            <a:ext cx="2632716" cy="2429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/>
          <a:lstStyle/>
          <a:p>
            <a:pPr algn="r" eaLnBrk="0" hangingPunct="0">
              <a:buClr>
                <a:schemeClr val="accent1"/>
              </a:buClr>
              <a:buFontTx/>
              <a:buNone/>
            </a:pPr>
            <a:r>
              <a:rPr lang="zh-CN" altLang="en-US" sz="1300" kern="0" spc="1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南大通用数据技术股份有限公司</a:t>
            </a:r>
          </a:p>
        </p:txBody>
      </p:sp>
      <p:sp>
        <p:nvSpPr>
          <p:cNvPr id="1048586" name="TextBox 9"/>
          <p:cNvSpPr>
            <a:spLocks noChangeArrowheads="1"/>
          </p:cNvSpPr>
          <p:nvPr/>
        </p:nvSpPr>
        <p:spPr bwMode="auto">
          <a:xfrm>
            <a:off x="9817551" y="6424737"/>
            <a:ext cx="2148351" cy="2769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1434" tIns="45718" rIns="91434" bIns="45718">
            <a:spAutoFit/>
          </a:bodyPr>
          <a:lstStyle/>
          <a:p>
            <a:pPr algn="r">
              <a:buFontTx/>
              <a:buNone/>
            </a:pPr>
            <a:r>
              <a:rPr lang="zh-CN" altLang="zh-CN" sz="1200" spc="100" dirty="0">
                <a:solidFill>
                  <a:srgbClr val="89898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Verdana" panose="020B0604030504040204" pitchFamily="34" charset="0"/>
              </a:rPr>
              <a:t>版权所有© GBASE </a:t>
            </a:r>
            <a:r>
              <a:rPr lang="en-US" altLang="zh-CN" sz="1200" spc="100" dirty="0" smtClean="0">
                <a:solidFill>
                  <a:srgbClr val="89898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Verdana" panose="020B0604030504040204" pitchFamily="34" charset="0"/>
              </a:rPr>
              <a:t>2020</a:t>
            </a:r>
            <a:endParaRPr lang="zh-CN" altLang="zh-CN" sz="1200" spc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Verdana" panose="020B0604030504040204" pitchFamily="34" charset="0"/>
            </a:endParaRPr>
          </a:p>
        </p:txBody>
      </p:sp>
      <p:sp>
        <p:nvSpPr>
          <p:cNvPr id="1048587" name="文本框 1"/>
          <p:cNvSpPr txBox="1">
            <a:spLocks noChangeArrowheads="1"/>
          </p:cNvSpPr>
          <p:nvPr/>
        </p:nvSpPr>
        <p:spPr bwMode="auto">
          <a:xfrm>
            <a:off x="227400" y="2690710"/>
            <a:ext cx="3354000" cy="32316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1434" tIns="45718" rIns="91434" bIns="45718">
            <a:spAutoFit/>
          </a:bodyPr>
          <a:lstStyle/>
          <a:p>
            <a:r>
              <a:rPr lang="zh-CN" altLang="en-US" sz="1500" b="1" spc="651" baseline="0" dirty="0">
                <a:solidFill>
                  <a:srgbClr val="49454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让世界用上中国</a:t>
            </a:r>
            <a:r>
              <a:rPr lang="zh-CN" altLang="en-US" sz="1500" b="1" spc="651" baseline="0" dirty="0" smtClean="0">
                <a:solidFill>
                  <a:srgbClr val="494545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的数据库</a:t>
            </a:r>
            <a:endParaRPr lang="zh-CN" altLang="en-US" sz="1500" b="1" spc="651" baseline="0" dirty="0">
              <a:solidFill>
                <a:srgbClr val="494545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8588" name="标题 1"/>
          <p:cNvSpPr>
            <a:spLocks noGrp="1"/>
          </p:cNvSpPr>
          <p:nvPr>
            <p:ph type="title" hasCustomPrompt="1"/>
          </p:nvPr>
        </p:nvSpPr>
        <p:spPr>
          <a:xfrm>
            <a:off x="5506720" y="2395519"/>
            <a:ext cx="6461760" cy="569447"/>
          </a:xfrm>
          <a:prstGeom prst="rect">
            <a:avLst/>
          </a:prstGeom>
          <a:noFill/>
          <a:ln>
            <a:noFill/>
          </a:ln>
        </p:spPr>
        <p:txBody>
          <a:bodyPr lIns="91434" tIns="45718" rIns="91434" bIns="45718"/>
          <a:lstStyle>
            <a:lvl1pPr algn="ctr">
              <a:lnSpc>
                <a:spcPct val="100000"/>
              </a:lnSpc>
              <a:defRPr sz="3200" b="1" spc="100" baseline="0">
                <a:solidFill>
                  <a:srgbClr val="494545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南大通用数据技术股份有限公司</a:t>
            </a:r>
          </a:p>
        </p:txBody>
      </p:sp>
      <p:sp>
        <p:nvSpPr>
          <p:cNvPr id="1048589" name="副标题 10"/>
          <p:cNvSpPr txBox="1"/>
          <p:nvPr/>
        </p:nvSpPr>
        <p:spPr bwMode="auto">
          <a:xfrm>
            <a:off x="8361487" y="6246160"/>
            <a:ext cx="3511948" cy="30405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/>
          <a:lstStyle/>
          <a:p>
            <a:pPr algn="r" eaLnBrk="0" hangingPunct="0">
              <a:buClr>
                <a:schemeClr val="accent1"/>
              </a:buClr>
              <a:buFontTx/>
              <a:buNone/>
            </a:pPr>
            <a:r>
              <a:rPr lang="en-US" altLang="zh-CN" sz="1300" kern="0" spc="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Data Technology </a:t>
            </a:r>
            <a:r>
              <a:rPr lang="en-US" altLang="zh-CN" sz="1300" kern="0" spc="0" baseline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Co.,Ltd</a:t>
            </a:r>
            <a:endParaRPr lang="zh-CN" altLang="en-US" sz="1300" kern="0" spc="0" baseline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2-Title&amp;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29" name="直接连接符 5"/>
          <p:cNvCxnSpPr>
            <a:cxnSpLocks/>
          </p:cNvCxnSpPr>
          <p:nvPr/>
        </p:nvCxnSpPr>
        <p:spPr>
          <a:xfrm>
            <a:off x="0" y="1019175"/>
            <a:ext cx="12192000" cy="0"/>
          </a:xfrm>
          <a:prstGeom prst="line">
            <a:avLst/>
          </a:prstGeom>
          <a:ln>
            <a:solidFill>
              <a:srgbClr val="B82E2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96" name="标题 1"/>
          <p:cNvSpPr>
            <a:spLocks noGrp="1"/>
          </p:cNvSpPr>
          <p:nvPr>
            <p:ph type="title" hasCustomPrompt="1"/>
          </p:nvPr>
        </p:nvSpPr>
        <p:spPr>
          <a:xfrm>
            <a:off x="275495" y="538407"/>
            <a:ext cx="11207263" cy="481500"/>
          </a:xfrm>
          <a:prstGeom prst="rect">
            <a:avLst/>
          </a:prstGeom>
        </p:spPr>
        <p:txBody>
          <a:bodyPr lIns="91434" tIns="45718" rIns="91434" bIns="45718"/>
          <a:lstStyle>
            <a:lvl1pPr>
              <a:defRPr sz="3100" b="1" spc="100"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标题文字</a:t>
            </a:r>
          </a:p>
        </p:txBody>
      </p:sp>
      <p:sp>
        <p:nvSpPr>
          <p:cNvPr id="1048597" name="TextBox 8"/>
          <p:cNvSpPr txBox="1"/>
          <p:nvPr userDrawn="1"/>
        </p:nvSpPr>
        <p:spPr bwMode="auto">
          <a:xfrm>
            <a:off x="5253961" y="6533914"/>
            <a:ext cx="436326" cy="338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91434" tIns="45718" rIns="91434" bIns="45718" rtlCol="0" anchor="b"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fld id="{E06F47B1-A2F8-40A5-AD5F-9DCD4D886805}" type="slidenum">
              <a:rPr lang="zh-CN" altLang="en-US" sz="1600" b="0" kern="0" baseline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pPr algn="ctr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None/>
              </a:pPr>
              <a:t>‹#›</a:t>
            </a:fld>
            <a:endParaRPr lang="zh-CN" altLang="en-US" sz="1600" b="0" kern="0" baseline="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pic>
        <p:nvPicPr>
          <p:cNvPr id="7" name="图片 6" descr="带R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91183" y="6504183"/>
            <a:ext cx="1695635" cy="302607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3-Title&amp;段落文本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0" name="直接连接符 5"/>
          <p:cNvCxnSpPr>
            <a:cxnSpLocks/>
          </p:cNvCxnSpPr>
          <p:nvPr/>
        </p:nvCxnSpPr>
        <p:spPr>
          <a:xfrm>
            <a:off x="0" y="1019175"/>
            <a:ext cx="12192000" cy="0"/>
          </a:xfrm>
          <a:prstGeom prst="line">
            <a:avLst/>
          </a:prstGeom>
          <a:ln>
            <a:solidFill>
              <a:srgbClr val="B82E2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617" name="标题 1"/>
          <p:cNvSpPr>
            <a:spLocks noGrp="1"/>
          </p:cNvSpPr>
          <p:nvPr>
            <p:ph type="title" hasCustomPrompt="1"/>
          </p:nvPr>
        </p:nvSpPr>
        <p:spPr>
          <a:xfrm>
            <a:off x="275495" y="538407"/>
            <a:ext cx="11207263" cy="481500"/>
          </a:xfrm>
          <a:prstGeom prst="rect">
            <a:avLst/>
          </a:prstGeom>
        </p:spPr>
        <p:txBody>
          <a:bodyPr lIns="91434" tIns="45718" rIns="91434" bIns="45718"/>
          <a:lstStyle>
            <a:lvl1pPr>
              <a:defRPr sz="3100" b="1" spc="100"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标题文字</a:t>
            </a:r>
          </a:p>
        </p:txBody>
      </p:sp>
      <p:sp>
        <p:nvSpPr>
          <p:cNvPr id="1048618" name="文本占位符 11"/>
          <p:cNvSpPr>
            <a:spLocks noGrp="1"/>
          </p:cNvSpPr>
          <p:nvPr>
            <p:ph type="body" sz="quarter" idx="10" hasCustomPrompt="1"/>
          </p:nvPr>
        </p:nvSpPr>
        <p:spPr>
          <a:xfrm>
            <a:off x="755651" y="1248513"/>
            <a:ext cx="10718800" cy="4888767"/>
          </a:xfrm>
          <a:prstGeom prst="rect">
            <a:avLst/>
          </a:prstGeom>
        </p:spPr>
        <p:txBody>
          <a:bodyPr lIns="91434" tIns="45718" rIns="91434" bIns="45718"/>
          <a:lstStyle>
            <a:lvl1pPr>
              <a:lnSpc>
                <a:spcPct val="100000"/>
              </a:lnSpc>
              <a:buFontTx/>
              <a:buBlip>
                <a:blip r:embed="rId2"/>
              </a:buBlip>
              <a:defRPr sz="2400" spc="100" baseline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lnSpc>
                <a:spcPct val="100000"/>
              </a:lnSpc>
              <a:defRPr sz="1900" spc="100" baseline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</a:lstStyle>
          <a:p>
            <a:pPr lvl="0"/>
            <a:r>
              <a:rPr lang="zh-CN" altLang="en-US" dirty="0"/>
              <a:t>第一级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pic>
        <p:nvPicPr>
          <p:cNvPr id="8" name="图片 7" descr="带R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391183" y="6504183"/>
            <a:ext cx="1695635" cy="302607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 bwMode="auto">
          <a:xfrm>
            <a:off x="5253961" y="6533914"/>
            <a:ext cx="436326" cy="338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91434" tIns="45718" rIns="91434" bIns="45718" rtlCol="0" anchor="b"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fld id="{E06F47B1-A2F8-40A5-AD5F-9DCD4D886805}" type="slidenum">
              <a:rPr lang="zh-CN" altLang="en-US" sz="1600" b="0" kern="0" baseline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pPr algn="ctr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None/>
              </a:pPr>
              <a:t>‹#›</a:t>
            </a:fld>
            <a:endParaRPr lang="zh-CN" altLang="en-US" sz="1600" b="0" kern="0" baseline="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4-Title&amp;文字图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46" name="直接连接符 20"/>
          <p:cNvCxnSpPr>
            <a:cxnSpLocks/>
          </p:cNvCxnSpPr>
          <p:nvPr/>
        </p:nvCxnSpPr>
        <p:spPr>
          <a:xfrm>
            <a:off x="0" y="1019175"/>
            <a:ext cx="12192000" cy="0"/>
          </a:xfrm>
          <a:prstGeom prst="line">
            <a:avLst/>
          </a:prstGeom>
          <a:ln>
            <a:solidFill>
              <a:srgbClr val="B82E2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86" name="标题 1"/>
          <p:cNvSpPr>
            <a:spLocks noGrp="1"/>
          </p:cNvSpPr>
          <p:nvPr>
            <p:ph type="title" hasCustomPrompt="1"/>
          </p:nvPr>
        </p:nvSpPr>
        <p:spPr>
          <a:xfrm>
            <a:off x="275495" y="538407"/>
            <a:ext cx="11207263" cy="481500"/>
          </a:xfrm>
          <a:prstGeom prst="rect">
            <a:avLst/>
          </a:prstGeom>
        </p:spPr>
        <p:txBody>
          <a:bodyPr lIns="91434" tIns="45718" rIns="91434" bIns="45718"/>
          <a:lstStyle>
            <a:lvl1pPr>
              <a:defRPr sz="3100" b="1" spc="100"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标题文字</a:t>
            </a:r>
          </a:p>
        </p:txBody>
      </p:sp>
      <p:sp>
        <p:nvSpPr>
          <p:cNvPr id="1048787" name="文本占位符 11"/>
          <p:cNvSpPr>
            <a:spLocks noGrp="1"/>
          </p:cNvSpPr>
          <p:nvPr>
            <p:ph type="body" sz="quarter" idx="10" hasCustomPrompt="1"/>
          </p:nvPr>
        </p:nvSpPr>
        <p:spPr>
          <a:xfrm>
            <a:off x="6177281" y="1248513"/>
            <a:ext cx="5297171" cy="4888767"/>
          </a:xfrm>
          <a:prstGeom prst="rect">
            <a:avLst/>
          </a:prstGeom>
        </p:spPr>
        <p:txBody>
          <a:bodyPr lIns="91434" tIns="45718" rIns="91434" bIns="45718"/>
          <a:lstStyle>
            <a:lvl1pPr>
              <a:lnSpc>
                <a:spcPct val="100000"/>
              </a:lnSpc>
              <a:buFontTx/>
              <a:buBlip>
                <a:blip r:embed="rId2"/>
              </a:buBlip>
              <a:defRPr sz="2400" spc="100" baseline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lnSpc>
                <a:spcPct val="100000"/>
              </a:lnSpc>
              <a:defRPr sz="1900" spc="100" baseline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</a:lstStyle>
          <a:p>
            <a:pPr lvl="0"/>
            <a:r>
              <a:rPr lang="zh-CN" altLang="en-US" dirty="0"/>
              <a:t>第一级</a:t>
            </a:r>
          </a:p>
          <a:p>
            <a:pPr lvl="1"/>
            <a:r>
              <a:rPr lang="zh-CN" altLang="en-US" dirty="0"/>
              <a:t>第二级</a:t>
            </a:r>
          </a:p>
        </p:txBody>
      </p:sp>
      <p:pic>
        <p:nvPicPr>
          <p:cNvPr id="8" name="图片 7" descr="带Rlogo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10391183" y="6504183"/>
            <a:ext cx="1695635" cy="302607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 bwMode="auto">
          <a:xfrm>
            <a:off x="5253961" y="6533914"/>
            <a:ext cx="436326" cy="338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91434" tIns="45718" rIns="91434" bIns="45718" rtlCol="0" anchor="b"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fld id="{E06F47B1-A2F8-40A5-AD5F-9DCD4D886805}" type="slidenum">
              <a:rPr lang="zh-CN" altLang="en-US" sz="1600" b="0" kern="0" baseline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pPr algn="ctr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None/>
              </a:pPr>
              <a:t>‹#›</a:t>
            </a:fld>
            <a:endParaRPr lang="zh-CN" altLang="en-US" sz="1600" b="0" kern="0" baseline="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05-封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236" name="图片 7" descr="01-封面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4"/>
            <a:ext cx="12192000" cy="6857999"/>
          </a:xfrm>
          <a:prstGeom prst="rect">
            <a:avLst/>
          </a:prstGeom>
        </p:spPr>
      </p:pic>
      <p:sp>
        <p:nvSpPr>
          <p:cNvPr id="1049352" name="副标题 10"/>
          <p:cNvSpPr txBox="1"/>
          <p:nvPr/>
        </p:nvSpPr>
        <p:spPr bwMode="auto">
          <a:xfrm>
            <a:off x="9037519" y="6057753"/>
            <a:ext cx="2632716" cy="24295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/>
          <a:lstStyle/>
          <a:p>
            <a:pPr algn="r" eaLnBrk="0" hangingPunct="0">
              <a:buClr>
                <a:schemeClr val="accent1"/>
              </a:buClr>
              <a:buFontTx/>
              <a:buNone/>
            </a:pPr>
            <a:r>
              <a:rPr lang="zh-CN" altLang="en-US" sz="1200" kern="0" spc="151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南大通用数据技术股份有限公司</a:t>
            </a:r>
          </a:p>
        </p:txBody>
      </p:sp>
      <p:sp>
        <p:nvSpPr>
          <p:cNvPr id="1049353" name="TextBox 9"/>
          <p:cNvSpPr>
            <a:spLocks noChangeArrowheads="1"/>
          </p:cNvSpPr>
          <p:nvPr/>
        </p:nvSpPr>
        <p:spPr bwMode="auto">
          <a:xfrm>
            <a:off x="9614351" y="6424737"/>
            <a:ext cx="2148351" cy="276999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lIns="91434" tIns="45718" rIns="91434" bIns="45718">
            <a:spAutoFit/>
          </a:bodyPr>
          <a:lstStyle/>
          <a:p>
            <a:pPr algn="r">
              <a:buFontTx/>
              <a:buNone/>
            </a:pPr>
            <a:r>
              <a:rPr lang="zh-CN" altLang="zh-CN" sz="1200" spc="100" dirty="0">
                <a:solidFill>
                  <a:srgbClr val="89898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Verdana" panose="020B0604030504040204" pitchFamily="34" charset="0"/>
              </a:rPr>
              <a:t>版权所有© GBASE </a:t>
            </a:r>
            <a:r>
              <a:rPr lang="en-US" altLang="zh-CN" sz="1200" spc="100" dirty="0" smtClean="0">
                <a:solidFill>
                  <a:srgbClr val="89898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Verdana" panose="020B0604030504040204" pitchFamily="34" charset="0"/>
              </a:rPr>
              <a:t>2020</a:t>
            </a:r>
            <a:endParaRPr lang="zh-CN" altLang="zh-CN" sz="1200" spc="1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Verdana" panose="020B0604030504040204" pitchFamily="34" charset="0"/>
            </a:endParaRPr>
          </a:p>
        </p:txBody>
      </p:sp>
      <p:sp>
        <p:nvSpPr>
          <p:cNvPr id="1049354" name="标题 1"/>
          <p:cNvSpPr>
            <a:spLocks noGrp="1"/>
          </p:cNvSpPr>
          <p:nvPr>
            <p:ph type="title" hasCustomPrompt="1"/>
          </p:nvPr>
        </p:nvSpPr>
        <p:spPr>
          <a:xfrm>
            <a:off x="2236375" y="3381036"/>
            <a:ext cx="7816361" cy="611845"/>
          </a:xfrm>
          <a:prstGeom prst="rect">
            <a:avLst/>
          </a:prstGeom>
        </p:spPr>
        <p:txBody>
          <a:bodyPr lIns="91434" tIns="45718" rIns="91434" bIns="45718"/>
          <a:lstStyle>
            <a:lvl1pPr algn="ctr">
              <a:lnSpc>
                <a:spcPct val="100000"/>
              </a:lnSpc>
              <a:defRPr sz="3200" b="1" spc="100" baseline="0">
                <a:solidFill>
                  <a:srgbClr val="5A6783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/>
              <a:t>Thank you</a:t>
            </a:r>
            <a:r>
              <a:rPr lang="zh-CN" altLang="en-US" dirty="0"/>
              <a:t>！</a:t>
            </a:r>
          </a:p>
        </p:txBody>
      </p:sp>
      <p:sp>
        <p:nvSpPr>
          <p:cNvPr id="1049355" name="副标题 10"/>
          <p:cNvSpPr txBox="1"/>
          <p:nvPr/>
        </p:nvSpPr>
        <p:spPr bwMode="auto">
          <a:xfrm>
            <a:off x="8137967" y="6246160"/>
            <a:ext cx="3511948" cy="304056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0" tIns="0" rIns="0" bIns="0"/>
          <a:lstStyle/>
          <a:p>
            <a:pPr algn="r" eaLnBrk="0" hangingPunct="0">
              <a:buClr>
                <a:schemeClr val="accent1"/>
              </a:buClr>
              <a:buFontTx/>
              <a:buNone/>
            </a:pPr>
            <a:r>
              <a:rPr lang="en-US" altLang="zh-CN" sz="1200" kern="0" spc="0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General Data Technology </a:t>
            </a:r>
            <a:r>
              <a:rPr lang="en-US" altLang="zh-CN" sz="1200" kern="0" spc="0" baseline="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Co.,Ltd</a:t>
            </a:r>
            <a:endParaRPr lang="zh-CN" altLang="en-US" sz="1200" kern="0" spc="0" baseline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49356" name="标题 1"/>
          <p:cNvSpPr txBox="1"/>
          <p:nvPr/>
        </p:nvSpPr>
        <p:spPr>
          <a:xfrm>
            <a:off x="4445780" y="1516752"/>
            <a:ext cx="3189069" cy="1582048"/>
          </a:xfrm>
          <a:prstGeom prst="rect">
            <a:avLst/>
          </a:prstGeom>
        </p:spPr>
        <p:txBody>
          <a:bodyPr lIns="91434" tIns="45718" rIns="91434" bIns="45718"/>
          <a:lstStyle>
            <a:lvl1pPr algn="ctr">
              <a:lnSpc>
                <a:spcPct val="100000"/>
              </a:lnSpc>
              <a:defRPr sz="3200" b="1" spc="100" baseline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9600" b="0" i="0" u="none" strike="noStrike" kern="1200" cap="none" spc="20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Q&amp;A</a:t>
            </a:r>
            <a:endParaRPr kumimoji="0" lang="zh-CN" altLang="en-US" sz="9600" b="0" i="0" u="none" strike="noStrike" kern="1200" cap="none" spc="20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pic>
        <p:nvPicPr>
          <p:cNvPr id="2097237" name="图片 15" descr="logo_0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15120" y="5520060"/>
            <a:ext cx="2692400" cy="50482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4920007" y="4143968"/>
            <a:ext cx="2240613" cy="225422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02-Title&amp;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145739" name="直接连接符 5"/>
          <p:cNvCxnSpPr>
            <a:cxnSpLocks/>
          </p:cNvCxnSpPr>
          <p:nvPr userDrawn="1"/>
        </p:nvCxnSpPr>
        <p:spPr>
          <a:xfrm>
            <a:off x="0" y="1019175"/>
            <a:ext cx="12192000" cy="0"/>
          </a:xfrm>
          <a:prstGeom prst="line">
            <a:avLst/>
          </a:prstGeom>
          <a:ln>
            <a:solidFill>
              <a:srgbClr val="B82E2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14" name="标题 1"/>
          <p:cNvSpPr>
            <a:spLocks noGrp="1"/>
          </p:cNvSpPr>
          <p:nvPr>
            <p:ph type="title" hasCustomPrompt="1"/>
          </p:nvPr>
        </p:nvSpPr>
        <p:spPr>
          <a:xfrm>
            <a:off x="275491" y="538406"/>
            <a:ext cx="11207263" cy="481500"/>
          </a:xfrm>
          <a:prstGeom prst="rect">
            <a:avLst/>
          </a:prstGeom>
        </p:spPr>
        <p:txBody>
          <a:bodyPr/>
          <a:lstStyle>
            <a:lvl1pPr>
              <a:defRPr sz="3000" b="1" spc="100" baseline="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标题文字</a:t>
            </a:r>
          </a:p>
        </p:txBody>
      </p:sp>
      <p:pic>
        <p:nvPicPr>
          <p:cNvPr id="7" name="图片 6" descr="带R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391183" y="6504183"/>
            <a:ext cx="1695635" cy="302607"/>
          </a:xfrm>
          <a:prstGeom prst="rect">
            <a:avLst/>
          </a:prstGeom>
        </p:spPr>
      </p:pic>
      <p:sp>
        <p:nvSpPr>
          <p:cNvPr id="8" name="TextBox 8"/>
          <p:cNvSpPr txBox="1"/>
          <p:nvPr userDrawn="1"/>
        </p:nvSpPr>
        <p:spPr bwMode="auto">
          <a:xfrm>
            <a:off x="5253961" y="6533914"/>
            <a:ext cx="436326" cy="3385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91434" tIns="45718" rIns="91434" bIns="45718" rtlCol="0" anchor="b"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fld id="{E06F47B1-A2F8-40A5-AD5F-9DCD4D886805}" type="slidenum">
              <a:rPr lang="zh-CN" altLang="en-US" sz="1600" b="0" kern="0" baseline="0" smtClean="0">
                <a:solidFill>
                  <a:schemeClr val="tx1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pPr algn="ctr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None/>
              </a:pPr>
              <a:t>‹#›</a:t>
            </a:fld>
            <a:endParaRPr lang="zh-CN" altLang="en-US" sz="1600" b="0" kern="0" baseline="0" dirty="0">
              <a:solidFill>
                <a:schemeClr val="tx1"/>
              </a:solidFill>
              <a:latin typeface="Arial" panose="020B0604020202020204" pitchFamily="34" charset="0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图片 6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576" name="矩形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34000"/>
                </a:schemeClr>
              </a:gs>
              <a:gs pos="100000">
                <a:schemeClr val="bg1">
                  <a:alpha val="59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1048578" name="任意多边形 8"/>
          <p:cNvSpPr/>
          <p:nvPr/>
        </p:nvSpPr>
        <p:spPr>
          <a:xfrm rot="10800000">
            <a:off x="9886949" y="6466684"/>
            <a:ext cx="2305051" cy="392112"/>
          </a:xfrm>
          <a:custGeom>
            <a:avLst/>
            <a:gdLst>
              <a:gd name="connsiteX0" fmla="*/ 0 w 2305316"/>
              <a:gd name="connsiteY0" fmla="*/ 0 h 392806"/>
              <a:gd name="connsiteX1" fmla="*/ 2305316 w 2305316"/>
              <a:gd name="connsiteY1" fmla="*/ 0 h 392806"/>
              <a:gd name="connsiteX2" fmla="*/ 2163649 w 2305316"/>
              <a:gd name="connsiteY2" fmla="*/ 392806 h 392806"/>
              <a:gd name="connsiteX3" fmla="*/ 0 w 2305316"/>
              <a:gd name="connsiteY3" fmla="*/ 392806 h 392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5316" h="392806">
                <a:moveTo>
                  <a:pt x="0" y="0"/>
                </a:moveTo>
                <a:lnTo>
                  <a:pt x="2305316" y="0"/>
                </a:lnTo>
                <a:lnTo>
                  <a:pt x="2163649" y="392806"/>
                </a:lnTo>
                <a:lnTo>
                  <a:pt x="0" y="392806"/>
                </a:lnTo>
                <a:close/>
              </a:path>
            </a:pathLst>
          </a:custGeom>
          <a:gradFill flip="none" rotWithShape="1">
            <a:gsLst>
              <a:gs pos="0">
                <a:srgbClr val="F93D32"/>
              </a:gs>
              <a:gs pos="91000">
                <a:srgbClr val="BE1007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sp>
        <p:nvSpPr>
          <p:cNvPr id="1048579" name="任意多边形 9"/>
          <p:cNvSpPr/>
          <p:nvPr/>
        </p:nvSpPr>
        <p:spPr>
          <a:xfrm>
            <a:off x="1" y="566742"/>
            <a:ext cx="168275" cy="454025"/>
          </a:xfrm>
          <a:custGeom>
            <a:avLst/>
            <a:gdLst>
              <a:gd name="connsiteX0" fmla="*/ 0 w 2305316"/>
              <a:gd name="connsiteY0" fmla="*/ 0 h 392806"/>
              <a:gd name="connsiteX1" fmla="*/ 2305316 w 2305316"/>
              <a:gd name="connsiteY1" fmla="*/ 0 h 392806"/>
              <a:gd name="connsiteX2" fmla="*/ 2163649 w 2305316"/>
              <a:gd name="connsiteY2" fmla="*/ 392806 h 392806"/>
              <a:gd name="connsiteX3" fmla="*/ 0 w 2305316"/>
              <a:gd name="connsiteY3" fmla="*/ 392806 h 392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5316" h="392806">
                <a:moveTo>
                  <a:pt x="0" y="0"/>
                </a:moveTo>
                <a:lnTo>
                  <a:pt x="2305316" y="0"/>
                </a:lnTo>
                <a:lnTo>
                  <a:pt x="2163649" y="392806"/>
                </a:lnTo>
                <a:lnTo>
                  <a:pt x="0" y="392806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4" tIns="45718" rIns="91434" bIns="45718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zh-CN" altLang="en-US"/>
          </a:p>
        </p:txBody>
      </p:sp>
      <p:cxnSp>
        <p:nvCxnSpPr>
          <p:cNvPr id="3145728" name="直接连接符 6"/>
          <p:cNvCxnSpPr>
            <a:cxnSpLocks/>
          </p:cNvCxnSpPr>
          <p:nvPr/>
        </p:nvCxnSpPr>
        <p:spPr>
          <a:xfrm>
            <a:off x="0" y="1019175"/>
            <a:ext cx="12192000" cy="0"/>
          </a:xfrm>
          <a:prstGeom prst="line">
            <a:avLst/>
          </a:prstGeom>
          <a:ln>
            <a:solidFill>
              <a:srgbClr val="B82E24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标题 1"/>
          <p:cNvSpPr>
            <a:spLocks noGrp="1"/>
          </p:cNvSpPr>
          <p:nvPr>
            <p:ph type="title"/>
          </p:nvPr>
        </p:nvSpPr>
        <p:spPr>
          <a:xfrm>
            <a:off x="4995081" y="2395519"/>
            <a:ext cx="6973399" cy="569447"/>
          </a:xfrm>
        </p:spPr>
        <p:txBody>
          <a:bodyPr/>
          <a:lstStyle/>
          <a:p>
            <a:r>
              <a:rPr lang="en-US" altLang="zh-CN" sz="2800" dirty="0" smtClean="0">
                <a:latin typeface="微软雅黑"/>
                <a:ea typeface="微软雅黑"/>
                <a:cs typeface="微软雅黑"/>
              </a:rPr>
              <a:t>Oracle</a:t>
            </a:r>
            <a:r>
              <a:rPr lang="zh-CN" altLang="en-US" sz="2800" dirty="0" smtClean="0">
                <a:latin typeface="微软雅黑"/>
                <a:ea typeface="微软雅黑"/>
                <a:cs typeface="微软雅黑"/>
              </a:rPr>
              <a:t>到</a:t>
            </a:r>
            <a:r>
              <a:rPr lang="en-US" altLang="zh-CN" sz="2800" dirty="0" smtClean="0">
                <a:latin typeface="微软雅黑"/>
                <a:ea typeface="微软雅黑"/>
                <a:cs typeface="微软雅黑"/>
              </a:rPr>
              <a:t>GBase </a:t>
            </a:r>
            <a:r>
              <a:rPr lang="en-US" altLang="zh-CN" sz="2800" dirty="0" smtClean="0">
                <a:latin typeface="微软雅黑"/>
                <a:ea typeface="微软雅黑"/>
                <a:cs typeface="微软雅黑"/>
              </a:rPr>
              <a:t>8s </a:t>
            </a:r>
            <a:r>
              <a:rPr lang="zh-CN" altLang="en-US" sz="2800" dirty="0" smtClean="0">
                <a:latin typeface="微软雅黑"/>
                <a:ea typeface="微软雅黑"/>
                <a:cs typeface="微软雅黑"/>
              </a:rPr>
              <a:t>函数与程序迁移</a:t>
            </a:r>
            <a:endParaRPr lang="zh-CN" altLang="en-US" sz="2600" dirty="0"/>
          </a:p>
        </p:txBody>
      </p:sp>
      <p:sp>
        <p:nvSpPr>
          <p:cNvPr id="1048591" name="TextBox 2"/>
          <p:cNvSpPr txBox="1"/>
          <p:nvPr/>
        </p:nvSpPr>
        <p:spPr bwMode="auto">
          <a:xfrm>
            <a:off x="2401042" y="6571183"/>
            <a:ext cx="424168" cy="2692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 lIns="91434" tIns="45718" rIns="91434" bIns="45718" rtlCol="0" anchor="b">
            <a:spAutoFit/>
          </a:bodyPr>
          <a:lstStyle/>
          <a:p>
            <a:pPr algn="ctr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</a:pPr>
            <a:fld id="{D84502BE-93F0-4EA8-A8AA-6F5E8ED668D7}" type="slidenum">
              <a:rPr lang="zh-CN" altLang="en-US" sz="1200" kern="0" spc="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pPr algn="ctr">
                <a:spcBef>
                  <a:spcPct val="20000"/>
                </a:spcBef>
                <a:buClr>
                  <a:schemeClr val="hlink"/>
                </a:buClr>
                <a:buFont typeface="Wingdings" panose="05000000000000000000" pitchFamily="2" charset="2"/>
                <a:buNone/>
              </a:pPr>
              <a:t>0</a:t>
            </a:fld>
            <a:r>
              <a:rPr lang="en-US" altLang="zh-CN" sz="1200" kern="0" spc="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/7</a:t>
            </a:r>
            <a:endParaRPr lang="zh-CN" altLang="en-US" sz="1200" kern="0" spc="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微软雅黑"/>
                <a:ea typeface="微软雅黑"/>
                <a:cs typeface="微软雅黑"/>
              </a:rPr>
              <a:t>Oracle</a:t>
            </a:r>
            <a:r>
              <a:rPr lang="zh-CN" altLang="en-US" dirty="0" smtClean="0">
                <a:latin typeface="微软雅黑"/>
                <a:ea typeface="微软雅黑"/>
                <a:cs typeface="微软雅黑"/>
              </a:rPr>
              <a:t>中捕捉记录重复的</a:t>
            </a:r>
            <a:r>
              <a:rPr lang="en-US" altLang="zh-CN" dirty="0" smtClean="0">
                <a:latin typeface="微软雅黑"/>
                <a:ea typeface="微软雅黑"/>
                <a:cs typeface="微软雅黑"/>
              </a:rPr>
              <a:t>exception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Oracle</a:t>
            </a:r>
            <a:r>
              <a:rPr lang="en-US" altLang="zh-CN" dirty="0" smtClean="0"/>
              <a:t>:</a:t>
            </a:r>
          </a:p>
          <a:p>
            <a:pPr>
              <a:buNone/>
            </a:pPr>
            <a:r>
              <a:rPr lang="en-US" altLang="zh-CN" sz="1600" dirty="0" err="1" smtClean="0"/>
              <a:t>e_unique</a:t>
            </a:r>
            <a:r>
              <a:rPr lang="en-US" altLang="zh-CN" sz="1600" dirty="0" smtClean="0"/>
              <a:t>  EXCEPTION;    /* </a:t>
            </a:r>
            <a:r>
              <a:rPr lang="en-US" altLang="zh-CN" sz="1600" dirty="0" smtClean="0"/>
              <a:t>exception</a:t>
            </a:r>
            <a:r>
              <a:rPr lang="zh-CN" altLang="en-US" sz="1600" dirty="0" smtClean="0"/>
              <a:t>是一个变量</a:t>
            </a:r>
            <a:r>
              <a:rPr lang="en-US" altLang="zh-CN" sz="1600" dirty="0" smtClean="0"/>
              <a:t>*/</a:t>
            </a: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WHEN </a:t>
            </a:r>
            <a:r>
              <a:rPr lang="en-US" altLang="zh-CN" sz="1600" dirty="0" err="1" smtClean="0"/>
              <a:t>e_unique</a:t>
            </a:r>
            <a:r>
              <a:rPr lang="en-US" altLang="zh-CN" sz="1600" dirty="0" smtClean="0"/>
              <a:t>  THEN</a:t>
            </a:r>
          </a:p>
          <a:p>
            <a:pPr>
              <a:buNone/>
            </a:pPr>
            <a:r>
              <a:rPr lang="en-US" altLang="zh-CN" sz="1600" dirty="0" smtClean="0"/>
              <a:t>    RAISE </a:t>
            </a:r>
            <a:r>
              <a:rPr lang="en-US" altLang="zh-CN" sz="1600" dirty="0" smtClean="0"/>
              <a:t>DUP_VAL_ON_INDEX;</a:t>
            </a:r>
          </a:p>
          <a:p>
            <a:pPr>
              <a:buNone/>
            </a:pPr>
            <a:r>
              <a:rPr lang="en-US" altLang="zh-CN" sz="1600" dirty="0" smtClean="0"/>
              <a:t>END</a:t>
            </a:r>
            <a:r>
              <a:rPr lang="en-US" altLang="zh-CN" sz="1600" dirty="0" smtClean="0"/>
              <a:t>;</a:t>
            </a:r>
          </a:p>
          <a:p>
            <a:pPr>
              <a:buNone/>
            </a:pPr>
            <a:endParaRPr lang="en-US" altLang="zh-CN" sz="1600" dirty="0" smtClean="0"/>
          </a:p>
          <a:p>
            <a:pPr>
              <a:buNone/>
            </a:pPr>
            <a:r>
              <a:rPr lang="en-US" altLang="zh-CN" sz="1600" dirty="0" smtClean="0"/>
              <a:t>WHEN DUP_VAL_ON_INDEX  THEN</a:t>
            </a:r>
          </a:p>
          <a:p>
            <a:pPr>
              <a:buNone/>
            </a:pPr>
            <a:r>
              <a:rPr lang="en-US" altLang="zh-CN" sz="1600" dirty="0" smtClean="0"/>
              <a:t>    ROLLBACK</a:t>
            </a:r>
            <a:r>
              <a:rPr lang="en-US" altLang="zh-CN" sz="1600" dirty="0" smtClean="0"/>
              <a:t>;</a:t>
            </a:r>
          </a:p>
          <a:p>
            <a:pPr>
              <a:buNone/>
            </a:pPr>
            <a:r>
              <a:rPr lang="en-US" altLang="zh-CN" sz="1600" dirty="0" smtClean="0"/>
              <a:t>    </a:t>
            </a:r>
            <a:r>
              <a:rPr lang="en-US" altLang="zh-CN" sz="1600" dirty="0" err="1" smtClean="0"/>
              <a:t>v_errmsg</a:t>
            </a:r>
            <a:r>
              <a:rPr lang="en-US" altLang="zh-CN" sz="1600" dirty="0" smtClean="0"/>
              <a:t> </a:t>
            </a:r>
            <a:r>
              <a:rPr lang="en-US" altLang="zh-CN" sz="1600" dirty="0" smtClean="0"/>
              <a:t>:= SUBSTR('</a:t>
            </a:r>
            <a:r>
              <a:rPr lang="zh-CN" altLang="en-US" sz="1600" dirty="0" smtClean="0"/>
              <a:t>规则</a:t>
            </a:r>
            <a:r>
              <a:rPr lang="en-US" altLang="zh-CN" sz="1600" dirty="0" smtClean="0"/>
              <a:t>:'||</a:t>
            </a:r>
            <a:r>
              <a:rPr lang="en-US" altLang="zh-CN" sz="1600" dirty="0" err="1" smtClean="0"/>
              <a:t>v_val_name</a:t>
            </a:r>
            <a:r>
              <a:rPr lang="en-US" altLang="zh-CN" sz="1600" dirty="0" smtClean="0"/>
              <a:t>||'</a:t>
            </a:r>
            <a:r>
              <a:rPr lang="zh-CN" altLang="en-US" sz="1600" dirty="0" smtClean="0"/>
              <a:t>已存在</a:t>
            </a:r>
            <a:r>
              <a:rPr lang="en-US" altLang="zh-CN" sz="1600" dirty="0" smtClean="0"/>
              <a:t>!‘, 1, 500</a:t>
            </a:r>
            <a:r>
              <a:rPr lang="en-US" altLang="zh-CN" sz="1600" dirty="0" smtClean="0"/>
              <a:t>);</a:t>
            </a:r>
          </a:p>
          <a:p>
            <a:pPr>
              <a:buNone/>
            </a:pPr>
            <a:r>
              <a:rPr lang="en-US" altLang="zh-CN" sz="1600" dirty="0" smtClean="0"/>
              <a:t>    </a:t>
            </a:r>
            <a:r>
              <a:rPr lang="en-US" altLang="zh-CN" sz="1600" dirty="0" err="1" smtClean="0"/>
              <a:t>v_errcode</a:t>
            </a:r>
            <a:r>
              <a:rPr lang="en-US" altLang="zh-CN" sz="1600" dirty="0" smtClean="0"/>
              <a:t> </a:t>
            </a:r>
            <a:r>
              <a:rPr lang="en-US" altLang="zh-CN" sz="1600" dirty="0" smtClean="0"/>
              <a:t>:= 1161;</a:t>
            </a:r>
            <a:endParaRPr lang="zh-CN" altLang="en-US" sz="1600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微软雅黑"/>
                <a:ea typeface="微软雅黑"/>
                <a:cs typeface="微软雅黑"/>
              </a:rPr>
              <a:t>GBase </a:t>
            </a:r>
            <a:r>
              <a:rPr lang="en-US" altLang="zh-CN" dirty="0" smtClean="0">
                <a:latin typeface="微软雅黑"/>
                <a:ea typeface="微软雅黑"/>
                <a:cs typeface="微软雅黑"/>
              </a:rPr>
              <a:t>8s</a:t>
            </a:r>
            <a:r>
              <a:rPr lang="zh-CN" altLang="en-US" dirty="0" smtClean="0">
                <a:latin typeface="微软雅黑"/>
                <a:ea typeface="微软雅黑"/>
                <a:cs typeface="微软雅黑"/>
              </a:rPr>
              <a:t>中捕捉记录重复的</a:t>
            </a:r>
            <a:r>
              <a:rPr lang="en-US" altLang="zh-CN" dirty="0" smtClean="0">
                <a:latin typeface="微软雅黑"/>
                <a:ea typeface="微软雅黑"/>
                <a:cs typeface="微软雅黑"/>
              </a:rPr>
              <a:t>exception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GBase 8s:</a:t>
            </a:r>
            <a:endParaRPr lang="en-US" altLang="zh-CN" dirty="0" smtClean="0"/>
          </a:p>
          <a:p>
            <a:pPr>
              <a:buNone/>
            </a:pPr>
            <a:r>
              <a:rPr lang="en-US" altLang="zh-CN" sz="1600" dirty="0" smtClean="0"/>
              <a:t>ON </a:t>
            </a:r>
            <a:r>
              <a:rPr lang="en-US" altLang="zh-CN" sz="1600" dirty="0" smtClean="0"/>
              <a:t>EXCEPTION in (-268)  --</a:t>
            </a:r>
            <a:r>
              <a:rPr lang="zh-CN" altLang="en-US" sz="1600" dirty="0" smtClean="0"/>
              <a:t>重复记录</a:t>
            </a:r>
            <a:r>
              <a:rPr lang="en-US" altLang="zh-CN" sz="1600" dirty="0" smtClean="0"/>
              <a:t>,-268</a:t>
            </a:r>
            <a:r>
              <a:rPr lang="zh-CN" altLang="en-US" sz="1600" dirty="0" smtClean="0"/>
              <a:t>是插入重复记录的出错号</a:t>
            </a:r>
          </a:p>
          <a:p>
            <a:pPr>
              <a:buNone/>
            </a:pPr>
            <a:r>
              <a:rPr lang="zh-CN" altLang="en-US" sz="1600" dirty="0" smtClean="0"/>
              <a:t>    </a:t>
            </a:r>
            <a:r>
              <a:rPr lang="en-US" altLang="zh-CN" sz="1600" dirty="0" smtClean="0"/>
              <a:t>ROLLBACK</a:t>
            </a:r>
            <a:r>
              <a:rPr lang="en-US" altLang="zh-CN" sz="1600" dirty="0" smtClean="0"/>
              <a:t>;</a:t>
            </a:r>
          </a:p>
          <a:p>
            <a:pPr>
              <a:buNone/>
            </a:pPr>
            <a:r>
              <a:rPr lang="en-US" altLang="zh-CN" sz="1600" dirty="0" smtClean="0"/>
              <a:t>    let </a:t>
            </a:r>
            <a:r>
              <a:rPr lang="en-US" altLang="zh-CN" sz="1600" dirty="0" err="1" smtClean="0"/>
              <a:t>v_errmsg</a:t>
            </a:r>
            <a:r>
              <a:rPr lang="en-US" altLang="zh-CN" sz="1600" dirty="0" smtClean="0"/>
              <a:t> = SUBSTR('</a:t>
            </a:r>
            <a:r>
              <a:rPr lang="zh-CN" altLang="en-US" sz="1600" dirty="0" smtClean="0"/>
              <a:t>规则</a:t>
            </a:r>
            <a:r>
              <a:rPr lang="en-US" altLang="zh-CN" sz="1600" dirty="0" smtClean="0"/>
              <a:t>:'||</a:t>
            </a:r>
            <a:r>
              <a:rPr lang="en-US" altLang="zh-CN" sz="1600" dirty="0" err="1" smtClean="0"/>
              <a:t>v_val_name</a:t>
            </a:r>
            <a:r>
              <a:rPr lang="en-US" altLang="zh-CN" sz="1600" dirty="0" smtClean="0"/>
              <a:t>||'</a:t>
            </a:r>
            <a:r>
              <a:rPr lang="zh-CN" altLang="en-US" sz="1600" dirty="0" smtClean="0"/>
              <a:t>已存在</a:t>
            </a:r>
            <a:r>
              <a:rPr lang="en-US" altLang="zh-CN" sz="1600" dirty="0" smtClean="0"/>
              <a:t>!', 1, 500</a:t>
            </a:r>
            <a:r>
              <a:rPr lang="en-US" altLang="zh-CN" sz="1600" dirty="0" smtClean="0"/>
              <a:t>);</a:t>
            </a:r>
          </a:p>
          <a:p>
            <a:pPr>
              <a:buNone/>
            </a:pPr>
            <a:r>
              <a:rPr lang="en-US" altLang="zh-CN" sz="1600" dirty="0" smtClean="0"/>
              <a:t>    let </a:t>
            </a:r>
            <a:r>
              <a:rPr lang="en-US" altLang="zh-CN" sz="1600" dirty="0" err="1" smtClean="0"/>
              <a:t>v_errcode</a:t>
            </a:r>
            <a:r>
              <a:rPr lang="en-US" altLang="zh-CN" sz="1600" dirty="0" smtClean="0"/>
              <a:t> = 1161;</a:t>
            </a:r>
          </a:p>
          <a:p>
            <a:pPr>
              <a:buNone/>
            </a:pPr>
            <a:r>
              <a:rPr lang="en-US" altLang="zh-CN" sz="1600" dirty="0" smtClean="0"/>
              <a:t>    return </a:t>
            </a:r>
            <a:r>
              <a:rPr lang="en-US" altLang="zh-CN" sz="1600" dirty="0" err="1" smtClean="0"/>
              <a:t>v_errcode</a:t>
            </a:r>
            <a:r>
              <a:rPr lang="en-US" altLang="zh-CN" sz="1600" dirty="0" smtClean="0"/>
              <a:t>;</a:t>
            </a:r>
          </a:p>
          <a:p>
            <a:pPr>
              <a:buNone/>
            </a:pPr>
            <a:r>
              <a:rPr lang="en-US" altLang="zh-CN" sz="1600" dirty="0" smtClean="0"/>
              <a:t>end exception;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微软雅黑"/>
                <a:ea typeface="微软雅黑"/>
                <a:cs typeface="微软雅黑"/>
              </a:rPr>
              <a:t>exception</a:t>
            </a:r>
            <a:r>
              <a:rPr lang="zh-CN" altLang="en-US" dirty="0" smtClean="0">
                <a:latin typeface="微软雅黑"/>
                <a:ea typeface="微软雅黑"/>
                <a:cs typeface="微软雅黑"/>
              </a:rPr>
              <a:t>的嵌套</a:t>
            </a:r>
            <a:r>
              <a:rPr lang="zh-CN" altLang="en-US" dirty="0" smtClean="0">
                <a:latin typeface="微软雅黑"/>
                <a:ea typeface="微软雅黑"/>
                <a:cs typeface="微软雅黑"/>
              </a:rPr>
              <a:t>处理 </a:t>
            </a:r>
            <a:r>
              <a:rPr lang="en-US" altLang="zh-CN" dirty="0" smtClean="0">
                <a:latin typeface="微软雅黑"/>
                <a:ea typeface="微软雅黑"/>
                <a:cs typeface="微软雅黑"/>
              </a:rPr>
              <a:t>Oracle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oracle</a:t>
            </a:r>
            <a:r>
              <a:rPr lang="en-US" altLang="zh-CN" dirty="0" smtClean="0"/>
              <a:t>:</a:t>
            </a:r>
          </a:p>
          <a:p>
            <a:pPr>
              <a:buNone/>
            </a:pPr>
            <a:r>
              <a:rPr lang="en-US" altLang="zh-CN" sz="1400" dirty="0" err="1" smtClean="0">
                <a:cs typeface="Arial" pitchFamily="34" charset="0"/>
              </a:rPr>
              <a:t>o_returncode</a:t>
            </a:r>
            <a:r>
              <a:rPr lang="en-US" altLang="zh-CN" sz="1400" dirty="0" smtClean="0">
                <a:cs typeface="Arial" pitchFamily="34" charset="0"/>
              </a:rPr>
              <a:t>=:1;</a:t>
            </a:r>
          </a:p>
          <a:p>
            <a:pPr>
              <a:buNone/>
            </a:pPr>
            <a:r>
              <a:rPr lang="en-US" altLang="zh-CN" sz="1400" dirty="0" smtClean="0">
                <a:cs typeface="Arial" pitchFamily="34" charset="0"/>
              </a:rPr>
              <a:t>begin</a:t>
            </a:r>
            <a:endParaRPr lang="en-US" altLang="zh-CN" sz="1400" dirty="0" smtClean="0">
              <a:cs typeface="Arial" pitchFamily="34" charset="0"/>
            </a:endParaRPr>
          </a:p>
          <a:p>
            <a:pPr>
              <a:buNone/>
            </a:pPr>
            <a:r>
              <a:rPr lang="en-US" altLang="zh-CN" sz="1400" dirty="0" smtClean="0">
                <a:cs typeface="Arial" pitchFamily="34" charset="0"/>
              </a:rPr>
              <a:t>    if </a:t>
            </a:r>
            <a:r>
              <a:rPr lang="en-US" altLang="zh-CN" sz="1400" dirty="0" smtClean="0">
                <a:cs typeface="Arial" pitchFamily="34" charset="0"/>
              </a:rPr>
              <a:t>(</a:t>
            </a:r>
            <a:r>
              <a:rPr lang="en-US" altLang="zh-CN" sz="1400" dirty="0" err="1" smtClean="0">
                <a:cs typeface="Arial" pitchFamily="34" charset="0"/>
              </a:rPr>
              <a:t>substr</a:t>
            </a:r>
            <a:r>
              <a:rPr lang="en-US" altLang="zh-CN" sz="1400" dirty="0" smtClean="0">
                <a:cs typeface="Arial" pitchFamily="34" charset="0"/>
              </a:rPr>
              <a:t>(i_dealdate,7,2)='21') then</a:t>
            </a:r>
          </a:p>
          <a:p>
            <a:pPr>
              <a:buNone/>
            </a:pPr>
            <a:r>
              <a:rPr lang="en-US" altLang="zh-CN" sz="1400" dirty="0" smtClean="0">
                <a:cs typeface="Arial" pitchFamily="34" charset="0"/>
              </a:rPr>
              <a:t>        </a:t>
            </a:r>
            <a:r>
              <a:rPr lang="en-US" altLang="zh-CN" sz="1400" dirty="0" err="1" smtClean="0">
                <a:cs typeface="Arial" pitchFamily="34" charset="0"/>
              </a:rPr>
              <a:t>v_sql</a:t>
            </a:r>
            <a:r>
              <a:rPr lang="en-US" altLang="zh-CN" sz="1400" dirty="0" smtClean="0">
                <a:cs typeface="Arial" pitchFamily="34" charset="0"/>
              </a:rPr>
              <a:t>:='insert  into </a:t>
            </a:r>
            <a:r>
              <a:rPr lang="en-US" altLang="zh-CN" sz="1400" dirty="0" err="1" smtClean="0">
                <a:cs typeface="Arial" pitchFamily="34" charset="0"/>
              </a:rPr>
              <a:t>jtfx_to_tsp_callnumber_bak</a:t>
            </a:r>
            <a:r>
              <a:rPr lang="en-US" altLang="zh-CN" sz="1400" dirty="0" smtClean="0">
                <a:cs typeface="Arial" pitchFamily="34" charset="0"/>
              </a:rPr>
              <a:t>(</a:t>
            </a:r>
            <a:r>
              <a:rPr lang="en-US" altLang="zh-CN" sz="1400" dirty="0" err="1" smtClean="0">
                <a:cs typeface="Arial" pitchFamily="34" charset="0"/>
              </a:rPr>
              <a:t>tsp_code,area_code,brand_code</a:t>
            </a:r>
            <a:r>
              <a:rPr lang="en-US" altLang="zh-CN" sz="1400" dirty="0" smtClean="0"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altLang="zh-CN" sz="1400" dirty="0" smtClean="0">
                <a:cs typeface="Arial" pitchFamily="34" charset="0"/>
              </a:rPr>
              <a:t> </a:t>
            </a:r>
            <a:r>
              <a:rPr lang="en-US" altLang="zh-CN" sz="1400" dirty="0" smtClean="0">
                <a:cs typeface="Arial" pitchFamily="34" charset="0"/>
              </a:rPr>
              <a:t>                  select </a:t>
            </a:r>
            <a:r>
              <a:rPr lang="en-US" altLang="zh-CN" sz="1400" dirty="0" err="1" smtClean="0">
                <a:cs typeface="Arial" pitchFamily="34" charset="0"/>
              </a:rPr>
              <a:t>tsp_code,area_code,brand_code</a:t>
            </a:r>
            <a:r>
              <a:rPr lang="en-US" altLang="zh-CN" sz="1400" dirty="0" smtClean="0">
                <a:cs typeface="Arial" pitchFamily="34" charset="0"/>
              </a:rPr>
              <a:t> from </a:t>
            </a:r>
            <a:r>
              <a:rPr lang="en-US" altLang="zh-CN" sz="1400" dirty="0" err="1" smtClean="0">
                <a:cs typeface="Arial" pitchFamily="34" charset="0"/>
              </a:rPr>
              <a:t>jtfx_to_tsp_callnumber</a:t>
            </a:r>
            <a:r>
              <a:rPr lang="en-US" altLang="zh-CN" sz="1400" dirty="0" smtClean="0">
                <a:cs typeface="Arial" pitchFamily="34" charset="0"/>
              </a:rPr>
              <a:t> t' ;</a:t>
            </a:r>
          </a:p>
          <a:p>
            <a:pPr>
              <a:buNone/>
            </a:pPr>
            <a:r>
              <a:rPr lang="en-US" altLang="zh-CN" sz="1400" dirty="0" smtClean="0">
                <a:cs typeface="Arial" pitchFamily="34" charset="0"/>
              </a:rPr>
              <a:t>        execute </a:t>
            </a:r>
            <a:r>
              <a:rPr lang="en-US" altLang="zh-CN" sz="1400" dirty="0" smtClean="0">
                <a:cs typeface="Arial" pitchFamily="34" charset="0"/>
              </a:rPr>
              <a:t>immediate </a:t>
            </a:r>
            <a:r>
              <a:rPr lang="en-US" altLang="zh-CN" sz="1400" dirty="0" err="1" smtClean="0">
                <a:cs typeface="Arial" pitchFamily="34" charset="0"/>
              </a:rPr>
              <a:t>v_sql</a:t>
            </a:r>
            <a:r>
              <a:rPr lang="en-US" altLang="zh-CN" sz="1400" dirty="0" smtClean="0"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en-US" altLang="zh-CN" sz="1400" dirty="0" smtClean="0">
                <a:cs typeface="Arial" pitchFamily="34" charset="0"/>
              </a:rPr>
              <a:t>        commit</a:t>
            </a:r>
            <a:r>
              <a:rPr lang="en-US" altLang="zh-CN" sz="1400" dirty="0" smtClean="0"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en-US" altLang="zh-CN" sz="1400" dirty="0" smtClean="0">
                <a:cs typeface="Arial" pitchFamily="34" charset="0"/>
              </a:rPr>
              <a:t>    end </a:t>
            </a:r>
            <a:r>
              <a:rPr lang="en-US" altLang="zh-CN" sz="1400" dirty="0" smtClean="0">
                <a:cs typeface="Arial" pitchFamily="34" charset="0"/>
              </a:rPr>
              <a:t>if;</a:t>
            </a:r>
          </a:p>
          <a:p>
            <a:pPr>
              <a:buNone/>
            </a:pPr>
            <a:r>
              <a:rPr lang="en-US" altLang="zh-CN" sz="1400" dirty="0" smtClean="0">
                <a:cs typeface="Arial" pitchFamily="34" charset="0"/>
              </a:rPr>
              <a:t>    exception </a:t>
            </a:r>
            <a:r>
              <a:rPr lang="en-US" altLang="zh-CN" sz="1400" dirty="0" smtClean="0">
                <a:cs typeface="Arial" pitchFamily="34" charset="0"/>
              </a:rPr>
              <a:t>when NO_DATA_FOUND </a:t>
            </a:r>
          </a:p>
          <a:p>
            <a:pPr>
              <a:buNone/>
            </a:pPr>
            <a:r>
              <a:rPr lang="en-US" altLang="zh-CN" sz="1400" dirty="0" smtClean="0">
                <a:cs typeface="Arial" pitchFamily="34" charset="0"/>
              </a:rPr>
              <a:t>        </a:t>
            </a:r>
            <a:r>
              <a:rPr lang="en-US" altLang="zh-CN" sz="1400" dirty="0" err="1" smtClean="0">
                <a:cs typeface="Arial" pitchFamily="34" charset="0"/>
              </a:rPr>
              <a:t>o_returncode</a:t>
            </a:r>
            <a:r>
              <a:rPr lang="en-US" altLang="zh-CN" sz="1400" dirty="0" smtClean="0">
                <a:cs typeface="Arial" pitchFamily="34" charset="0"/>
              </a:rPr>
              <a:t> </a:t>
            </a:r>
            <a:r>
              <a:rPr lang="en-US" altLang="zh-CN" sz="1400" dirty="0" smtClean="0">
                <a:cs typeface="Arial" pitchFamily="34" charset="0"/>
              </a:rPr>
              <a:t>:= 1;</a:t>
            </a:r>
          </a:p>
          <a:p>
            <a:pPr>
              <a:buNone/>
            </a:pPr>
            <a:r>
              <a:rPr lang="en-US" altLang="zh-CN" sz="1400" dirty="0" smtClean="0">
                <a:cs typeface="Arial" pitchFamily="34" charset="0"/>
              </a:rPr>
              <a:t>        rollback</a:t>
            </a:r>
            <a:r>
              <a:rPr lang="en-US" altLang="zh-CN" sz="1400" dirty="0" smtClean="0"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en-US" altLang="zh-CN" sz="1400" dirty="0" smtClean="0">
                <a:cs typeface="Arial" pitchFamily="34" charset="0"/>
              </a:rPr>
              <a:t>end </a:t>
            </a:r>
            <a:r>
              <a:rPr lang="en-US" altLang="zh-CN" sz="1400" dirty="0" smtClean="0"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en-US" altLang="zh-CN" sz="1400" dirty="0" smtClean="0">
                <a:cs typeface="Arial" pitchFamily="34" charset="0"/>
              </a:rPr>
              <a:t> </a:t>
            </a:r>
            <a:r>
              <a:rPr lang="en-US" altLang="zh-CN" sz="1400" dirty="0" err="1" smtClean="0">
                <a:cs typeface="Arial" pitchFamily="34" charset="0"/>
              </a:rPr>
              <a:t>o_returncode</a:t>
            </a:r>
            <a:r>
              <a:rPr lang="en-US" altLang="zh-CN" sz="1400" dirty="0" smtClean="0">
                <a:cs typeface="Arial" pitchFamily="34" charset="0"/>
              </a:rPr>
              <a:t>:=0;   </a:t>
            </a:r>
            <a:r>
              <a:rPr lang="en-US" altLang="zh-CN" sz="1400" dirty="0" smtClean="0">
                <a:solidFill>
                  <a:srgbClr val="FF0000"/>
                </a:solidFill>
                <a:cs typeface="Arial" pitchFamily="34" charset="0"/>
              </a:rPr>
              <a:t>--</a:t>
            </a:r>
            <a:r>
              <a:rPr lang="zh-CN" altLang="en-US" sz="1400" dirty="0" smtClean="0">
                <a:solidFill>
                  <a:srgbClr val="FF0000"/>
                </a:solidFill>
                <a:cs typeface="Arial" pitchFamily="34" charset="0"/>
              </a:rPr>
              <a:t>将继续执行这条</a:t>
            </a:r>
            <a:r>
              <a:rPr lang="zh-CN" altLang="en-US" sz="1400" dirty="0" smtClean="0">
                <a:solidFill>
                  <a:srgbClr val="FF0000"/>
                </a:solidFill>
                <a:cs typeface="Arial" pitchFamily="34" charset="0"/>
              </a:rPr>
              <a:t>语句</a:t>
            </a:r>
            <a:endParaRPr lang="zh-CN" altLang="en-US" dirty="0" smtClean="0">
              <a:solidFill>
                <a:srgbClr val="FF0000"/>
              </a:solidFill>
            </a:endParaRPr>
          </a:p>
          <a:p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 bwMode="auto">
          <a:xfrm>
            <a:off x="5318450" y="3765769"/>
            <a:ext cx="6550088" cy="258532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 anchor="b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Oracle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在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begin/end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块之间如果触发了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NO_DATA_FOUND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的意外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,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有两种处理情况：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.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如果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在本块内定义了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NO_DATA_FOUND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的意外处理程序，将继续执行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end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之后的语句；</a:t>
            </a:r>
          </a:p>
          <a:p>
            <a:pPr>
              <a:lnSpc>
                <a:spcPct val="150000"/>
              </a:lnSpc>
            </a:pP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. 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如果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在本块内没有定义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NO_DATA_FOUND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的意外处理程序，将执行程序末尾的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exception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处理程序，主过程返回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。</a:t>
            </a:r>
            <a:endParaRPr lang="zh-CN" altLang="en-US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Arial" charset="0"/>
                <a:ea typeface="SimSun" charset="0"/>
                <a:cs typeface="SimSun" charset="0"/>
              </a:rPr>
              <a:t>exception</a:t>
            </a:r>
            <a:r>
              <a:rPr lang="zh-CN" altLang="en-US" dirty="0" smtClean="0">
                <a:latin typeface="Arial" charset="0"/>
                <a:ea typeface="SimSun" charset="0"/>
                <a:cs typeface="SimSun" charset="0"/>
              </a:rPr>
              <a:t>的嵌套</a:t>
            </a:r>
            <a:r>
              <a:rPr lang="zh-CN" altLang="en-US" dirty="0" smtClean="0">
                <a:latin typeface="Arial" charset="0"/>
                <a:ea typeface="SimSun" charset="0"/>
                <a:cs typeface="SimSun" charset="0"/>
              </a:rPr>
              <a:t>处理 </a:t>
            </a:r>
            <a:r>
              <a:rPr lang="en-US" altLang="zh-CN" dirty="0" smtClean="0">
                <a:latin typeface="Arial" charset="0"/>
                <a:ea typeface="SimSun" charset="0"/>
                <a:cs typeface="SimSun" charset="0"/>
              </a:rPr>
              <a:t>GBase 8s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GBase 8s</a:t>
            </a:r>
            <a:r>
              <a:rPr lang="zh-CN" altLang="en-US" dirty="0" smtClean="0"/>
              <a:t>由于</a:t>
            </a:r>
            <a:r>
              <a:rPr lang="en-US" altLang="zh-CN" dirty="0" smtClean="0"/>
              <a:t>exception</a:t>
            </a:r>
            <a:r>
              <a:rPr lang="zh-CN" altLang="en-US" dirty="0" smtClean="0"/>
              <a:t>必须定义在</a:t>
            </a:r>
            <a:r>
              <a:rPr lang="en-US" altLang="zh-CN" dirty="0" smtClean="0"/>
              <a:t>begin</a:t>
            </a:r>
            <a:r>
              <a:rPr lang="zh-CN" altLang="en-US" dirty="0" smtClean="0"/>
              <a:t>之后</a:t>
            </a:r>
            <a:r>
              <a:rPr lang="zh-CN" altLang="en-US" dirty="0" smtClean="0"/>
              <a:t>，需要</a:t>
            </a:r>
            <a:r>
              <a:rPr lang="zh-CN" altLang="en-US" dirty="0" smtClean="0"/>
              <a:t>按下面的方式处理：</a:t>
            </a:r>
          </a:p>
          <a:p>
            <a:pPr>
              <a:buNone/>
            </a:pPr>
            <a:r>
              <a:rPr lang="en-US" altLang="zh-CN" sz="1200" dirty="0" smtClean="0">
                <a:cs typeface="Arial" pitchFamily="34" charset="0"/>
              </a:rPr>
              <a:t>let </a:t>
            </a:r>
            <a:r>
              <a:rPr lang="en-US" altLang="zh-CN" sz="1200" dirty="0" err="1" smtClean="0">
                <a:cs typeface="Arial" pitchFamily="34" charset="0"/>
              </a:rPr>
              <a:t>v_returncode</a:t>
            </a:r>
            <a:r>
              <a:rPr lang="en-US" altLang="zh-CN" sz="1200" dirty="0" smtClean="0">
                <a:cs typeface="Arial" pitchFamily="34" charset="0"/>
              </a:rPr>
              <a:t>=1;</a:t>
            </a:r>
          </a:p>
          <a:p>
            <a:pPr>
              <a:buNone/>
            </a:pPr>
            <a:r>
              <a:rPr lang="en-US" altLang="zh-CN" sz="1200" dirty="0" smtClean="0">
                <a:cs typeface="Arial" pitchFamily="34" charset="0"/>
              </a:rPr>
              <a:t>begin</a:t>
            </a:r>
          </a:p>
          <a:p>
            <a:pPr>
              <a:buNone/>
            </a:pPr>
            <a:r>
              <a:rPr lang="en-US" altLang="zh-CN" sz="1200" dirty="0" smtClean="0">
                <a:cs typeface="Arial" pitchFamily="34" charset="0"/>
              </a:rPr>
              <a:t>    on </a:t>
            </a:r>
            <a:r>
              <a:rPr lang="en-US" altLang="zh-CN" sz="1200" dirty="0" smtClean="0">
                <a:cs typeface="Arial" pitchFamily="34" charset="0"/>
              </a:rPr>
              <a:t>exception in (100)</a:t>
            </a:r>
          </a:p>
          <a:p>
            <a:pPr>
              <a:buNone/>
            </a:pPr>
            <a:r>
              <a:rPr lang="en-US" altLang="zh-CN" sz="1200" dirty="0" smtClean="0">
                <a:cs typeface="Arial" pitchFamily="34" charset="0"/>
              </a:rPr>
              <a:t>        let </a:t>
            </a:r>
            <a:r>
              <a:rPr lang="en-US" altLang="zh-CN" sz="1200" dirty="0" err="1" smtClean="0">
                <a:cs typeface="Arial" pitchFamily="34" charset="0"/>
              </a:rPr>
              <a:t>i</a:t>
            </a:r>
            <a:r>
              <a:rPr lang="en-US" altLang="zh-CN" sz="1200" dirty="0" smtClean="0">
                <a:cs typeface="Arial" pitchFamily="34" charset="0"/>
              </a:rPr>
              <a:t>=</a:t>
            </a:r>
            <a:r>
              <a:rPr lang="en-US" altLang="zh-CN" sz="1200" dirty="0" err="1" smtClean="0">
                <a:cs typeface="Arial" pitchFamily="34" charset="0"/>
              </a:rPr>
              <a:t>i</a:t>
            </a:r>
            <a:r>
              <a:rPr lang="en-US" altLang="zh-CN" sz="1200" dirty="0" smtClean="0"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en-US" altLang="zh-CN" sz="1200" dirty="0" smtClean="0">
                <a:cs typeface="Arial" pitchFamily="34" charset="0"/>
              </a:rPr>
              <a:t>    end exception;</a:t>
            </a:r>
          </a:p>
          <a:p>
            <a:pPr>
              <a:buNone/>
            </a:pPr>
            <a:r>
              <a:rPr lang="en-US" altLang="zh-CN" sz="1200" dirty="0" smtClean="0">
                <a:cs typeface="Arial" pitchFamily="34" charset="0"/>
              </a:rPr>
              <a:t>    if </a:t>
            </a:r>
            <a:r>
              <a:rPr lang="en-US" altLang="zh-CN" sz="1200" dirty="0" smtClean="0">
                <a:cs typeface="Arial" pitchFamily="34" charset="0"/>
              </a:rPr>
              <a:t>(</a:t>
            </a:r>
            <a:r>
              <a:rPr lang="en-US" altLang="zh-CN" sz="1200" dirty="0" err="1" smtClean="0">
                <a:cs typeface="Arial" pitchFamily="34" charset="0"/>
              </a:rPr>
              <a:t>substr</a:t>
            </a:r>
            <a:r>
              <a:rPr lang="en-US" altLang="zh-CN" sz="1200" dirty="0" smtClean="0">
                <a:cs typeface="Arial" pitchFamily="34" charset="0"/>
              </a:rPr>
              <a:t>(i_dealdate,7,2)='01') then</a:t>
            </a:r>
          </a:p>
          <a:p>
            <a:pPr>
              <a:buNone/>
            </a:pPr>
            <a:r>
              <a:rPr lang="en-US" altLang="zh-CN" sz="1200" dirty="0" smtClean="0">
                <a:cs typeface="Arial" pitchFamily="34" charset="0"/>
              </a:rPr>
              <a:t>        let </a:t>
            </a:r>
            <a:r>
              <a:rPr lang="en-US" altLang="zh-CN" sz="1200" dirty="0" err="1" smtClean="0">
                <a:cs typeface="Arial" pitchFamily="34" charset="0"/>
              </a:rPr>
              <a:t>v_sql</a:t>
            </a:r>
            <a:r>
              <a:rPr lang="en-US" altLang="zh-CN" sz="1200" dirty="0" smtClean="0">
                <a:cs typeface="Arial" pitchFamily="34" charset="0"/>
              </a:rPr>
              <a:t>='insert into </a:t>
            </a:r>
            <a:r>
              <a:rPr lang="en-US" altLang="zh-CN" sz="1200" dirty="0" err="1" smtClean="0">
                <a:cs typeface="Arial" pitchFamily="34" charset="0"/>
              </a:rPr>
              <a:t>bi_to_tsp_callnumber_bak</a:t>
            </a:r>
            <a:r>
              <a:rPr lang="en-US" altLang="zh-CN" sz="1200" dirty="0" smtClean="0">
                <a:cs typeface="Arial" pitchFamily="34" charset="0"/>
              </a:rPr>
              <a:t>(tsp_code,area_code,brand_code,call_code,call_head,first_date,last_date) select  tsp_code,area_code,brand_code,call_code,call_head,first_date,last_date from </a:t>
            </a:r>
            <a:r>
              <a:rPr lang="en-US" altLang="zh-CN" sz="1200" dirty="0" err="1" smtClean="0">
                <a:cs typeface="Arial" pitchFamily="34" charset="0"/>
              </a:rPr>
              <a:t>bi_to_tsp_callnumber</a:t>
            </a:r>
            <a:r>
              <a:rPr lang="en-US" altLang="zh-CN" sz="1200" dirty="0" smtClean="0">
                <a:cs typeface="Arial" pitchFamily="34" charset="0"/>
              </a:rPr>
              <a:t> t' ;</a:t>
            </a:r>
          </a:p>
          <a:p>
            <a:pPr>
              <a:buNone/>
            </a:pPr>
            <a:r>
              <a:rPr lang="en-US" altLang="zh-CN" sz="1200" dirty="0" smtClean="0">
                <a:cs typeface="Arial" pitchFamily="34" charset="0"/>
              </a:rPr>
              <a:t>        execute </a:t>
            </a:r>
            <a:r>
              <a:rPr lang="en-US" altLang="zh-CN" sz="1200" dirty="0" smtClean="0">
                <a:cs typeface="Arial" pitchFamily="34" charset="0"/>
              </a:rPr>
              <a:t>immediate </a:t>
            </a:r>
            <a:r>
              <a:rPr lang="en-US" altLang="zh-CN" sz="1200" dirty="0" err="1" smtClean="0">
                <a:cs typeface="Arial" pitchFamily="34" charset="0"/>
              </a:rPr>
              <a:t>v_sql</a:t>
            </a:r>
            <a:r>
              <a:rPr lang="en-US" altLang="zh-CN" sz="1200" dirty="0" smtClean="0"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en-US" altLang="zh-CN" sz="1200" dirty="0" smtClean="0">
                <a:cs typeface="Arial" pitchFamily="34" charset="0"/>
              </a:rPr>
              <a:t>        if </a:t>
            </a:r>
            <a:r>
              <a:rPr lang="en-US" altLang="zh-CN" sz="1200" dirty="0" err="1" smtClean="0">
                <a:cs typeface="Arial" pitchFamily="34" charset="0"/>
              </a:rPr>
              <a:t>dbinfo</a:t>
            </a:r>
            <a:r>
              <a:rPr lang="en-US" altLang="zh-CN" sz="1200" dirty="0" smtClean="0">
                <a:cs typeface="Arial" pitchFamily="34" charset="0"/>
              </a:rPr>
              <a:t>("sqlca.sqlerrd2")=0 then</a:t>
            </a:r>
          </a:p>
          <a:p>
            <a:pPr>
              <a:buNone/>
            </a:pPr>
            <a:r>
              <a:rPr lang="en-US" altLang="zh-CN" sz="1200" dirty="0" smtClean="0">
                <a:cs typeface="Arial" pitchFamily="34" charset="0"/>
              </a:rPr>
              <a:t>            raise </a:t>
            </a:r>
            <a:r>
              <a:rPr lang="en-US" altLang="zh-CN" sz="1200" dirty="0" smtClean="0">
                <a:cs typeface="Arial" pitchFamily="34" charset="0"/>
              </a:rPr>
              <a:t>exception 100;</a:t>
            </a:r>
          </a:p>
          <a:p>
            <a:pPr>
              <a:buNone/>
            </a:pPr>
            <a:r>
              <a:rPr lang="en-US" altLang="zh-CN" sz="1200" dirty="0" smtClean="0">
                <a:cs typeface="Arial" pitchFamily="34" charset="0"/>
              </a:rPr>
              <a:t>        end </a:t>
            </a:r>
            <a:r>
              <a:rPr lang="en-US" altLang="zh-CN" sz="1200" dirty="0" smtClean="0">
                <a:cs typeface="Arial" pitchFamily="34" charset="0"/>
              </a:rPr>
              <a:t>if;</a:t>
            </a:r>
          </a:p>
          <a:p>
            <a:pPr>
              <a:buNone/>
            </a:pPr>
            <a:r>
              <a:rPr lang="en-US" altLang="zh-CN" sz="1200" dirty="0" smtClean="0">
                <a:cs typeface="Arial" pitchFamily="34" charset="0"/>
              </a:rPr>
              <a:t>    end </a:t>
            </a:r>
            <a:r>
              <a:rPr lang="en-US" altLang="zh-CN" sz="1200" dirty="0" smtClean="0">
                <a:cs typeface="Arial" pitchFamily="34" charset="0"/>
              </a:rPr>
              <a:t>if;</a:t>
            </a:r>
          </a:p>
          <a:p>
            <a:pPr>
              <a:buNone/>
            </a:pPr>
            <a:r>
              <a:rPr lang="en-US" altLang="zh-CN" sz="1200" dirty="0" smtClean="0">
                <a:cs typeface="Arial" pitchFamily="34" charset="0"/>
              </a:rPr>
              <a:t>end </a:t>
            </a:r>
            <a:r>
              <a:rPr lang="en-US" altLang="zh-CN" sz="1200" dirty="0" smtClean="0"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en-US" altLang="zh-CN" sz="1200" dirty="0" smtClean="0">
                <a:cs typeface="Arial" pitchFamily="34" charset="0"/>
              </a:rPr>
              <a:t>let </a:t>
            </a:r>
            <a:r>
              <a:rPr lang="en-US" altLang="zh-CN" sz="1200" dirty="0" err="1" smtClean="0">
                <a:cs typeface="Arial" pitchFamily="34" charset="0"/>
              </a:rPr>
              <a:t>v_returncode</a:t>
            </a:r>
            <a:r>
              <a:rPr lang="en-US" altLang="zh-CN" sz="1200" dirty="0" smtClean="0">
                <a:cs typeface="Arial" pitchFamily="34" charset="0"/>
              </a:rPr>
              <a:t>=0; </a:t>
            </a:r>
            <a:r>
              <a:rPr lang="en-US" altLang="zh-CN" sz="1200" dirty="0" smtClean="0">
                <a:solidFill>
                  <a:srgbClr val="FF0000"/>
                </a:solidFill>
                <a:cs typeface="Arial" pitchFamily="34" charset="0"/>
              </a:rPr>
              <a:t>--</a:t>
            </a:r>
            <a:r>
              <a:rPr lang="zh-CN" altLang="en-US" sz="1200" dirty="0" smtClean="0">
                <a:solidFill>
                  <a:srgbClr val="FF0000"/>
                </a:solidFill>
                <a:cs typeface="Arial" pitchFamily="34" charset="0"/>
              </a:rPr>
              <a:t>将继续执行这条语句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solidFill>
                  <a:srgbClr val="000000"/>
                </a:solidFill>
                <a:latin typeface="微软雅黑"/>
                <a:ea typeface="微软雅黑"/>
                <a:cs typeface="微软雅黑"/>
              </a:rPr>
              <a:t>Oracle</a:t>
            </a:r>
            <a:r>
              <a:rPr lang="zh-CN" altLang="en-US" dirty="0" smtClean="0">
                <a:solidFill>
                  <a:srgbClr val="000000"/>
                </a:solidFill>
                <a:latin typeface="微软雅黑"/>
                <a:ea typeface="微软雅黑"/>
                <a:cs typeface="微软雅黑"/>
              </a:rPr>
              <a:t>的</a:t>
            </a:r>
            <a:r>
              <a:rPr lang="en-US" altLang="zh-CN" dirty="0" err="1" smtClean="0">
                <a:solidFill>
                  <a:srgbClr val="000000"/>
                </a:solidFill>
                <a:latin typeface="微软雅黑"/>
                <a:ea typeface="微软雅黑"/>
                <a:cs typeface="微软雅黑"/>
              </a:rPr>
              <a:t>partitoin</a:t>
            </a:r>
            <a:r>
              <a:rPr lang="zh-CN" altLang="en-US" dirty="0" smtClean="0">
                <a:solidFill>
                  <a:srgbClr val="000000"/>
                </a:solidFill>
                <a:latin typeface="微软雅黑"/>
                <a:ea typeface="微软雅黑"/>
                <a:cs typeface="微软雅黑"/>
              </a:rPr>
              <a:t>定义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755652" y="1248513"/>
            <a:ext cx="4973344" cy="4888767"/>
          </a:xfrm>
        </p:spPr>
        <p:txBody>
          <a:bodyPr/>
          <a:lstStyle/>
          <a:p>
            <a:r>
              <a:rPr lang="en-US" altLang="zh-CN" dirty="0" smtClean="0"/>
              <a:t>Oracle </a:t>
            </a:r>
            <a:r>
              <a:rPr lang="zh-CN" altLang="en-US" dirty="0" smtClean="0"/>
              <a:t>区间分片</a:t>
            </a:r>
            <a:endParaRPr lang="en-US" altLang="zh-CN" dirty="0" smtClean="0"/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create table TRW_REPORT_CTJS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(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DAY_ID  </a:t>
            </a:r>
            <a:r>
              <a:rPr lang="en-US" altLang="zh-CN" sz="1600" dirty="0" smtClean="0">
                <a:cs typeface="Arial" pitchFamily="34" charset="0"/>
              </a:rPr>
              <a:t>NUMBER(2) not null,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PROV_CODE </a:t>
            </a:r>
            <a:r>
              <a:rPr lang="en-US" altLang="zh-CN" sz="1600" dirty="0" smtClean="0">
                <a:cs typeface="Arial" pitchFamily="34" charset="0"/>
              </a:rPr>
              <a:t>NUMBER default 0 not null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) </a:t>
            </a:r>
            <a:endParaRPr lang="en-US" altLang="zh-CN" sz="1600" dirty="0" smtClean="0">
              <a:cs typeface="Arial" pitchFamily="34" charset="0"/>
            </a:endParaRP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PARTITION </a:t>
            </a:r>
            <a:r>
              <a:rPr lang="en-US" altLang="zh-CN" sz="1600" dirty="0" smtClean="0">
                <a:cs typeface="Arial" pitchFamily="34" charset="0"/>
              </a:rPr>
              <a:t>BY RANGE(DAY_ID) 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INTERVAL </a:t>
            </a:r>
            <a:r>
              <a:rPr lang="en-US" altLang="zh-CN" sz="1600" dirty="0" smtClean="0">
                <a:cs typeface="Arial" pitchFamily="34" charset="0"/>
              </a:rPr>
              <a:t>(10) STORE IN (tbs01,tbs02,tbs03</a:t>
            </a:r>
            <a:r>
              <a:rPr lang="en-US" altLang="zh-CN" sz="1600" dirty="0" smtClean="0">
                <a:cs typeface="Arial" pitchFamily="34" charset="0"/>
              </a:rPr>
              <a:t>)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(</a:t>
            </a:r>
            <a:endParaRPr lang="en-US" altLang="zh-CN" sz="1600" dirty="0" smtClean="0">
              <a:cs typeface="Arial" pitchFamily="34" charset="0"/>
            </a:endParaRP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PARTITION </a:t>
            </a:r>
            <a:r>
              <a:rPr lang="en-US" altLang="zh-CN" sz="1600" dirty="0" smtClean="0">
                <a:cs typeface="Arial" pitchFamily="34" charset="0"/>
              </a:rPr>
              <a:t>partition10 VALUES LESS THAN(10)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);</a:t>
            </a:r>
            <a:endParaRPr lang="zh-CN" altLang="en-US" sz="1600" dirty="0" smtClean="0">
              <a:cs typeface="Arial" pitchFamily="34" charset="0"/>
            </a:endParaRPr>
          </a:p>
        </p:txBody>
      </p:sp>
      <p:sp>
        <p:nvSpPr>
          <p:cNvPr id="4" name="文本占位符 2"/>
          <p:cNvSpPr txBox="1">
            <a:spLocks/>
          </p:cNvSpPr>
          <p:nvPr/>
        </p:nvSpPr>
        <p:spPr>
          <a:xfrm>
            <a:off x="6478451" y="1242286"/>
            <a:ext cx="4469492" cy="4888767"/>
          </a:xfrm>
          <a:prstGeom prst="rect">
            <a:avLst/>
          </a:prstGeom>
        </p:spPr>
        <p:txBody>
          <a:bodyPr lIns="91434" tIns="45718" rIns="91434" bIns="45718"/>
          <a:lstStyle/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en-US" altLang="zh-CN" sz="24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GBase</a:t>
            </a:r>
            <a:r>
              <a:rPr kumimoji="0" lang="en-US" altLang="zh-CN" sz="2400" b="0" i="0" u="none" strike="noStrike" kern="1200" cap="none" spc="100" normalizeH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8s</a:t>
            </a:r>
            <a:r>
              <a:rPr kumimoji="0" lang="en-US" altLang="zh-CN" sz="24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 </a:t>
            </a:r>
            <a:r>
              <a:rPr kumimoji="0" lang="zh-CN" altLang="en-US" sz="24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区间分片</a:t>
            </a:r>
            <a:endParaRPr kumimoji="0" lang="en-US" altLang="zh-CN" sz="2400" b="0" i="0" u="none" strike="noStrike" kern="1200" cap="none" spc="10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228600" lvl="0" indent="-228600" eaLnBrk="1" hangingPunct="1">
              <a:spcBef>
                <a:spcPts val="1000"/>
              </a:spcBef>
            </a:pP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create table TRW_REPORT_CTJS</a:t>
            </a:r>
          </a:p>
          <a:p>
            <a:pPr marL="228600" lvl="0" indent="-228600" eaLnBrk="1" hangingPunct="1">
              <a:spcBef>
                <a:spcPts val="1000"/>
              </a:spcBef>
            </a:pP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(</a:t>
            </a:r>
          </a:p>
          <a:p>
            <a:pPr marL="228600" lvl="0" indent="-228600" eaLnBrk="1" hangingPunct="1">
              <a:spcBef>
                <a:spcPts val="1000"/>
              </a:spcBef>
            </a:pP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   DAY_ID  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SMALLINT not null,</a:t>
            </a:r>
          </a:p>
          <a:p>
            <a:pPr marL="228600" lvl="0" indent="-228600" eaLnBrk="1" hangingPunct="1">
              <a:spcBef>
                <a:spcPts val="1000"/>
              </a:spcBef>
            </a:pP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   PROV_CODE 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INT default 0 not null</a:t>
            </a:r>
          </a:p>
          <a:p>
            <a:pPr marL="228600" lvl="0" indent="-228600" eaLnBrk="1" hangingPunct="1">
              <a:spcBef>
                <a:spcPts val="1000"/>
              </a:spcBef>
            </a:pP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) </a:t>
            </a:r>
            <a:endParaRPr lang="en-US" altLang="zh-CN" sz="1600" spc="100" dirty="0" smtClean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  <a:p>
            <a:pPr marL="228600" lvl="0" indent="-228600" eaLnBrk="1" hangingPunct="1">
              <a:spcBef>
                <a:spcPts val="1000"/>
              </a:spcBef>
            </a:pP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   PARTITION 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BY RANGE(DAY_ID) </a:t>
            </a:r>
          </a:p>
          <a:p>
            <a:pPr marL="228600" lvl="0" indent="-228600" eaLnBrk="1" hangingPunct="1">
              <a:spcBef>
                <a:spcPts val="1000"/>
              </a:spcBef>
            </a:pP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   INTERVAL 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(10) STORE IN (datadbs01,datadbs02,datadbs03)</a:t>
            </a:r>
          </a:p>
          <a:p>
            <a:pPr marL="228600" lvl="0" indent="-228600" eaLnBrk="1" hangingPunct="1">
              <a:spcBef>
                <a:spcPts val="1000"/>
              </a:spcBef>
            </a:pP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   PARTITION 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partition10 VALUES &lt; 10 in datadbs01;</a:t>
            </a:r>
            <a:endParaRPr kumimoji="0" lang="zh-CN" altLang="en-US" sz="1600" b="0" i="0" u="none" strike="noStrike" kern="1200" cap="none" spc="10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微软雅黑"/>
                <a:ea typeface="微软雅黑"/>
                <a:cs typeface="微软雅黑"/>
              </a:rPr>
              <a:t>Oracle</a:t>
            </a:r>
            <a:r>
              <a:rPr lang="zh-CN" altLang="en-US" dirty="0" smtClean="0">
                <a:latin typeface="微软雅黑"/>
                <a:ea typeface="微软雅黑"/>
                <a:cs typeface="微软雅黑"/>
              </a:rPr>
              <a:t>指定到特定的</a:t>
            </a:r>
            <a:r>
              <a:rPr lang="en-US" altLang="zh-CN" dirty="0" smtClean="0">
                <a:latin typeface="微软雅黑"/>
                <a:ea typeface="微软雅黑"/>
                <a:cs typeface="微软雅黑"/>
              </a:rPr>
              <a:t>partition</a:t>
            </a:r>
            <a:r>
              <a:rPr lang="zh-CN" altLang="en-US" dirty="0" smtClean="0">
                <a:latin typeface="微软雅黑"/>
                <a:ea typeface="微软雅黑"/>
                <a:cs typeface="微软雅黑"/>
              </a:rPr>
              <a:t>上读取数据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Oracle:</a:t>
            </a:r>
          </a:p>
          <a:p>
            <a:pPr>
              <a:buNone/>
            </a:pPr>
            <a:r>
              <a:rPr lang="en-US" altLang="zh-CN" sz="1800" dirty="0" err="1" smtClean="0">
                <a:cs typeface="Arial" pitchFamily="34" charset="0"/>
              </a:rPr>
              <a:t>v_sql</a:t>
            </a:r>
            <a:r>
              <a:rPr lang="en-US" altLang="zh-CN" sz="1800" dirty="0" smtClean="0">
                <a:cs typeface="Arial" pitchFamily="34" charset="0"/>
              </a:rPr>
              <a:t>:= ' insert into tmp_qh_voice_hlht_yyfx_rep3 '||</a:t>
            </a:r>
          </a:p>
          <a:p>
            <a:pPr>
              <a:buNone/>
            </a:pPr>
            <a:r>
              <a:rPr lang="en-US" altLang="zh-CN" sz="1800" dirty="0" smtClean="0">
                <a:cs typeface="Arial" pitchFamily="34" charset="0"/>
              </a:rPr>
              <a:t>            ' select </a:t>
            </a:r>
            <a:r>
              <a:rPr lang="en-US" altLang="zh-CN" sz="1800" dirty="0" err="1" smtClean="0">
                <a:cs typeface="Arial" pitchFamily="34" charset="0"/>
              </a:rPr>
              <a:t>substr</a:t>
            </a:r>
            <a:r>
              <a:rPr lang="en-US" altLang="zh-CN" sz="1800" dirty="0" smtClean="0">
                <a:cs typeface="Arial" pitchFamily="34" charset="0"/>
              </a:rPr>
              <a:t>(t.start_datetime,1,6)'||</a:t>
            </a:r>
          </a:p>
          <a:p>
            <a:pPr>
              <a:buNone/>
            </a:pPr>
            <a:r>
              <a:rPr lang="en-US" altLang="zh-CN" sz="1800" dirty="0" smtClean="0">
                <a:cs typeface="Arial" pitchFamily="34" charset="0"/>
              </a:rPr>
              <a:t>            ' from </a:t>
            </a:r>
            <a:r>
              <a:rPr lang="en-US" altLang="zh-CN" sz="1800" dirty="0" err="1" smtClean="0">
                <a:cs typeface="Arial" pitchFamily="34" charset="0"/>
              </a:rPr>
              <a:t>tl_y_voice_list</a:t>
            </a:r>
            <a:r>
              <a:rPr lang="en-US" altLang="zh-CN" sz="1800" dirty="0" smtClean="0">
                <a:cs typeface="Arial" pitchFamily="34" charset="0"/>
              </a:rPr>
              <a:t>_'||</a:t>
            </a:r>
            <a:r>
              <a:rPr lang="en-US" altLang="zh-CN" sz="1800" dirty="0" err="1" smtClean="0">
                <a:cs typeface="Arial" pitchFamily="34" charset="0"/>
              </a:rPr>
              <a:t>vi_month</a:t>
            </a:r>
            <a:r>
              <a:rPr lang="en-US" altLang="zh-CN" sz="1800" dirty="0" smtClean="0">
                <a:cs typeface="Arial" pitchFamily="34" charset="0"/>
              </a:rPr>
              <a:t>||' </a:t>
            </a:r>
            <a:r>
              <a:rPr lang="en-US" altLang="zh-CN" sz="1800" dirty="0" smtClean="0">
                <a:solidFill>
                  <a:srgbClr val="FF0000"/>
                </a:solidFill>
                <a:cs typeface="Arial" pitchFamily="34" charset="0"/>
              </a:rPr>
              <a:t>partition(p_'||vi||') </a:t>
            </a:r>
            <a:r>
              <a:rPr lang="en-US" altLang="zh-CN" sz="1800" dirty="0" smtClean="0">
                <a:cs typeface="Arial" pitchFamily="34" charset="0"/>
              </a:rPr>
              <a:t>t '||</a:t>
            </a:r>
          </a:p>
          <a:p>
            <a:pPr>
              <a:buNone/>
            </a:pPr>
            <a:r>
              <a:rPr lang="en-US" altLang="zh-CN" sz="1800" dirty="0" smtClean="0">
                <a:cs typeface="Arial" pitchFamily="34" charset="0"/>
              </a:rPr>
              <a:t>            ' where </a:t>
            </a:r>
            <a:r>
              <a:rPr lang="en-US" altLang="zh-CN" sz="1800" dirty="0" err="1" smtClean="0">
                <a:cs typeface="Arial" pitchFamily="34" charset="0"/>
              </a:rPr>
              <a:t>t.called_brand_code</a:t>
            </a:r>
            <a:r>
              <a:rPr lang="en-US" altLang="zh-CN" sz="1800" dirty="0" smtClean="0">
                <a:cs typeface="Arial" pitchFamily="34" charset="0"/>
              </a:rPr>
              <a:t> in (41,51,55,82,83,84,85,89) ';</a:t>
            </a:r>
          </a:p>
          <a:p>
            <a:pPr>
              <a:buNone/>
            </a:pPr>
            <a:r>
              <a:rPr lang="en-US" altLang="zh-CN" sz="1800" dirty="0" smtClean="0">
                <a:cs typeface="Arial" pitchFamily="34" charset="0"/>
              </a:rPr>
              <a:t>   execute immediate (</a:t>
            </a:r>
            <a:r>
              <a:rPr lang="en-US" altLang="zh-CN" sz="1800" dirty="0" err="1" smtClean="0">
                <a:cs typeface="Arial" pitchFamily="34" charset="0"/>
              </a:rPr>
              <a:t>v_sql</a:t>
            </a:r>
            <a:r>
              <a:rPr lang="en-US" altLang="zh-CN" sz="1800" dirty="0" smtClean="0">
                <a:cs typeface="Arial" pitchFamily="34" charset="0"/>
              </a:rPr>
              <a:t>);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 smtClean="0">
                <a:latin typeface="微软雅黑"/>
                <a:ea typeface="微软雅黑"/>
                <a:cs typeface="微软雅黑"/>
              </a:rPr>
              <a:t>GBase </a:t>
            </a:r>
            <a:r>
              <a:rPr lang="en-US" altLang="zh-CN" sz="3200" dirty="0" smtClean="0">
                <a:latin typeface="微软雅黑"/>
                <a:ea typeface="微软雅黑"/>
                <a:cs typeface="微软雅黑"/>
              </a:rPr>
              <a:t>8s</a:t>
            </a:r>
            <a:r>
              <a:rPr lang="zh-CN" altLang="en-US" sz="3200" dirty="0" smtClean="0">
                <a:latin typeface="微软雅黑"/>
                <a:ea typeface="微软雅黑"/>
                <a:cs typeface="微软雅黑"/>
              </a:rPr>
              <a:t>指定到特定的</a:t>
            </a:r>
            <a:r>
              <a:rPr lang="en-US" altLang="zh-CN" sz="3200" dirty="0" smtClean="0">
                <a:latin typeface="微软雅黑"/>
                <a:ea typeface="微软雅黑"/>
                <a:cs typeface="微软雅黑"/>
              </a:rPr>
              <a:t>partition</a:t>
            </a:r>
            <a:r>
              <a:rPr lang="zh-CN" altLang="en-US" sz="3200" dirty="0" smtClean="0">
                <a:latin typeface="微软雅黑"/>
                <a:ea typeface="微软雅黑"/>
                <a:cs typeface="微软雅黑"/>
              </a:rPr>
              <a:t>上读取数据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GBase 8s</a:t>
            </a:r>
          </a:p>
          <a:p>
            <a:pPr>
              <a:buNone/>
            </a:pPr>
            <a:r>
              <a:rPr lang="en-US" altLang="zh-CN" sz="1800" dirty="0" err="1" smtClean="0">
                <a:cs typeface="Arial" pitchFamily="34" charset="0"/>
              </a:rPr>
              <a:t>v_sql</a:t>
            </a:r>
            <a:r>
              <a:rPr lang="en-US" altLang="zh-CN" sz="1800" dirty="0" smtClean="0">
                <a:cs typeface="Arial" pitchFamily="34" charset="0"/>
              </a:rPr>
              <a:t>:= ' insert into tmp_qh_voice_hlht_yyfx_rep3 '||</a:t>
            </a:r>
          </a:p>
          <a:p>
            <a:pPr>
              <a:buNone/>
            </a:pPr>
            <a:r>
              <a:rPr lang="en-US" altLang="zh-CN" sz="1800" dirty="0" smtClean="0">
                <a:cs typeface="Arial" pitchFamily="34" charset="0"/>
              </a:rPr>
              <a:t>            ' select </a:t>
            </a:r>
            <a:r>
              <a:rPr lang="en-US" altLang="zh-CN" sz="1800" dirty="0" err="1" smtClean="0">
                <a:cs typeface="Arial" pitchFamily="34" charset="0"/>
              </a:rPr>
              <a:t>substr</a:t>
            </a:r>
            <a:r>
              <a:rPr lang="en-US" altLang="zh-CN" sz="1800" dirty="0" smtClean="0">
                <a:cs typeface="Arial" pitchFamily="34" charset="0"/>
              </a:rPr>
              <a:t>(t.start_datetime,1,6)'||</a:t>
            </a:r>
          </a:p>
          <a:p>
            <a:pPr>
              <a:buNone/>
            </a:pPr>
            <a:r>
              <a:rPr lang="en-US" altLang="zh-CN" sz="1800" dirty="0" smtClean="0">
                <a:cs typeface="Arial" pitchFamily="34" charset="0"/>
              </a:rPr>
              <a:t>            ' from </a:t>
            </a:r>
            <a:r>
              <a:rPr lang="en-US" altLang="zh-CN" sz="1800" dirty="0" err="1" smtClean="0">
                <a:cs typeface="Arial" pitchFamily="34" charset="0"/>
              </a:rPr>
              <a:t>tl_y_voice_list</a:t>
            </a:r>
            <a:r>
              <a:rPr lang="en-US" altLang="zh-CN" sz="1800" dirty="0" smtClean="0">
                <a:cs typeface="Arial" pitchFamily="34" charset="0"/>
              </a:rPr>
              <a:t>_'||</a:t>
            </a:r>
            <a:r>
              <a:rPr lang="en-US" altLang="zh-CN" sz="1800" dirty="0" err="1" smtClean="0">
                <a:cs typeface="Arial" pitchFamily="34" charset="0"/>
              </a:rPr>
              <a:t>vi_month</a:t>
            </a:r>
            <a:r>
              <a:rPr lang="en-US" altLang="zh-CN" sz="1800" dirty="0" smtClean="0">
                <a:cs typeface="Arial" pitchFamily="34" charset="0"/>
              </a:rPr>
              <a:t>||' </a:t>
            </a:r>
            <a:r>
              <a:rPr lang="en-US" altLang="zh-CN" sz="1800" dirty="0" smtClean="0">
                <a:solidFill>
                  <a:srgbClr val="FF0000"/>
                </a:solidFill>
                <a:cs typeface="Arial" pitchFamily="34" charset="0"/>
              </a:rPr>
              <a:t>where </a:t>
            </a:r>
            <a:r>
              <a:rPr lang="en-US" altLang="zh-CN" sz="1800" dirty="0" err="1" smtClean="0">
                <a:solidFill>
                  <a:srgbClr val="FF0000"/>
                </a:solidFill>
                <a:cs typeface="Arial" pitchFamily="34" charset="0"/>
              </a:rPr>
              <a:t>day_id</a:t>
            </a:r>
            <a:r>
              <a:rPr lang="en-US" altLang="zh-CN" sz="1800" dirty="0" smtClean="0">
                <a:solidFill>
                  <a:srgbClr val="FF0000"/>
                </a:solidFill>
                <a:cs typeface="Arial" pitchFamily="34" charset="0"/>
              </a:rPr>
              <a:t>=</a:t>
            </a:r>
            <a:r>
              <a:rPr lang="en-US" altLang="zh-CN" sz="1800" dirty="0" err="1" smtClean="0">
                <a:solidFill>
                  <a:srgbClr val="FF0000"/>
                </a:solidFill>
                <a:cs typeface="Arial" pitchFamily="34" charset="0"/>
              </a:rPr>
              <a:t>v_day_id</a:t>
            </a:r>
            <a:r>
              <a:rPr lang="en-US" altLang="zh-CN" sz="1800" dirty="0" smtClean="0">
                <a:cs typeface="Arial" pitchFamily="34" charset="0"/>
              </a:rPr>
              <a:t>')  '||</a:t>
            </a:r>
          </a:p>
          <a:p>
            <a:pPr>
              <a:buNone/>
            </a:pPr>
            <a:r>
              <a:rPr lang="en-US" altLang="zh-CN" sz="1800" dirty="0" smtClean="0">
                <a:cs typeface="Arial" pitchFamily="34" charset="0"/>
              </a:rPr>
              <a:t>            ' where </a:t>
            </a:r>
            <a:r>
              <a:rPr lang="en-US" altLang="zh-CN" sz="1800" dirty="0" err="1" smtClean="0">
                <a:cs typeface="Arial" pitchFamily="34" charset="0"/>
              </a:rPr>
              <a:t>t.called_brand_code</a:t>
            </a:r>
            <a:r>
              <a:rPr lang="en-US" altLang="zh-CN" sz="1800" dirty="0" smtClean="0">
                <a:cs typeface="Arial" pitchFamily="34" charset="0"/>
              </a:rPr>
              <a:t> in (41,51,55,82,83,84,85,89) ';</a:t>
            </a:r>
          </a:p>
          <a:p>
            <a:pPr>
              <a:buNone/>
            </a:pPr>
            <a:r>
              <a:rPr lang="en-US" altLang="zh-CN" sz="1800" dirty="0" smtClean="0">
                <a:cs typeface="Arial" pitchFamily="34" charset="0"/>
              </a:rPr>
              <a:t>   execute immediate </a:t>
            </a:r>
            <a:r>
              <a:rPr lang="en-US" altLang="zh-CN" sz="1800" dirty="0" err="1" smtClean="0">
                <a:cs typeface="Arial" pitchFamily="34" charset="0"/>
              </a:rPr>
              <a:t>v_sql</a:t>
            </a:r>
            <a:r>
              <a:rPr lang="en-US" altLang="zh-CN" sz="1800" dirty="0" smtClean="0">
                <a:cs typeface="Arial" pitchFamily="34" charset="0"/>
              </a:rPr>
              <a:t>;</a:t>
            </a:r>
            <a:endParaRPr lang="en-US" altLang="zh-CN" sz="1800" dirty="0" smtClean="0">
              <a:cs typeface="Arial" pitchFamily="34" charset="0"/>
            </a:endParaRPr>
          </a:p>
          <a:p>
            <a:r>
              <a:rPr lang="en-US" altLang="zh-CN" dirty="0" smtClean="0"/>
              <a:t>GBase 8s</a:t>
            </a:r>
            <a:r>
              <a:rPr lang="zh-CN" altLang="en-US" dirty="0" smtClean="0"/>
              <a:t>是通过跳过片的方式来实现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200" dirty="0" smtClean="0">
                <a:latin typeface="微软雅黑"/>
                <a:ea typeface="微软雅黑"/>
                <a:cs typeface="微软雅黑"/>
              </a:rPr>
              <a:t>Oracle</a:t>
            </a:r>
            <a:r>
              <a:rPr lang="zh-CN" altLang="en-US" sz="3200" dirty="0" smtClean="0">
                <a:latin typeface="微软雅黑"/>
                <a:ea typeface="微软雅黑"/>
                <a:cs typeface="微软雅黑"/>
              </a:rPr>
              <a:t>的动态</a:t>
            </a:r>
            <a:r>
              <a:rPr lang="en-US" altLang="zh-CN" sz="3200" dirty="0" smtClean="0">
                <a:latin typeface="微软雅黑"/>
                <a:ea typeface="微软雅黑"/>
                <a:cs typeface="微软雅黑"/>
              </a:rPr>
              <a:t>SQL</a:t>
            </a:r>
            <a:r>
              <a:rPr lang="zh-CN" altLang="en-US" sz="3200" dirty="0" smtClean="0">
                <a:latin typeface="微软雅黑"/>
                <a:ea typeface="微软雅黑"/>
                <a:cs typeface="微软雅黑"/>
              </a:rPr>
              <a:t>转换</a:t>
            </a:r>
            <a:r>
              <a:rPr lang="zh-CN" altLang="en-US" sz="3200" dirty="0" smtClean="0">
                <a:latin typeface="微软雅黑"/>
                <a:ea typeface="微软雅黑"/>
                <a:cs typeface="微软雅黑"/>
              </a:rPr>
              <a:t>成</a:t>
            </a:r>
            <a:r>
              <a:rPr lang="en-US" altLang="zh-CN" sz="3200" dirty="0" smtClean="0">
                <a:latin typeface="微软雅黑"/>
                <a:ea typeface="微软雅黑"/>
                <a:cs typeface="微软雅黑"/>
              </a:rPr>
              <a:t>GBase </a:t>
            </a:r>
            <a:r>
              <a:rPr lang="en-US" altLang="zh-CN" sz="3200" dirty="0" smtClean="0">
                <a:latin typeface="微软雅黑"/>
                <a:ea typeface="微软雅黑"/>
                <a:cs typeface="微软雅黑"/>
              </a:rPr>
              <a:t>8s</a:t>
            </a:r>
            <a:r>
              <a:rPr lang="zh-CN" altLang="en-US" sz="3200" dirty="0" smtClean="0">
                <a:latin typeface="微软雅黑"/>
                <a:ea typeface="微软雅黑"/>
                <a:cs typeface="微软雅黑"/>
              </a:rPr>
              <a:t>的静态</a:t>
            </a:r>
            <a:r>
              <a:rPr lang="en-US" altLang="zh-CN" sz="3200" dirty="0" smtClean="0">
                <a:latin typeface="微软雅黑"/>
                <a:ea typeface="微软雅黑"/>
                <a:cs typeface="微软雅黑"/>
              </a:rPr>
              <a:t>SQL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oracle</a:t>
            </a:r>
            <a:r>
              <a:rPr lang="en-US" altLang="zh-CN" dirty="0" smtClean="0"/>
              <a:t>:</a:t>
            </a:r>
          </a:p>
          <a:p>
            <a:pPr>
              <a:buNone/>
            </a:pPr>
            <a:r>
              <a:rPr lang="en-US" altLang="zh-CN" sz="1600" dirty="0" err="1" smtClean="0">
                <a:cs typeface="Arial" pitchFamily="34" charset="0"/>
              </a:rPr>
              <a:t>v_sql</a:t>
            </a:r>
            <a:r>
              <a:rPr lang="en-US" altLang="zh-CN" sz="1600" dirty="0" smtClean="0">
                <a:cs typeface="Arial" pitchFamily="34" charset="0"/>
              </a:rPr>
              <a:t>:='insert  into   </a:t>
            </a:r>
            <a:r>
              <a:rPr lang="en-US" altLang="zh-CN" sz="1600" dirty="0" err="1" smtClean="0">
                <a:cs typeface="Arial" pitchFamily="34" charset="0"/>
              </a:rPr>
              <a:t>jtfx_tmp_tsp_callnumber</a:t>
            </a:r>
            <a:r>
              <a:rPr lang="en-US" altLang="zh-CN" sz="1600" dirty="0" smtClean="0">
                <a:cs typeface="Arial" pitchFamily="34" charset="0"/>
              </a:rPr>
              <a:t> </a:t>
            </a:r>
            <a:r>
              <a:rPr lang="en-US" altLang="zh-CN" sz="1600" dirty="0" smtClean="0">
                <a:cs typeface="Arial" pitchFamily="34" charset="0"/>
              </a:rPr>
              <a:t>(</a:t>
            </a:r>
            <a:r>
              <a:rPr lang="en-US" altLang="zh-CN" sz="1600" dirty="0" err="1" smtClean="0">
                <a:cs typeface="Arial" pitchFamily="34" charset="0"/>
              </a:rPr>
              <a:t>call_code,area_code,tsp_code,brand_code,first_date,last_date</a:t>
            </a:r>
            <a:r>
              <a:rPr lang="en-US" altLang="zh-CN" sz="1600" dirty="0" smtClean="0">
                <a:cs typeface="Arial" pitchFamily="34" charset="0"/>
              </a:rPr>
              <a:t>) 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select  </a:t>
            </a:r>
            <a:r>
              <a:rPr lang="en-US" altLang="zh-CN" sz="1600" dirty="0" err="1" smtClean="0">
                <a:cs typeface="Arial" pitchFamily="34" charset="0"/>
              </a:rPr>
              <a:t>call_code,area_code,tsp_code</a:t>
            </a:r>
            <a:r>
              <a:rPr lang="en-US" altLang="zh-CN" sz="1600" dirty="0" smtClean="0">
                <a:solidFill>
                  <a:srgbClr val="FF0000"/>
                </a:solidFill>
                <a:cs typeface="Arial" pitchFamily="34" charset="0"/>
              </a:rPr>
              <a:t>, :</a:t>
            </a:r>
            <a:r>
              <a:rPr lang="en-US" altLang="zh-CN" sz="1600" dirty="0" err="1" smtClean="0">
                <a:solidFill>
                  <a:srgbClr val="FF0000"/>
                </a:solidFill>
                <a:cs typeface="Arial" pitchFamily="34" charset="0"/>
              </a:rPr>
              <a:t>v_date</a:t>
            </a:r>
            <a:r>
              <a:rPr lang="en-US" altLang="zh-CN" sz="1600" dirty="0" smtClean="0">
                <a:solidFill>
                  <a:srgbClr val="FF0000"/>
                </a:solidFill>
                <a:cs typeface="Arial" pitchFamily="34" charset="0"/>
              </a:rPr>
              <a:t>, :</a:t>
            </a:r>
            <a:r>
              <a:rPr lang="en-US" altLang="zh-CN" sz="1600" dirty="0" err="1" smtClean="0">
                <a:solidFill>
                  <a:srgbClr val="FF0000"/>
                </a:solidFill>
                <a:cs typeface="Arial" pitchFamily="34" charset="0"/>
              </a:rPr>
              <a:t>v_date</a:t>
            </a:r>
            <a:r>
              <a:rPr lang="en-US" altLang="zh-CN" sz="1600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altLang="zh-CN" sz="1600" dirty="0" smtClean="0">
                <a:cs typeface="Arial" pitchFamily="34" charset="0"/>
              </a:rPr>
              <a:t>from </a:t>
            </a:r>
            <a:r>
              <a:rPr lang="en-US" altLang="zh-CN" sz="1600" dirty="0" err="1" smtClean="0">
                <a:cs typeface="Arial" pitchFamily="34" charset="0"/>
              </a:rPr>
              <a:t>jtfx_tm_calling</a:t>
            </a:r>
            <a:r>
              <a:rPr lang="en-US" altLang="zh-CN" sz="1600" dirty="0" smtClean="0">
                <a:cs typeface="Arial" pitchFamily="34" charset="0"/>
              </a:rPr>
              <a:t> t where </a:t>
            </a:r>
            <a:r>
              <a:rPr lang="en-US" altLang="zh-CN" sz="1600" dirty="0" err="1" smtClean="0">
                <a:cs typeface="Arial" pitchFamily="34" charset="0"/>
              </a:rPr>
              <a:t>brand_code</a:t>
            </a:r>
            <a:r>
              <a:rPr lang="en-US" altLang="zh-CN" sz="1600" dirty="0" smtClean="0">
                <a:cs typeface="Arial" pitchFamily="34" charset="0"/>
              </a:rPr>
              <a:t> !=-2';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execute immediate </a:t>
            </a:r>
            <a:r>
              <a:rPr lang="en-US" altLang="zh-CN" sz="1600" dirty="0" err="1" smtClean="0">
                <a:cs typeface="Arial" pitchFamily="34" charset="0"/>
              </a:rPr>
              <a:t>v_sql</a:t>
            </a:r>
            <a:r>
              <a:rPr lang="en-US" altLang="zh-CN" sz="1600" dirty="0" smtClean="0">
                <a:cs typeface="Arial" pitchFamily="34" charset="0"/>
              </a:rPr>
              <a:t> using </a:t>
            </a:r>
            <a:r>
              <a:rPr lang="en-US" altLang="zh-CN" sz="1600" dirty="0" err="1" smtClean="0">
                <a:solidFill>
                  <a:srgbClr val="FF0000"/>
                </a:solidFill>
                <a:cs typeface="Arial" pitchFamily="34" charset="0"/>
              </a:rPr>
              <a:t>v_date,v_date</a:t>
            </a:r>
            <a:r>
              <a:rPr lang="en-US" altLang="zh-CN" sz="1600" dirty="0" smtClean="0">
                <a:cs typeface="Arial" pitchFamily="34" charset="0"/>
              </a:rPr>
              <a:t>;</a:t>
            </a:r>
          </a:p>
          <a:p>
            <a:r>
              <a:rPr lang="en-US" altLang="zh-CN" dirty="0" smtClean="0"/>
              <a:t>GBase 8s: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let </a:t>
            </a:r>
            <a:r>
              <a:rPr lang="en-US" altLang="zh-CN" sz="1600" dirty="0" err="1" smtClean="0">
                <a:cs typeface="Arial" pitchFamily="34" charset="0"/>
              </a:rPr>
              <a:t>sql</a:t>
            </a:r>
            <a:r>
              <a:rPr lang="en-US" altLang="zh-CN" sz="1600" dirty="0" smtClean="0">
                <a:cs typeface="Arial" pitchFamily="34" charset="0"/>
              </a:rPr>
              <a:t> = </a:t>
            </a:r>
            <a:r>
              <a:rPr lang="en-US" altLang="zh-CN" sz="1600" dirty="0" smtClean="0">
                <a:cs typeface="Arial" pitchFamily="34" charset="0"/>
              </a:rPr>
              <a:t>'insert  into   </a:t>
            </a:r>
            <a:r>
              <a:rPr lang="en-US" altLang="zh-CN" sz="1600" dirty="0" err="1" smtClean="0">
                <a:cs typeface="Arial" pitchFamily="34" charset="0"/>
              </a:rPr>
              <a:t>jtfx_tmp_tsp_callnumber</a:t>
            </a:r>
            <a:r>
              <a:rPr lang="en-US" altLang="zh-CN" sz="1600" dirty="0" smtClean="0">
                <a:cs typeface="Arial" pitchFamily="34" charset="0"/>
              </a:rPr>
              <a:t> (</a:t>
            </a:r>
            <a:r>
              <a:rPr lang="en-US" altLang="zh-CN" sz="1600" dirty="0" err="1" smtClean="0">
                <a:cs typeface="Arial" pitchFamily="34" charset="0"/>
              </a:rPr>
              <a:t>call_code,area_code,tsp_code,brand_code,first_date,last_date</a:t>
            </a:r>
            <a:r>
              <a:rPr lang="en-US" altLang="zh-CN" sz="1600" dirty="0" smtClean="0">
                <a:cs typeface="Arial" pitchFamily="34" charset="0"/>
              </a:rPr>
              <a:t>) 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select  </a:t>
            </a:r>
            <a:r>
              <a:rPr lang="en-US" altLang="zh-CN" sz="1600" dirty="0" err="1" smtClean="0">
                <a:cs typeface="Arial" pitchFamily="34" charset="0"/>
              </a:rPr>
              <a:t>call_code,area_code,tsp_code</a:t>
            </a:r>
            <a:r>
              <a:rPr lang="en-US" altLang="zh-CN" sz="1600" dirty="0" smtClean="0">
                <a:solidFill>
                  <a:srgbClr val="FF0000"/>
                </a:solidFill>
                <a:cs typeface="Arial" pitchFamily="34" charset="0"/>
              </a:rPr>
              <a:t>,' || </a:t>
            </a:r>
            <a:r>
              <a:rPr lang="en-US" altLang="zh-CN" sz="1600" dirty="0" err="1" smtClean="0">
                <a:solidFill>
                  <a:srgbClr val="FF0000"/>
                </a:solidFill>
                <a:cs typeface="Arial" pitchFamily="34" charset="0"/>
              </a:rPr>
              <a:t>v_date</a:t>
            </a:r>
            <a:r>
              <a:rPr lang="en-US" altLang="zh-CN" sz="1600" dirty="0" smtClean="0">
                <a:solidFill>
                  <a:srgbClr val="FF0000"/>
                </a:solidFill>
                <a:cs typeface="Arial" pitchFamily="34" charset="0"/>
              </a:rPr>
              <a:t> || ',</a:t>
            </a:r>
            <a:r>
              <a:rPr lang="en-US" altLang="zh-CN" sz="1600" dirty="0" smtClean="0">
                <a:solidFill>
                  <a:srgbClr val="FF0000"/>
                </a:solidFill>
                <a:cs typeface="Arial" pitchFamily="34" charset="0"/>
              </a:rPr>
              <a:t> '</a:t>
            </a:r>
            <a:r>
              <a:rPr lang="en-US" altLang="zh-CN" sz="1600" dirty="0" smtClean="0">
                <a:solidFill>
                  <a:srgbClr val="FF0000"/>
                </a:solidFill>
                <a:cs typeface="Arial" pitchFamily="34" charset="0"/>
              </a:rPr>
              <a:t> || </a:t>
            </a:r>
            <a:r>
              <a:rPr lang="en-US" altLang="zh-CN" sz="1600" dirty="0" err="1" smtClean="0">
                <a:solidFill>
                  <a:srgbClr val="FF0000"/>
                </a:solidFill>
                <a:cs typeface="Arial" pitchFamily="34" charset="0"/>
              </a:rPr>
              <a:t>v_date</a:t>
            </a:r>
            <a:r>
              <a:rPr lang="en-US" altLang="zh-CN" sz="1600" dirty="0" smtClean="0">
                <a:solidFill>
                  <a:srgbClr val="FF0000"/>
                </a:solidFill>
                <a:cs typeface="Arial" pitchFamily="34" charset="0"/>
              </a:rPr>
              <a:t> || </a:t>
            </a:r>
            <a:r>
              <a:rPr lang="en-US" altLang="zh-CN" sz="1600" dirty="0" smtClean="0">
                <a:solidFill>
                  <a:srgbClr val="FF0000"/>
                </a:solidFill>
                <a:cs typeface="Arial" pitchFamily="34" charset="0"/>
              </a:rPr>
              <a:t>'</a:t>
            </a:r>
            <a:r>
              <a:rPr lang="en-US" altLang="zh-CN" sz="1600" dirty="0" smtClean="0">
                <a:solidFill>
                  <a:srgbClr val="FF0000"/>
                </a:solidFill>
                <a:cs typeface="Arial" pitchFamily="34" charset="0"/>
              </a:rPr>
              <a:t>  </a:t>
            </a:r>
            <a:r>
              <a:rPr lang="en-US" altLang="zh-CN" sz="1600" dirty="0" smtClean="0">
                <a:cs typeface="Arial" pitchFamily="34" charset="0"/>
              </a:rPr>
              <a:t>from   </a:t>
            </a:r>
            <a:r>
              <a:rPr lang="en-US" altLang="zh-CN" sz="1600" dirty="0" err="1" smtClean="0">
                <a:cs typeface="Arial" pitchFamily="34" charset="0"/>
              </a:rPr>
              <a:t>jtfx_tm_calling</a:t>
            </a:r>
            <a:r>
              <a:rPr lang="en-US" altLang="zh-CN" sz="1600" dirty="0" smtClean="0">
                <a:cs typeface="Arial" pitchFamily="34" charset="0"/>
              </a:rPr>
              <a:t> </a:t>
            </a:r>
            <a:r>
              <a:rPr lang="en-US" altLang="zh-CN" sz="1600" dirty="0" smtClean="0">
                <a:cs typeface="Arial" pitchFamily="34" charset="0"/>
              </a:rPr>
              <a:t>t where </a:t>
            </a:r>
            <a:r>
              <a:rPr lang="en-US" altLang="zh-CN" sz="1600" dirty="0" err="1" smtClean="0">
                <a:cs typeface="Arial" pitchFamily="34" charset="0"/>
              </a:rPr>
              <a:t>brand_code</a:t>
            </a:r>
            <a:r>
              <a:rPr lang="en-US" altLang="zh-CN" sz="1600" dirty="0" smtClean="0">
                <a:cs typeface="Arial" pitchFamily="34" charset="0"/>
              </a:rPr>
              <a:t> !=-</a:t>
            </a:r>
            <a:r>
              <a:rPr lang="en-US" altLang="zh-CN" sz="1600" dirty="0" smtClean="0">
                <a:cs typeface="Arial" pitchFamily="34" charset="0"/>
              </a:rPr>
              <a:t>2';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execute immediate </a:t>
            </a:r>
            <a:r>
              <a:rPr lang="en-US" altLang="zh-CN" sz="1600" dirty="0" err="1" smtClean="0">
                <a:cs typeface="Arial" pitchFamily="34" charset="0"/>
              </a:rPr>
              <a:t>v_sql</a:t>
            </a:r>
            <a:r>
              <a:rPr lang="en-US" altLang="zh-CN" sz="1600" dirty="0" smtClean="0"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en-US" altLang="zh-CN" dirty="0" smtClean="0"/>
              <a:t>GBase 8s</a:t>
            </a:r>
            <a:r>
              <a:rPr lang="zh-CN" altLang="en-US" dirty="0" smtClean="0"/>
              <a:t>上的投影列变量，只能通过字段符拼接的方式。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800" dirty="0" smtClean="0">
                <a:latin typeface="微软雅黑"/>
                <a:ea typeface="微软雅黑"/>
                <a:cs typeface="微软雅黑"/>
              </a:rPr>
              <a:t>执行动态</a:t>
            </a:r>
            <a:r>
              <a:rPr lang="en-US" altLang="zh-CN" sz="2800" dirty="0" smtClean="0">
                <a:latin typeface="微软雅黑"/>
                <a:ea typeface="微软雅黑"/>
                <a:cs typeface="微软雅黑"/>
              </a:rPr>
              <a:t>SQL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Oracle </a:t>
            </a:r>
            <a:r>
              <a:rPr lang="zh-CN" altLang="en-US" dirty="0" smtClean="0"/>
              <a:t>：</a:t>
            </a:r>
          </a:p>
          <a:p>
            <a:pPr>
              <a:buNone/>
            </a:pPr>
            <a:r>
              <a:rPr lang="zh-CN" altLang="en-US" dirty="0" smtClean="0"/>
              <a:t>  具有</a:t>
            </a:r>
            <a:r>
              <a:rPr lang="zh-CN" altLang="en-US" dirty="0" smtClean="0"/>
              <a:t>下面的语法：</a:t>
            </a:r>
          </a:p>
          <a:p>
            <a:pPr marL="685800" lvl="2">
              <a:spcBef>
                <a:spcPts val="1000"/>
              </a:spcBef>
              <a:buBlip>
                <a:blip r:embed="rId2"/>
              </a:buBlip>
            </a:pPr>
            <a:r>
              <a:rPr lang="zh-CN" altLang="en-US" sz="2500" dirty="0" smtClean="0"/>
              <a:t> </a:t>
            </a:r>
            <a:r>
              <a:rPr lang="en-US" altLang="zh-CN" sz="2500" dirty="0" smtClean="0"/>
              <a:t>1.exceute immediate </a:t>
            </a:r>
            <a:r>
              <a:rPr lang="en-US" altLang="zh-CN" sz="2500" dirty="0" err="1" smtClean="0"/>
              <a:t>sqlcmd</a:t>
            </a:r>
            <a:r>
              <a:rPr lang="en-US" altLang="zh-CN" sz="2500" dirty="0" smtClean="0"/>
              <a:t> into :var1,:var2 ;</a:t>
            </a:r>
          </a:p>
          <a:p>
            <a:pPr marL="685800" lvl="2">
              <a:spcBef>
                <a:spcPts val="1000"/>
              </a:spcBef>
              <a:buBlip>
                <a:blip r:embed="rId2"/>
              </a:buBlip>
            </a:pPr>
            <a:r>
              <a:rPr lang="en-US" altLang="zh-CN" sz="2500" dirty="0" smtClean="0"/>
              <a:t> 2.execute immediate </a:t>
            </a:r>
            <a:r>
              <a:rPr lang="en-US" altLang="zh-CN" sz="2500" dirty="0" err="1" smtClean="0"/>
              <a:t>sqlcmd</a:t>
            </a:r>
            <a:r>
              <a:rPr lang="en-US" altLang="zh-CN" sz="2500" dirty="0" smtClean="0"/>
              <a:t> using  :var1,:var2;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GBase </a:t>
            </a:r>
            <a:r>
              <a:rPr lang="en-US" altLang="zh-CN" dirty="0" smtClean="0"/>
              <a:t>8s</a:t>
            </a:r>
            <a:r>
              <a:rPr lang="en-US" altLang="zh-CN" dirty="0" smtClean="0"/>
              <a:t>:</a:t>
            </a:r>
          </a:p>
          <a:p>
            <a:pPr>
              <a:buNone/>
            </a:pPr>
            <a:r>
              <a:rPr lang="en-US" altLang="zh-CN" sz="2500" dirty="0" smtClean="0"/>
              <a:t> </a:t>
            </a:r>
            <a:r>
              <a:rPr lang="en-US" altLang="zh-CN" sz="2500" dirty="0" smtClean="0"/>
              <a:t> </a:t>
            </a:r>
            <a:r>
              <a:rPr lang="zh-CN" altLang="en-US" sz="2500" dirty="0" smtClean="0"/>
              <a:t>目前</a:t>
            </a:r>
            <a:r>
              <a:rPr lang="zh-CN" altLang="en-US" sz="2500" dirty="0" smtClean="0"/>
              <a:t>在过程中没有</a:t>
            </a:r>
            <a:r>
              <a:rPr lang="en-US" altLang="zh-CN" sz="2500" dirty="0" smtClean="0"/>
              <a:t>into</a:t>
            </a:r>
            <a:r>
              <a:rPr lang="zh-CN" altLang="en-US" sz="2500" dirty="0" smtClean="0"/>
              <a:t>和</a:t>
            </a:r>
            <a:r>
              <a:rPr lang="en-US" altLang="zh-CN" sz="2500" dirty="0" smtClean="0"/>
              <a:t>using</a:t>
            </a:r>
            <a:r>
              <a:rPr lang="zh-CN" altLang="en-US" sz="2500" dirty="0" smtClean="0"/>
              <a:t>的选项；</a:t>
            </a:r>
          </a:p>
          <a:p>
            <a:pPr marL="685800" lvl="2">
              <a:spcBef>
                <a:spcPts val="1000"/>
              </a:spcBef>
              <a:buBlip>
                <a:blip r:embed="rId2"/>
              </a:buBlip>
            </a:pPr>
            <a:r>
              <a:rPr lang="en-US" altLang="zh-CN" sz="2500" dirty="0" smtClean="0"/>
              <a:t>1.</a:t>
            </a:r>
            <a:r>
              <a:rPr lang="zh-CN" altLang="en-US" sz="2500" dirty="0" smtClean="0"/>
              <a:t>需要</a:t>
            </a:r>
            <a:r>
              <a:rPr lang="zh-CN" altLang="en-US" sz="2500" dirty="0" smtClean="0"/>
              <a:t>通过游标来实现；</a:t>
            </a:r>
          </a:p>
          <a:p>
            <a:pPr marL="685800" lvl="2">
              <a:spcBef>
                <a:spcPts val="1000"/>
              </a:spcBef>
              <a:buBlip>
                <a:blip r:embed="rId2"/>
              </a:buBlip>
            </a:pPr>
            <a:r>
              <a:rPr lang="en-US" altLang="zh-CN" sz="2500" dirty="0" smtClean="0"/>
              <a:t>2.</a:t>
            </a:r>
            <a:r>
              <a:rPr lang="zh-CN" altLang="en-US" sz="2500" dirty="0" smtClean="0"/>
              <a:t>需要</a:t>
            </a:r>
            <a:r>
              <a:rPr lang="zh-CN" altLang="en-US" sz="2500" dirty="0" smtClean="0"/>
              <a:t>将</a:t>
            </a:r>
            <a:r>
              <a:rPr lang="en-US" altLang="zh-CN" sz="2500" dirty="0" smtClean="0"/>
              <a:t>var1</a:t>
            </a:r>
            <a:r>
              <a:rPr lang="zh-CN" altLang="en-US" sz="2500" dirty="0" smtClean="0"/>
              <a:t>和</a:t>
            </a:r>
            <a:r>
              <a:rPr lang="en-US" altLang="zh-CN" sz="2500" dirty="0" smtClean="0"/>
              <a:t>var2</a:t>
            </a:r>
            <a:r>
              <a:rPr lang="zh-CN" altLang="en-US" sz="2500" dirty="0" smtClean="0"/>
              <a:t>以及</a:t>
            </a:r>
            <a:r>
              <a:rPr lang="en-US" altLang="zh-CN" sz="2500" dirty="0" err="1" smtClean="0"/>
              <a:t>sqlcmd</a:t>
            </a:r>
            <a:r>
              <a:rPr lang="zh-CN" altLang="en-US" sz="2500" dirty="0" smtClean="0"/>
              <a:t>连接为一个字符串，</a:t>
            </a:r>
          </a:p>
          <a:p>
            <a:pPr marL="685800" lvl="2">
              <a:spcBef>
                <a:spcPts val="1000"/>
              </a:spcBef>
              <a:buBlip>
                <a:blip r:embed="rId2"/>
              </a:buBlip>
            </a:pPr>
            <a:r>
              <a:rPr lang="en-US" altLang="zh-CN" sz="2500" dirty="0" smtClean="0"/>
              <a:t>3.</a:t>
            </a:r>
            <a:r>
              <a:rPr lang="zh-CN" altLang="en-US" sz="2500" dirty="0" smtClean="0"/>
              <a:t>然后</a:t>
            </a:r>
            <a:r>
              <a:rPr lang="zh-CN" altLang="en-US" sz="2500" dirty="0" smtClean="0"/>
              <a:t>在通过</a:t>
            </a:r>
            <a:r>
              <a:rPr lang="en-US" altLang="zh-CN" sz="2500" dirty="0" smtClean="0"/>
              <a:t>execute immediate</a:t>
            </a:r>
            <a:r>
              <a:rPr lang="zh-CN" altLang="en-US" sz="2500" dirty="0" smtClean="0"/>
              <a:t>来执行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游标</a:t>
            </a:r>
            <a:r>
              <a:rPr lang="en-US" altLang="zh-CN" dirty="0" smtClean="0"/>
              <a:t>cursor Oracle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Oracle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cursor c_cur2(</a:t>
            </a:r>
            <a:r>
              <a:rPr lang="en-US" altLang="zh-CN" sz="1600" dirty="0" err="1" smtClean="0">
                <a:solidFill>
                  <a:srgbClr val="FF0000"/>
                </a:solidFill>
                <a:cs typeface="Arial" pitchFamily="34" charset="0"/>
              </a:rPr>
              <a:t>v_task_id</a:t>
            </a:r>
            <a:r>
              <a:rPr lang="en-US" altLang="zh-CN" sz="1600" dirty="0" smtClean="0">
                <a:solidFill>
                  <a:srgbClr val="FF0000"/>
                </a:solidFill>
                <a:cs typeface="Arial" pitchFamily="34" charset="0"/>
              </a:rPr>
              <a:t> number</a:t>
            </a:r>
            <a:r>
              <a:rPr lang="en-US" altLang="zh-CN" sz="1600" dirty="0" smtClean="0">
                <a:cs typeface="Arial" pitchFamily="34" charset="0"/>
              </a:rPr>
              <a:t>) is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select </a:t>
            </a:r>
            <a:r>
              <a:rPr lang="en-US" altLang="zh-CN" sz="1600" dirty="0" err="1" smtClean="0">
                <a:cs typeface="Arial" pitchFamily="34" charset="0"/>
              </a:rPr>
              <a:t>format_id,format_item,format_item_val,deal_date</a:t>
            </a:r>
            <a:r>
              <a:rPr lang="en-US" altLang="zh-CN" sz="1600" dirty="0" smtClean="0"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from </a:t>
            </a:r>
            <a:r>
              <a:rPr lang="en-US" altLang="zh-CN" sz="1600" dirty="0" err="1" smtClean="0">
                <a:cs typeface="Arial" pitchFamily="34" charset="0"/>
              </a:rPr>
              <a:t>tg_stat_result_temporarily</a:t>
            </a:r>
            <a:endParaRPr lang="en-US" altLang="zh-CN" sz="1600" dirty="0" smtClean="0">
              <a:cs typeface="Arial" pitchFamily="34" charset="0"/>
            </a:endParaRP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where </a:t>
            </a:r>
            <a:r>
              <a:rPr lang="en-US" altLang="zh-CN" sz="1600" dirty="0" err="1" smtClean="0">
                <a:cs typeface="Arial" pitchFamily="34" charset="0"/>
              </a:rPr>
              <a:t>task_id</a:t>
            </a:r>
            <a:r>
              <a:rPr lang="en-US" altLang="zh-CN" sz="1600" dirty="0" smtClean="0">
                <a:cs typeface="Arial" pitchFamily="34" charset="0"/>
              </a:rPr>
              <a:t>=</a:t>
            </a:r>
            <a:r>
              <a:rPr lang="en-US" altLang="zh-CN" sz="1600" dirty="0" err="1" smtClean="0">
                <a:solidFill>
                  <a:srgbClr val="FF0000"/>
                </a:solidFill>
                <a:cs typeface="Arial" pitchFamily="34" charset="0"/>
              </a:rPr>
              <a:t>v_task_id</a:t>
            </a:r>
            <a:r>
              <a:rPr lang="en-US" altLang="zh-CN" sz="1600" dirty="0" smtClean="0"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for v_cur2 in </a:t>
            </a:r>
            <a:r>
              <a:rPr lang="en-US" altLang="zh-CN" sz="1600" dirty="0" smtClean="0">
                <a:solidFill>
                  <a:srgbClr val="FF0000"/>
                </a:solidFill>
                <a:cs typeface="Arial" pitchFamily="34" charset="0"/>
              </a:rPr>
              <a:t>c_cur2(v_cur1.task_id)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loop </a:t>
            </a:r>
            <a:r>
              <a:rPr lang="en-US" altLang="zh-CN" sz="1600" dirty="0" smtClean="0">
                <a:cs typeface="Arial" pitchFamily="34" charset="0"/>
              </a:rPr>
              <a:t>select </a:t>
            </a:r>
            <a:r>
              <a:rPr lang="en-US" altLang="zh-CN" sz="1600" dirty="0" err="1" smtClean="0">
                <a:cs typeface="Arial" pitchFamily="34" charset="0"/>
              </a:rPr>
              <a:t>wg_model_code,wg_log_code,wg_recycle_code</a:t>
            </a:r>
            <a:r>
              <a:rPr lang="en-US" altLang="zh-CN" sz="1600" dirty="0" smtClean="0">
                <a:cs typeface="Arial" pitchFamily="34" charset="0"/>
              </a:rPr>
              <a:t>, </a:t>
            </a:r>
            <a:r>
              <a:rPr lang="en-US" altLang="zh-CN" sz="1600" dirty="0" err="1" smtClean="0">
                <a:cs typeface="Arial" pitchFamily="34" charset="0"/>
              </a:rPr>
              <a:t>wg_record_code</a:t>
            </a:r>
            <a:endParaRPr lang="en-US" altLang="zh-CN" sz="1600" dirty="0" smtClean="0">
              <a:cs typeface="Arial" pitchFamily="34" charset="0"/>
            </a:endParaRP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    into </a:t>
            </a:r>
            <a:r>
              <a:rPr lang="en-US" altLang="zh-CN" sz="1600" dirty="0" err="1" smtClean="0">
                <a:cs typeface="Arial" pitchFamily="34" charset="0"/>
              </a:rPr>
              <a:t>v_wg_model_code,v_wg_log_code,v_wg_recycle_code</a:t>
            </a:r>
            <a:r>
              <a:rPr lang="en-US" altLang="zh-CN" sz="1600" dirty="0" smtClean="0">
                <a:cs typeface="Arial" pitchFamily="34" charset="0"/>
              </a:rPr>
              <a:t>, </a:t>
            </a:r>
            <a:r>
              <a:rPr lang="en-US" altLang="zh-CN" sz="1600" dirty="0" err="1" smtClean="0">
                <a:cs typeface="Arial" pitchFamily="34" charset="0"/>
              </a:rPr>
              <a:t>v_wg_record_code</a:t>
            </a:r>
            <a:endParaRPr lang="en-US" altLang="zh-CN" sz="1600" dirty="0" smtClean="0">
              <a:cs typeface="Arial" pitchFamily="34" charset="0"/>
            </a:endParaRP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    </a:t>
            </a:r>
            <a:r>
              <a:rPr lang="en-US" altLang="zh-CN" sz="1600" dirty="0" smtClean="0">
                <a:cs typeface="Arial" pitchFamily="34" charset="0"/>
              </a:rPr>
              <a:t>from </a:t>
            </a:r>
            <a:r>
              <a:rPr lang="en-US" altLang="zh-CN" sz="1600" dirty="0" err="1" smtClean="0">
                <a:cs typeface="Arial" pitchFamily="34" charset="0"/>
              </a:rPr>
              <a:t>zhjs_param_tj.tg_format_item</a:t>
            </a:r>
            <a:endParaRPr lang="en-US" altLang="zh-CN" sz="1600" dirty="0" smtClean="0">
              <a:cs typeface="Arial" pitchFamily="34" charset="0"/>
            </a:endParaRP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    where </a:t>
            </a:r>
            <a:r>
              <a:rPr lang="en-US" altLang="zh-CN" sz="1600" dirty="0" err="1" smtClean="0">
                <a:cs typeface="Arial" pitchFamily="34" charset="0"/>
              </a:rPr>
              <a:t>format_id</a:t>
            </a:r>
            <a:r>
              <a:rPr lang="en-US" altLang="zh-CN" sz="1600" dirty="0" smtClean="0">
                <a:cs typeface="Arial" pitchFamily="34" charset="0"/>
              </a:rPr>
              <a:t>=v_cur2.format_id </a:t>
            </a:r>
            <a:r>
              <a:rPr lang="en-US" altLang="zh-CN" sz="1600" dirty="0" smtClean="0">
                <a:cs typeface="Arial" pitchFamily="34" charset="0"/>
              </a:rPr>
              <a:t>and </a:t>
            </a:r>
            <a:r>
              <a:rPr lang="en-US" altLang="zh-CN" sz="1600" dirty="0" err="1" smtClean="0">
                <a:cs typeface="Arial" pitchFamily="34" charset="0"/>
              </a:rPr>
              <a:t>format_item</a:t>
            </a:r>
            <a:r>
              <a:rPr lang="en-US" altLang="zh-CN" sz="1600" dirty="0" smtClean="0">
                <a:cs typeface="Arial" pitchFamily="34" charset="0"/>
              </a:rPr>
              <a:t>=v_cur2.format_item</a:t>
            </a:r>
            <a:r>
              <a:rPr lang="en-US" altLang="zh-CN" sz="1600" dirty="0" smtClean="0"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end </a:t>
            </a:r>
            <a:r>
              <a:rPr lang="en-US" altLang="zh-CN" sz="1600" dirty="0" smtClean="0">
                <a:cs typeface="Arial" pitchFamily="34" charset="0"/>
              </a:rPr>
              <a:t>loop;</a:t>
            </a:r>
            <a:endParaRPr lang="zh-CN" altLang="en-US" sz="1600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变量定义方式</a:t>
            </a:r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Oracle</a:t>
            </a:r>
            <a:r>
              <a:rPr lang="en-US" altLang="zh-CN" dirty="0" smtClean="0"/>
              <a:t>:  </a:t>
            </a:r>
          </a:p>
          <a:p>
            <a:pPr>
              <a:buNone/>
            </a:pPr>
            <a:r>
              <a:rPr lang="en-US" altLang="zh-CN" dirty="0" smtClean="0"/>
              <a:t>     </a:t>
            </a:r>
            <a:r>
              <a:rPr lang="en-US" altLang="zh-CN" dirty="0" err="1" smtClean="0"/>
              <a:t>v_col_name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USER_TABLES.col_name%TYPE</a:t>
            </a:r>
            <a:r>
              <a:rPr lang="en-US" altLang="zh-CN" dirty="0" smtClean="0"/>
              <a:t>;</a:t>
            </a:r>
          </a:p>
          <a:p>
            <a:pPr>
              <a:buNone/>
            </a:pPr>
            <a:r>
              <a:rPr lang="en-US" altLang="zh-CN" dirty="0" smtClean="0"/>
              <a:t>	 </a:t>
            </a:r>
            <a:r>
              <a:rPr lang="en-US" altLang="zh-CN" dirty="0" smtClean="0"/>
              <a:t>  </a:t>
            </a:r>
            <a:r>
              <a:rPr lang="en-US" altLang="zh-CN" dirty="0" err="1" smtClean="0"/>
              <a:t>v_csr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sys_refcursor</a:t>
            </a:r>
            <a:r>
              <a:rPr lang="en-US" altLang="zh-CN" dirty="0" smtClean="0"/>
              <a:t>;</a:t>
            </a:r>
          </a:p>
          <a:p>
            <a:pPr>
              <a:buNone/>
            </a:pPr>
            <a:r>
              <a:rPr lang="en-US" altLang="zh-CN" dirty="0" smtClean="0"/>
              <a:t> </a:t>
            </a:r>
            <a:r>
              <a:rPr lang="en-US" altLang="zh-CN" dirty="0" smtClean="0"/>
              <a:t>    </a:t>
            </a:r>
            <a:r>
              <a:rPr lang="en-US" altLang="zh-CN" dirty="0" err="1" smtClean="0"/>
              <a:t>v_tabname</a:t>
            </a:r>
            <a:r>
              <a:rPr lang="en-US" altLang="zh-CN" dirty="0" smtClean="0"/>
              <a:t> varchar2(128);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GBase </a:t>
            </a:r>
            <a:r>
              <a:rPr lang="en-US" altLang="zh-CN" dirty="0" smtClean="0"/>
              <a:t>8s:</a:t>
            </a:r>
          </a:p>
          <a:p>
            <a:pPr>
              <a:buNone/>
            </a:pPr>
            <a:r>
              <a:rPr lang="en-US" altLang="zh-CN" dirty="0" smtClean="0"/>
              <a:t>    </a:t>
            </a:r>
            <a:r>
              <a:rPr lang="en-US" altLang="zh-CN" dirty="0" smtClean="0"/>
              <a:t>define </a:t>
            </a:r>
            <a:r>
              <a:rPr lang="en-US" altLang="zh-CN" dirty="0" err="1" smtClean="0"/>
              <a:t>v_col_name</a:t>
            </a:r>
            <a:r>
              <a:rPr lang="en-US" altLang="zh-CN" dirty="0" smtClean="0"/>
              <a:t> </a:t>
            </a:r>
            <a:r>
              <a:rPr lang="en-US" altLang="zh-CN" dirty="0" smtClean="0"/>
              <a:t>like </a:t>
            </a:r>
            <a:r>
              <a:rPr lang="en-US" altLang="zh-CN" dirty="0" err="1" smtClean="0"/>
              <a:t>USER_TABLES.col_name</a:t>
            </a:r>
            <a:r>
              <a:rPr lang="en-US" altLang="zh-CN" dirty="0" smtClean="0"/>
              <a:t>;</a:t>
            </a:r>
          </a:p>
          <a:p>
            <a:pPr>
              <a:buNone/>
            </a:pPr>
            <a:r>
              <a:rPr lang="en-US" altLang="zh-CN" dirty="0" smtClean="0"/>
              <a:t> </a:t>
            </a:r>
            <a:r>
              <a:rPr lang="en-US" altLang="zh-CN" dirty="0" smtClean="0"/>
              <a:t>   define </a:t>
            </a:r>
            <a:r>
              <a:rPr lang="en-US" altLang="zh-CN" dirty="0" err="1" smtClean="0"/>
              <a:t>v_csr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sys_refcursor</a:t>
            </a:r>
            <a:r>
              <a:rPr lang="en-US" altLang="zh-CN" dirty="0" smtClean="0"/>
              <a:t>;</a:t>
            </a:r>
          </a:p>
          <a:p>
            <a:pPr>
              <a:buNone/>
            </a:pPr>
            <a:r>
              <a:rPr lang="en-US" altLang="zh-CN" dirty="0" smtClean="0"/>
              <a:t> </a:t>
            </a:r>
            <a:r>
              <a:rPr lang="en-US" altLang="zh-CN" dirty="0" smtClean="0"/>
              <a:t>   define </a:t>
            </a:r>
            <a:r>
              <a:rPr lang="en-US" altLang="zh-CN" dirty="0" err="1" smtClean="0"/>
              <a:t>v_tabname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varchar</a:t>
            </a:r>
            <a:r>
              <a:rPr lang="en-US" altLang="zh-CN" dirty="0" smtClean="0"/>
              <a:t>(128); 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游标</a:t>
            </a:r>
            <a:r>
              <a:rPr lang="en-US" altLang="zh-CN" dirty="0" smtClean="0"/>
              <a:t>cursor GBase 8s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GBase 8s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define </a:t>
            </a:r>
            <a:r>
              <a:rPr lang="en-US" altLang="zh-CN" sz="1600" dirty="0" err="1" smtClean="0">
                <a:solidFill>
                  <a:srgbClr val="FF0000"/>
                </a:solidFill>
                <a:cs typeface="Arial" pitchFamily="34" charset="0"/>
              </a:rPr>
              <a:t>v_task_id</a:t>
            </a:r>
            <a:r>
              <a:rPr lang="en-US" altLang="zh-CN" sz="1600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altLang="zh-CN" sz="1600" dirty="0" err="1" smtClean="0">
                <a:solidFill>
                  <a:srgbClr val="FF0000"/>
                </a:solidFill>
                <a:cs typeface="Arial" pitchFamily="34" charset="0"/>
              </a:rPr>
              <a:t>int</a:t>
            </a:r>
            <a:r>
              <a:rPr lang="en-US" altLang="zh-CN" sz="1600" dirty="0" smtClean="0"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open </a:t>
            </a:r>
            <a:r>
              <a:rPr lang="en-US" altLang="zh-CN" sz="1600" dirty="0" smtClean="0">
                <a:cs typeface="Arial" pitchFamily="34" charset="0"/>
              </a:rPr>
              <a:t>c_cur2 for 'select </a:t>
            </a:r>
            <a:r>
              <a:rPr lang="en-US" altLang="zh-CN" sz="1600" dirty="0" err="1" smtClean="0">
                <a:cs typeface="Arial" pitchFamily="34" charset="0"/>
              </a:rPr>
              <a:t>format_id,format_item,format_item_val,deal_date</a:t>
            </a:r>
            <a:r>
              <a:rPr lang="en-US" altLang="zh-CN" sz="1600" dirty="0" smtClean="0">
                <a:cs typeface="Arial" pitchFamily="34" charset="0"/>
              </a:rPr>
              <a:t> </a:t>
            </a:r>
            <a:endParaRPr lang="en-US" altLang="zh-CN" sz="1600" dirty="0" smtClean="0">
              <a:cs typeface="Arial" pitchFamily="34" charset="0"/>
            </a:endParaRP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</a:t>
            </a:r>
            <a:r>
              <a:rPr lang="en-US" altLang="zh-CN" sz="1600" dirty="0" smtClean="0">
                <a:cs typeface="Arial" pitchFamily="34" charset="0"/>
              </a:rPr>
              <a:t>                        from </a:t>
            </a:r>
            <a:r>
              <a:rPr lang="en-US" altLang="zh-CN" sz="1600" dirty="0" err="1" smtClean="0">
                <a:cs typeface="Arial" pitchFamily="34" charset="0"/>
              </a:rPr>
              <a:t>tg_stat_result_temporarily</a:t>
            </a:r>
            <a:r>
              <a:rPr lang="en-US" altLang="zh-CN" sz="1600" dirty="0" smtClean="0">
                <a:cs typeface="Arial" pitchFamily="34" charset="0"/>
              </a:rPr>
              <a:t> </a:t>
            </a:r>
            <a:endParaRPr lang="en-US" altLang="zh-CN" sz="1600" dirty="0" smtClean="0">
              <a:cs typeface="Arial" pitchFamily="34" charset="0"/>
            </a:endParaRP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</a:t>
            </a:r>
            <a:r>
              <a:rPr lang="en-US" altLang="zh-CN" sz="1600" dirty="0" smtClean="0">
                <a:cs typeface="Arial" pitchFamily="34" charset="0"/>
              </a:rPr>
              <a:t>                        where </a:t>
            </a:r>
            <a:r>
              <a:rPr lang="en-US" altLang="zh-CN" sz="1600" dirty="0" err="1" smtClean="0">
                <a:cs typeface="Arial" pitchFamily="34" charset="0"/>
              </a:rPr>
              <a:t>task_id</a:t>
            </a:r>
            <a:r>
              <a:rPr lang="en-US" altLang="zh-CN" sz="1600" dirty="0" smtClean="0">
                <a:cs typeface="Arial" pitchFamily="34" charset="0"/>
              </a:rPr>
              <a:t> = ?' using </a:t>
            </a:r>
            <a:r>
              <a:rPr lang="en-US" altLang="zh-CN" sz="1600" dirty="0" err="1" smtClean="0">
                <a:solidFill>
                  <a:srgbClr val="FF0000"/>
                </a:solidFill>
                <a:cs typeface="Arial" pitchFamily="34" charset="0"/>
              </a:rPr>
              <a:t>v_task_id</a:t>
            </a:r>
            <a:r>
              <a:rPr lang="en-US" altLang="zh-CN" sz="1600" dirty="0" smtClean="0"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loop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</a:t>
            </a:r>
            <a:r>
              <a:rPr lang="en-US" altLang="zh-CN" sz="1600" dirty="0" smtClean="0">
                <a:cs typeface="Arial" pitchFamily="34" charset="0"/>
              </a:rPr>
              <a:t>   fetch </a:t>
            </a:r>
            <a:r>
              <a:rPr lang="en-US" altLang="zh-CN" sz="1600" dirty="0" smtClean="0">
                <a:cs typeface="Arial" pitchFamily="34" charset="0"/>
              </a:rPr>
              <a:t>c_cur2 into </a:t>
            </a:r>
            <a:r>
              <a:rPr lang="en-US" altLang="zh-CN" sz="1600" dirty="0" err="1" smtClean="0">
                <a:solidFill>
                  <a:srgbClr val="FF0000"/>
                </a:solidFill>
                <a:cs typeface="Arial" pitchFamily="34" charset="0"/>
              </a:rPr>
              <a:t>v_format_id</a:t>
            </a:r>
            <a:r>
              <a:rPr lang="en-US" altLang="zh-CN" sz="1600" dirty="0" smtClean="0">
                <a:solidFill>
                  <a:srgbClr val="FF0000"/>
                </a:solidFill>
                <a:cs typeface="Arial" pitchFamily="34" charset="0"/>
              </a:rPr>
              <a:t>, </a:t>
            </a:r>
            <a:r>
              <a:rPr lang="en-US" altLang="zh-CN" sz="1600" dirty="0" err="1" smtClean="0">
                <a:solidFill>
                  <a:srgbClr val="FF0000"/>
                </a:solidFill>
                <a:cs typeface="Arial" pitchFamily="34" charset="0"/>
              </a:rPr>
              <a:t>v_format_item,v_format_item_val,v_deal_date</a:t>
            </a:r>
            <a:r>
              <a:rPr lang="en-US" altLang="zh-CN" sz="1600" dirty="0" smtClean="0"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exit when SQLCODE = 100;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</a:t>
            </a:r>
            <a:r>
              <a:rPr lang="en-US" altLang="zh-CN" sz="1600" dirty="0" smtClean="0">
                <a:cs typeface="Arial" pitchFamily="34" charset="0"/>
              </a:rPr>
              <a:t>   select </a:t>
            </a:r>
            <a:r>
              <a:rPr lang="en-US" altLang="zh-CN" sz="1600" dirty="0" err="1" smtClean="0">
                <a:cs typeface="Arial" pitchFamily="34" charset="0"/>
              </a:rPr>
              <a:t>wg_model_code,wg_log_code,wg_recycle_code</a:t>
            </a:r>
            <a:r>
              <a:rPr lang="en-US" altLang="zh-CN" sz="1600" dirty="0" smtClean="0">
                <a:cs typeface="Arial" pitchFamily="34" charset="0"/>
              </a:rPr>
              <a:t>, </a:t>
            </a:r>
            <a:r>
              <a:rPr lang="en-US" altLang="zh-CN" sz="1600" dirty="0" err="1" smtClean="0">
                <a:cs typeface="Arial" pitchFamily="34" charset="0"/>
              </a:rPr>
              <a:t>wg_record_code</a:t>
            </a:r>
            <a:endParaRPr lang="en-US" altLang="zh-CN" sz="1600" dirty="0" smtClean="0">
              <a:cs typeface="Arial" pitchFamily="34" charset="0"/>
            </a:endParaRP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into </a:t>
            </a:r>
            <a:r>
              <a:rPr lang="en-US" altLang="zh-CN" sz="1600" dirty="0" err="1" smtClean="0">
                <a:cs typeface="Arial" pitchFamily="34" charset="0"/>
              </a:rPr>
              <a:t>v_wg_model_code,v_wg_log_code,v_wg_recycle_code</a:t>
            </a:r>
            <a:r>
              <a:rPr lang="en-US" altLang="zh-CN" sz="1600" dirty="0" smtClean="0">
                <a:cs typeface="Arial" pitchFamily="34" charset="0"/>
              </a:rPr>
              <a:t>, </a:t>
            </a:r>
            <a:r>
              <a:rPr lang="en-US" altLang="zh-CN" sz="1600" dirty="0" err="1" smtClean="0">
                <a:cs typeface="Arial" pitchFamily="34" charset="0"/>
              </a:rPr>
              <a:t>v_wg_record_code</a:t>
            </a:r>
            <a:r>
              <a:rPr lang="en-US" altLang="zh-CN" sz="1600" dirty="0" smtClean="0">
                <a:cs typeface="Arial" pitchFamily="34" charset="0"/>
              </a:rPr>
              <a:t> </a:t>
            </a:r>
            <a:endParaRPr lang="en-US" altLang="zh-CN" sz="1600" dirty="0" smtClean="0">
              <a:cs typeface="Arial" pitchFamily="34" charset="0"/>
            </a:endParaRP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</a:t>
            </a:r>
            <a:r>
              <a:rPr lang="en-US" altLang="zh-CN" sz="1600" dirty="0" smtClean="0">
                <a:cs typeface="Arial" pitchFamily="34" charset="0"/>
              </a:rPr>
              <a:t>   from </a:t>
            </a:r>
            <a:r>
              <a:rPr lang="en-US" altLang="zh-CN" sz="1600" dirty="0" err="1" smtClean="0">
                <a:cs typeface="Arial" pitchFamily="34" charset="0"/>
              </a:rPr>
              <a:t>zhjs_param_tj.tg_format_item</a:t>
            </a:r>
            <a:endParaRPr lang="en-US" altLang="zh-CN" sz="1600" dirty="0" smtClean="0">
              <a:cs typeface="Arial" pitchFamily="34" charset="0"/>
            </a:endParaRP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</a:t>
            </a:r>
            <a:r>
              <a:rPr lang="en-US" altLang="zh-CN" sz="1600" dirty="0" smtClean="0">
                <a:cs typeface="Arial" pitchFamily="34" charset="0"/>
              </a:rPr>
              <a:t>   where </a:t>
            </a:r>
            <a:r>
              <a:rPr lang="en-US" altLang="zh-CN" sz="1600" dirty="0" err="1" smtClean="0">
                <a:cs typeface="Arial" pitchFamily="34" charset="0"/>
              </a:rPr>
              <a:t>format_id</a:t>
            </a:r>
            <a:r>
              <a:rPr lang="en-US" altLang="zh-CN" sz="1600" dirty="0" smtClean="0">
                <a:cs typeface="Arial" pitchFamily="34" charset="0"/>
              </a:rPr>
              <a:t> = </a:t>
            </a:r>
            <a:r>
              <a:rPr lang="en-US" altLang="zh-CN" sz="1600" dirty="0" err="1" smtClean="0">
                <a:cs typeface="Arial" pitchFamily="34" charset="0"/>
              </a:rPr>
              <a:t>v_format_id</a:t>
            </a:r>
            <a:r>
              <a:rPr lang="en-US" altLang="zh-CN" sz="1600" dirty="0" smtClean="0">
                <a:cs typeface="Arial" pitchFamily="34" charset="0"/>
              </a:rPr>
              <a:t> and </a:t>
            </a:r>
            <a:r>
              <a:rPr lang="en-US" altLang="zh-CN" sz="1600" dirty="0" err="1" smtClean="0">
                <a:cs typeface="Arial" pitchFamily="34" charset="0"/>
              </a:rPr>
              <a:t>format_item</a:t>
            </a:r>
            <a:r>
              <a:rPr lang="en-US" altLang="zh-CN" sz="1600" dirty="0" smtClean="0">
                <a:cs typeface="Arial" pitchFamily="34" charset="0"/>
              </a:rPr>
              <a:t> = </a:t>
            </a:r>
            <a:r>
              <a:rPr lang="en-US" altLang="zh-CN" sz="1600" dirty="0" err="1" smtClean="0">
                <a:cs typeface="Arial" pitchFamily="34" charset="0"/>
              </a:rPr>
              <a:t>vformat_item</a:t>
            </a:r>
            <a:r>
              <a:rPr lang="en-US" altLang="zh-CN" sz="1600" dirty="0" smtClean="0"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end loop;</a:t>
            </a:r>
            <a:endParaRPr lang="zh-CN" altLang="en-US" sz="1600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/>
                <a:ea typeface="微软雅黑"/>
                <a:cs typeface="微软雅黑"/>
              </a:rPr>
              <a:t>标号语句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755651" y="1248513"/>
            <a:ext cx="4030953" cy="4888767"/>
          </a:xfrm>
        </p:spPr>
        <p:txBody>
          <a:bodyPr/>
          <a:lstStyle/>
          <a:p>
            <a:r>
              <a:rPr lang="en-US" altLang="zh-CN" dirty="0" smtClean="0"/>
              <a:t>Oracle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loop </a:t>
            </a:r>
            <a:endParaRPr lang="en-US" altLang="zh-CN" sz="1600" dirty="0" smtClean="0">
              <a:cs typeface="Arial" pitchFamily="34" charset="0"/>
            </a:endParaRP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if  </a:t>
            </a:r>
            <a:r>
              <a:rPr lang="en-US" altLang="zh-CN" sz="1600" dirty="0" smtClean="0">
                <a:cs typeface="Arial" pitchFamily="34" charset="0"/>
              </a:rPr>
              <a:t>v_expression1 is null then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    </a:t>
            </a:r>
            <a:r>
              <a:rPr lang="en-US" altLang="zh-CN" sz="1600" dirty="0" err="1" smtClean="0">
                <a:cs typeface="Arial" pitchFamily="34" charset="0"/>
              </a:rPr>
              <a:t>goto</a:t>
            </a:r>
            <a:r>
              <a:rPr lang="en-US" altLang="zh-CN" sz="1600" dirty="0" smtClean="0">
                <a:cs typeface="Arial" pitchFamily="34" charset="0"/>
              </a:rPr>
              <a:t> </a:t>
            </a:r>
            <a:r>
              <a:rPr lang="en-US" altLang="zh-CN" sz="1600" dirty="0" smtClean="0">
                <a:cs typeface="Arial" pitchFamily="34" charset="0"/>
              </a:rPr>
              <a:t>next2;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end </a:t>
            </a:r>
            <a:r>
              <a:rPr lang="en-US" altLang="zh-CN" sz="1600" dirty="0" smtClean="0">
                <a:cs typeface="Arial" pitchFamily="34" charset="0"/>
              </a:rPr>
              <a:t>if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&lt;&lt;</a:t>
            </a:r>
            <a:r>
              <a:rPr lang="en-US" altLang="zh-CN" sz="1600" dirty="0" smtClean="0">
                <a:cs typeface="Arial" pitchFamily="34" charset="0"/>
              </a:rPr>
              <a:t>next2&gt;&gt;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null</a:t>
            </a:r>
            <a:r>
              <a:rPr lang="en-US" altLang="zh-CN" sz="1600" dirty="0" smtClean="0"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end loop;</a:t>
            </a:r>
            <a:endParaRPr lang="zh-CN" altLang="en-US" sz="1600" dirty="0" smtClean="0">
              <a:cs typeface="Arial" pitchFamily="34" charset="0"/>
            </a:endParaRPr>
          </a:p>
        </p:txBody>
      </p:sp>
      <p:sp>
        <p:nvSpPr>
          <p:cNvPr id="4" name="文本占位符 2"/>
          <p:cNvSpPr txBox="1">
            <a:spLocks/>
          </p:cNvSpPr>
          <p:nvPr/>
        </p:nvSpPr>
        <p:spPr>
          <a:xfrm>
            <a:off x="6049264" y="1251617"/>
            <a:ext cx="4030953" cy="4888767"/>
          </a:xfrm>
          <a:prstGeom prst="rect">
            <a:avLst/>
          </a:prstGeom>
        </p:spPr>
        <p:txBody>
          <a:bodyPr lIns="91434" tIns="45718" rIns="91434" bIns="45718"/>
          <a:lstStyle/>
          <a:p>
            <a:pPr marL="228600" marR="0" lvl="0" indent="-228600" defTabSz="914400" eaLnBrk="1" latinLnBrk="0" hangingPunct="1">
              <a:spcBef>
                <a:spcPts val="1000"/>
              </a:spcBef>
              <a:buClrTx/>
              <a:buSzTx/>
              <a:buBlip>
                <a:blip r:embed="rId2"/>
              </a:buBlip>
              <a:tabLst/>
              <a:defRPr/>
            </a:pPr>
            <a:r>
              <a:rPr lang="en-US" altLang="zh-CN" sz="24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GBase 8s</a:t>
            </a:r>
          </a:p>
          <a:p>
            <a:pPr marL="228600" lvl="0" indent="-228600" eaLnBrk="1" hangingPunct="1">
              <a:spcBef>
                <a:spcPts val="1000"/>
              </a:spcBef>
            </a:pP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loop </a:t>
            </a:r>
          </a:p>
          <a:p>
            <a:pPr marL="228600" lvl="0" indent="-228600" eaLnBrk="1" hangingPunct="1">
              <a:spcBef>
                <a:spcPts val="1000"/>
              </a:spcBef>
            </a:pP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   if  v_expression1 is null then</a:t>
            </a:r>
          </a:p>
          <a:p>
            <a:pPr marL="228600" lvl="0" indent="-228600" eaLnBrk="1" hangingPunct="1">
              <a:spcBef>
                <a:spcPts val="1000"/>
              </a:spcBef>
            </a:pP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       continue;</a:t>
            </a:r>
          </a:p>
          <a:p>
            <a:pPr marL="228600" lvl="0" indent="-228600" eaLnBrk="1" hangingPunct="1">
              <a:spcBef>
                <a:spcPts val="1000"/>
              </a:spcBef>
            </a:pP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   end if;</a:t>
            </a:r>
          </a:p>
          <a:p>
            <a:pPr marL="228600" lvl="0" indent="-228600" eaLnBrk="1" hangingPunct="1">
              <a:spcBef>
                <a:spcPts val="1000"/>
              </a:spcBef>
            </a:pP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end loop;</a:t>
            </a:r>
            <a:endParaRPr kumimoji="0" lang="zh-CN" altLang="en-US" sz="1600" b="0" i="0" u="none" strike="noStrike" kern="1200" cap="none" spc="10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</p:txBody>
      </p:sp>
      <p:sp>
        <p:nvSpPr>
          <p:cNvPr id="5" name="文本占位符 2"/>
          <p:cNvSpPr txBox="1">
            <a:spLocks/>
          </p:cNvSpPr>
          <p:nvPr/>
        </p:nvSpPr>
        <p:spPr>
          <a:xfrm>
            <a:off x="746320" y="5066508"/>
            <a:ext cx="10718800" cy="846823"/>
          </a:xfrm>
          <a:prstGeom prst="rect">
            <a:avLst/>
          </a:prstGeom>
        </p:spPr>
        <p:txBody>
          <a:bodyPr lIns="91434" tIns="45718" rIns="91434" bIns="45718"/>
          <a:lstStyle/>
          <a:p>
            <a:pPr marL="228600" lvl="0" indent="-228600" eaLnBrk="1" hangingPunct="1">
              <a:spcBef>
                <a:spcPts val="1000"/>
              </a:spcBef>
              <a:buBlip>
                <a:blip r:embed="rId2"/>
              </a:buBlip>
            </a:pPr>
            <a:r>
              <a:rPr lang="en-US" altLang="zh-CN" sz="24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GBase 8s</a:t>
            </a:r>
            <a:r>
              <a:rPr lang="zh-CN" altLang="en-US" sz="24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lang="en-US" altLang="zh-CN" sz="24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continue/exit</a:t>
            </a:r>
            <a:r>
              <a:rPr lang="zh-CN" altLang="en-US" sz="24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语句在</a:t>
            </a:r>
            <a:r>
              <a:rPr lang="en-US" altLang="zh-CN" sz="24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loop/while/for/</a:t>
            </a:r>
            <a:r>
              <a:rPr lang="en-US" altLang="zh-CN" sz="2400" spc="100" dirty="0" err="1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foreach</a:t>
            </a:r>
            <a:r>
              <a:rPr lang="zh-CN" altLang="en-US" sz="24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中都可以使用</a:t>
            </a:r>
            <a:endParaRPr kumimoji="0" lang="zh-CN" altLang="en-US" sz="2400" b="0" i="0" u="none" strike="noStrike" kern="1200" cap="none" spc="100" normalizeH="0" baseline="0" noProof="0" dirty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/>
                <a:ea typeface="微软雅黑"/>
                <a:cs typeface="微软雅黑"/>
              </a:rPr>
              <a:t>用子查询语句</a:t>
            </a:r>
            <a:r>
              <a:rPr lang="en-US" altLang="zh-CN" dirty="0" smtClean="0">
                <a:latin typeface="微软雅黑"/>
                <a:ea typeface="微软雅黑"/>
                <a:cs typeface="微软雅黑"/>
              </a:rPr>
              <a:t>UPDATE </a:t>
            </a:r>
            <a:r>
              <a:rPr lang="zh-CN" altLang="en-US" dirty="0" smtClean="0">
                <a:latin typeface="微软雅黑"/>
                <a:ea typeface="微软雅黑"/>
                <a:cs typeface="微软雅黑"/>
              </a:rPr>
              <a:t>多个</a:t>
            </a:r>
            <a:r>
              <a:rPr lang="zh-CN" altLang="en-US" dirty="0" smtClean="0">
                <a:latin typeface="微软雅黑"/>
                <a:ea typeface="微软雅黑"/>
                <a:cs typeface="微软雅黑"/>
              </a:rPr>
              <a:t>字段</a:t>
            </a:r>
            <a:r>
              <a:rPr lang="en-US" altLang="zh-CN" dirty="0" smtClean="0">
                <a:latin typeface="微软雅黑"/>
                <a:ea typeface="微软雅黑"/>
                <a:cs typeface="微软雅黑"/>
              </a:rPr>
              <a:t>/</a:t>
            </a:r>
            <a:r>
              <a:rPr lang="zh-CN" altLang="en-US" dirty="0" smtClean="0">
                <a:latin typeface="微软雅黑"/>
                <a:ea typeface="微软雅黑"/>
                <a:cs typeface="微软雅黑"/>
              </a:rPr>
              <a:t>表</a:t>
            </a:r>
            <a:r>
              <a:rPr lang="zh-CN" altLang="en-US" dirty="0" smtClean="0">
                <a:latin typeface="微软雅黑"/>
                <a:ea typeface="微软雅黑"/>
                <a:cs typeface="微软雅黑"/>
              </a:rPr>
              <a:t>自关联更新 </a:t>
            </a:r>
            <a:r>
              <a:rPr lang="en-US" altLang="zh-CN" dirty="0" smtClean="0">
                <a:latin typeface="微软雅黑"/>
                <a:ea typeface="微软雅黑"/>
                <a:cs typeface="微软雅黑"/>
              </a:rPr>
              <a:t>Oracle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Oracle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UPDATE TMP_TG_LOG_AUDIT a 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SET (</a:t>
            </a:r>
            <a:r>
              <a:rPr lang="en-US" altLang="zh-CN" sz="1600" dirty="0" err="1" smtClean="0">
                <a:cs typeface="Arial" pitchFamily="34" charset="0"/>
              </a:rPr>
              <a:t>a.next_busi_class</a:t>
            </a:r>
            <a:r>
              <a:rPr lang="en-US" altLang="zh-CN" sz="1600" dirty="0" smtClean="0">
                <a:cs typeface="Arial" pitchFamily="34" charset="0"/>
              </a:rPr>
              <a:t>, </a:t>
            </a:r>
            <a:r>
              <a:rPr lang="en-US" altLang="zh-CN" sz="1600" dirty="0" err="1" smtClean="0">
                <a:cs typeface="Arial" pitchFamily="34" charset="0"/>
              </a:rPr>
              <a:t>a.next_model_code</a:t>
            </a:r>
            <a:r>
              <a:rPr lang="en-US" altLang="zh-CN" sz="1600" dirty="0" smtClean="0">
                <a:cs typeface="Arial" pitchFamily="34" charset="0"/>
              </a:rPr>
              <a:t>, </a:t>
            </a:r>
            <a:r>
              <a:rPr lang="en-US" altLang="zh-CN" sz="1600" dirty="0" err="1" smtClean="0">
                <a:cs typeface="Arial" pitchFamily="34" charset="0"/>
              </a:rPr>
              <a:t>a.next_channel_code</a:t>
            </a:r>
            <a:r>
              <a:rPr lang="en-US" altLang="zh-CN" sz="1600" dirty="0" smtClean="0">
                <a:cs typeface="Arial" pitchFamily="34" charset="0"/>
              </a:rPr>
              <a:t>) =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</a:t>
            </a:r>
            <a:r>
              <a:rPr lang="en-US" altLang="zh-CN" sz="1600" b="1" dirty="0" smtClean="0">
                <a:solidFill>
                  <a:srgbClr val="FF0000"/>
                </a:solidFill>
                <a:cs typeface="Arial" pitchFamily="34" charset="0"/>
              </a:rPr>
              <a:t>(</a:t>
            </a:r>
            <a:r>
              <a:rPr lang="en-US" altLang="zh-CN" sz="1600" dirty="0" smtClean="0">
                <a:cs typeface="Arial" pitchFamily="34" charset="0"/>
              </a:rPr>
              <a:t>SELECT </a:t>
            </a:r>
            <a:r>
              <a:rPr lang="en-US" altLang="zh-CN" sz="1600" dirty="0" err="1" smtClean="0">
                <a:cs typeface="Arial" pitchFamily="34" charset="0"/>
              </a:rPr>
              <a:t>b.curr_busi_class</a:t>
            </a:r>
            <a:r>
              <a:rPr lang="en-US" altLang="zh-CN" sz="1600" dirty="0" smtClean="0">
                <a:cs typeface="Arial" pitchFamily="34" charset="0"/>
              </a:rPr>
              <a:t>, </a:t>
            </a:r>
            <a:r>
              <a:rPr lang="en-US" altLang="zh-CN" sz="1600" dirty="0" err="1" smtClean="0">
                <a:cs typeface="Arial" pitchFamily="34" charset="0"/>
              </a:rPr>
              <a:t>b.curr_model_code</a:t>
            </a:r>
            <a:r>
              <a:rPr lang="en-US" altLang="zh-CN" sz="1600" dirty="0" smtClean="0">
                <a:cs typeface="Arial" pitchFamily="34" charset="0"/>
              </a:rPr>
              <a:t>, </a:t>
            </a:r>
            <a:r>
              <a:rPr lang="en-US" altLang="zh-CN" sz="1600" dirty="0" err="1" smtClean="0">
                <a:cs typeface="Arial" pitchFamily="34" charset="0"/>
              </a:rPr>
              <a:t>b.curr_channel_code</a:t>
            </a:r>
            <a:endParaRPr lang="en-US" altLang="zh-CN" sz="1600" dirty="0" smtClean="0">
              <a:cs typeface="Arial" pitchFamily="34" charset="0"/>
            </a:endParaRP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    FROM TMP_TG_LOG_AUDIT b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    WHERE </a:t>
            </a:r>
            <a:r>
              <a:rPr lang="en-US" altLang="zh-CN" sz="1600" dirty="0" err="1" smtClean="0">
                <a:cs typeface="Arial" pitchFamily="34" charset="0"/>
              </a:rPr>
              <a:t>a.next_log_turn</a:t>
            </a:r>
            <a:r>
              <a:rPr lang="en-US" altLang="zh-CN" sz="1600" dirty="0" smtClean="0">
                <a:cs typeface="Arial" pitchFamily="34" charset="0"/>
              </a:rPr>
              <a:t> = </a:t>
            </a:r>
            <a:r>
              <a:rPr lang="en-US" altLang="zh-CN" sz="1600" dirty="0" err="1" smtClean="0">
                <a:cs typeface="Arial" pitchFamily="34" charset="0"/>
              </a:rPr>
              <a:t>b.curr_log_turn</a:t>
            </a:r>
            <a:endParaRPr lang="en-US" altLang="zh-CN" sz="1600" dirty="0" smtClean="0">
              <a:cs typeface="Arial" pitchFamily="34" charset="0"/>
            </a:endParaRPr>
          </a:p>
          <a:p>
            <a:pPr>
              <a:buNone/>
            </a:pPr>
            <a:r>
              <a:rPr lang="en-US" altLang="zh-CN" sz="1600" b="1" dirty="0" smtClean="0">
                <a:solidFill>
                  <a:srgbClr val="FF0000"/>
                </a:solidFill>
                <a:cs typeface="Arial" pitchFamily="34" charset="0"/>
              </a:rPr>
              <a:t> )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WHERE EXISTS </a:t>
            </a:r>
            <a:r>
              <a:rPr lang="en-US" altLang="zh-CN" sz="1600" dirty="0" smtClean="0">
                <a:cs typeface="Arial" pitchFamily="34" charset="0"/>
              </a:rPr>
              <a:t>(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</a:t>
            </a:r>
            <a:r>
              <a:rPr lang="en-US" altLang="zh-CN" sz="1600" dirty="0" smtClean="0">
                <a:cs typeface="Arial" pitchFamily="34" charset="0"/>
              </a:rPr>
              <a:t>       SELECT 1  FROM </a:t>
            </a:r>
            <a:r>
              <a:rPr lang="en-US" altLang="zh-CN" sz="1600" dirty="0" smtClean="0">
                <a:cs typeface="Arial" pitchFamily="34" charset="0"/>
              </a:rPr>
              <a:t>TMP_TG_LOG_AUDIT c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	     </a:t>
            </a:r>
            <a:r>
              <a:rPr lang="en-US" altLang="zh-CN" sz="1600" dirty="0" smtClean="0">
                <a:cs typeface="Arial" pitchFamily="34" charset="0"/>
              </a:rPr>
              <a:t>WHERE </a:t>
            </a:r>
            <a:r>
              <a:rPr lang="en-US" altLang="zh-CN" sz="1600" dirty="0" err="1" smtClean="0">
                <a:cs typeface="Arial" pitchFamily="34" charset="0"/>
              </a:rPr>
              <a:t>a.next_log_turn</a:t>
            </a:r>
            <a:r>
              <a:rPr lang="en-US" altLang="zh-CN" sz="1600" dirty="0" smtClean="0">
                <a:cs typeface="Arial" pitchFamily="34" charset="0"/>
              </a:rPr>
              <a:t> = </a:t>
            </a:r>
            <a:r>
              <a:rPr lang="en-US" altLang="zh-CN" sz="1600" dirty="0" err="1" smtClean="0">
                <a:cs typeface="Arial" pitchFamily="34" charset="0"/>
              </a:rPr>
              <a:t>c.curr_log_turn</a:t>
            </a:r>
            <a:endParaRPr lang="en-US" altLang="zh-CN" sz="1600" dirty="0" smtClean="0">
              <a:cs typeface="Arial" pitchFamily="34" charset="0"/>
            </a:endParaRP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)  </a:t>
            </a:r>
            <a:r>
              <a:rPr lang="en-US" altLang="zh-CN" sz="1600" dirty="0" smtClean="0">
                <a:cs typeface="Arial" pitchFamily="34" charset="0"/>
              </a:rPr>
              <a:t>;</a:t>
            </a:r>
            <a:endParaRPr lang="zh-CN" altLang="en-US" sz="1600" dirty="0" smtClean="0"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/>
                <a:ea typeface="微软雅黑"/>
                <a:cs typeface="微软雅黑"/>
              </a:rPr>
              <a:t>用子查询语句</a:t>
            </a:r>
            <a:r>
              <a:rPr lang="en-US" altLang="zh-CN" dirty="0" smtClean="0">
                <a:latin typeface="微软雅黑"/>
                <a:ea typeface="微软雅黑"/>
                <a:cs typeface="微软雅黑"/>
              </a:rPr>
              <a:t>UPDATE </a:t>
            </a:r>
            <a:r>
              <a:rPr lang="zh-CN" altLang="en-US" dirty="0" smtClean="0">
                <a:latin typeface="微软雅黑"/>
                <a:ea typeface="微软雅黑"/>
                <a:cs typeface="微软雅黑"/>
              </a:rPr>
              <a:t>多个</a:t>
            </a:r>
            <a:r>
              <a:rPr lang="zh-CN" altLang="en-US" dirty="0" smtClean="0">
                <a:latin typeface="微软雅黑"/>
                <a:ea typeface="微软雅黑"/>
                <a:cs typeface="微软雅黑"/>
              </a:rPr>
              <a:t>字段</a:t>
            </a:r>
            <a:r>
              <a:rPr lang="en-US" altLang="zh-CN" dirty="0" smtClean="0">
                <a:latin typeface="微软雅黑"/>
                <a:ea typeface="微软雅黑"/>
                <a:cs typeface="微软雅黑"/>
              </a:rPr>
              <a:t>/</a:t>
            </a:r>
            <a:r>
              <a:rPr lang="zh-CN" altLang="en-US" dirty="0" smtClean="0">
                <a:latin typeface="微软雅黑"/>
                <a:ea typeface="微软雅黑"/>
                <a:cs typeface="微软雅黑"/>
              </a:rPr>
              <a:t>表自关联更新 </a:t>
            </a:r>
            <a:r>
              <a:rPr lang="en-US" altLang="zh-CN" dirty="0" smtClean="0">
                <a:latin typeface="微软雅黑"/>
                <a:ea typeface="微软雅黑"/>
                <a:cs typeface="微软雅黑"/>
              </a:rPr>
              <a:t>GBase 8s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GBase 8s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UPDATE TMP_TG_LOG_AUDIT a 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SET (</a:t>
            </a:r>
            <a:r>
              <a:rPr lang="en-US" altLang="zh-CN" sz="1600" dirty="0" err="1" smtClean="0">
                <a:cs typeface="Arial" pitchFamily="34" charset="0"/>
              </a:rPr>
              <a:t>a.next_busi_class</a:t>
            </a:r>
            <a:r>
              <a:rPr lang="en-US" altLang="zh-CN" sz="1600" dirty="0" smtClean="0">
                <a:cs typeface="Arial" pitchFamily="34" charset="0"/>
              </a:rPr>
              <a:t>, </a:t>
            </a:r>
            <a:r>
              <a:rPr lang="en-US" altLang="zh-CN" sz="1600" dirty="0" err="1" smtClean="0">
                <a:cs typeface="Arial" pitchFamily="34" charset="0"/>
              </a:rPr>
              <a:t>a.next_model_code</a:t>
            </a:r>
            <a:r>
              <a:rPr lang="en-US" altLang="zh-CN" sz="1600" dirty="0" smtClean="0">
                <a:cs typeface="Arial" pitchFamily="34" charset="0"/>
              </a:rPr>
              <a:t>, </a:t>
            </a:r>
            <a:r>
              <a:rPr lang="en-US" altLang="zh-CN" sz="1600" dirty="0" err="1" smtClean="0">
                <a:cs typeface="Arial" pitchFamily="34" charset="0"/>
              </a:rPr>
              <a:t>a.next_channel_code</a:t>
            </a:r>
            <a:r>
              <a:rPr lang="en-US" altLang="zh-CN" sz="1600" dirty="0" smtClean="0">
                <a:cs typeface="Arial" pitchFamily="34" charset="0"/>
              </a:rPr>
              <a:t>) =</a:t>
            </a:r>
          </a:p>
          <a:p>
            <a:pPr>
              <a:buNone/>
            </a:pPr>
            <a:r>
              <a:rPr lang="en-US" altLang="zh-CN" sz="1600" b="1" dirty="0" smtClean="0">
                <a:solidFill>
                  <a:srgbClr val="FF0000"/>
                </a:solidFill>
                <a:cs typeface="Arial" pitchFamily="34" charset="0"/>
              </a:rPr>
              <a:t> ((</a:t>
            </a:r>
            <a:r>
              <a:rPr lang="en-US" altLang="zh-CN" sz="1600" dirty="0" smtClean="0">
                <a:cs typeface="Arial" pitchFamily="34" charset="0"/>
              </a:rPr>
              <a:t>SELECT </a:t>
            </a:r>
            <a:r>
              <a:rPr lang="en-US" altLang="zh-CN" sz="1600" dirty="0" err="1" smtClean="0">
                <a:cs typeface="Arial" pitchFamily="34" charset="0"/>
              </a:rPr>
              <a:t>b.curr_busi_class</a:t>
            </a:r>
            <a:r>
              <a:rPr lang="en-US" altLang="zh-CN" sz="1600" dirty="0" smtClean="0">
                <a:cs typeface="Arial" pitchFamily="34" charset="0"/>
              </a:rPr>
              <a:t>, </a:t>
            </a:r>
            <a:r>
              <a:rPr lang="en-US" altLang="zh-CN" sz="1600" dirty="0" err="1" smtClean="0">
                <a:cs typeface="Arial" pitchFamily="34" charset="0"/>
              </a:rPr>
              <a:t>b.curr_model_code</a:t>
            </a:r>
            <a:r>
              <a:rPr lang="en-US" altLang="zh-CN" sz="1600" dirty="0" smtClean="0">
                <a:cs typeface="Arial" pitchFamily="34" charset="0"/>
              </a:rPr>
              <a:t>, </a:t>
            </a:r>
            <a:r>
              <a:rPr lang="en-US" altLang="zh-CN" sz="1600" dirty="0" err="1" smtClean="0">
                <a:cs typeface="Arial" pitchFamily="34" charset="0"/>
              </a:rPr>
              <a:t>b.curr_channel_code</a:t>
            </a:r>
            <a:endParaRPr lang="en-US" altLang="zh-CN" sz="1600" dirty="0" smtClean="0">
              <a:cs typeface="Arial" pitchFamily="34" charset="0"/>
            </a:endParaRP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    FROM </a:t>
            </a:r>
            <a:r>
              <a:rPr lang="en-US" altLang="zh-CN" sz="1600" dirty="0" smtClean="0">
                <a:solidFill>
                  <a:srgbClr val="FF0000"/>
                </a:solidFill>
                <a:cs typeface="Arial" pitchFamily="34" charset="0"/>
              </a:rPr>
              <a:t>(select * from TMP_TG_LOG_AUDIT) </a:t>
            </a:r>
            <a:r>
              <a:rPr lang="en-US" altLang="zh-CN" sz="1600" dirty="0" smtClean="0">
                <a:cs typeface="Arial" pitchFamily="34" charset="0"/>
              </a:rPr>
              <a:t>b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    WHERE </a:t>
            </a:r>
            <a:r>
              <a:rPr lang="en-US" altLang="zh-CN" sz="1600" dirty="0" err="1" smtClean="0">
                <a:cs typeface="Arial" pitchFamily="34" charset="0"/>
              </a:rPr>
              <a:t>a.next_log_turn</a:t>
            </a:r>
            <a:r>
              <a:rPr lang="en-US" altLang="zh-CN" sz="1600" dirty="0" smtClean="0">
                <a:cs typeface="Arial" pitchFamily="34" charset="0"/>
              </a:rPr>
              <a:t> = </a:t>
            </a:r>
            <a:r>
              <a:rPr lang="en-US" altLang="zh-CN" sz="1600" dirty="0" err="1" smtClean="0">
                <a:cs typeface="Arial" pitchFamily="34" charset="0"/>
              </a:rPr>
              <a:t>b.curr_log_turn</a:t>
            </a:r>
            <a:endParaRPr lang="en-US" altLang="zh-CN" sz="1600" dirty="0" smtClean="0">
              <a:cs typeface="Arial" pitchFamily="34" charset="0"/>
            </a:endParaRPr>
          </a:p>
          <a:p>
            <a:pPr>
              <a:buNone/>
            </a:pPr>
            <a:r>
              <a:rPr lang="zh-CN" altLang="en-US" sz="1600" b="1" dirty="0" smtClean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altLang="zh-CN" sz="1600" b="1" dirty="0" smtClean="0">
                <a:solidFill>
                  <a:srgbClr val="FF0000"/>
                </a:solidFill>
                <a:cs typeface="Arial" pitchFamily="34" charset="0"/>
              </a:rPr>
              <a:t>))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WHERE EXISTS (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    SELECT 1  FROM </a:t>
            </a:r>
            <a:r>
              <a:rPr lang="en-US" altLang="zh-CN" sz="1600" dirty="0" smtClean="0">
                <a:solidFill>
                  <a:srgbClr val="FF0000"/>
                </a:solidFill>
                <a:cs typeface="Arial" pitchFamily="34" charset="0"/>
              </a:rPr>
              <a:t>(select * from TMP_TG_LOG_AUDIT) </a:t>
            </a:r>
            <a:r>
              <a:rPr lang="en-US" altLang="zh-CN" sz="1600" dirty="0" smtClean="0">
                <a:cs typeface="Arial" pitchFamily="34" charset="0"/>
              </a:rPr>
              <a:t>c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        WHERE </a:t>
            </a:r>
            <a:r>
              <a:rPr lang="en-US" altLang="zh-CN" sz="1600" dirty="0" err="1" smtClean="0">
                <a:cs typeface="Arial" pitchFamily="34" charset="0"/>
              </a:rPr>
              <a:t>a.next_log_turn</a:t>
            </a:r>
            <a:r>
              <a:rPr lang="en-US" altLang="zh-CN" sz="1600" dirty="0" smtClean="0">
                <a:cs typeface="Arial" pitchFamily="34" charset="0"/>
              </a:rPr>
              <a:t> = </a:t>
            </a:r>
            <a:r>
              <a:rPr lang="en-US" altLang="zh-CN" sz="1600" dirty="0" err="1" smtClean="0">
                <a:cs typeface="Arial" pitchFamily="34" charset="0"/>
              </a:rPr>
              <a:t>c.curr_log_turn</a:t>
            </a:r>
            <a:endParaRPr lang="en-US" altLang="zh-CN" sz="1600" dirty="0" smtClean="0">
              <a:cs typeface="Arial" pitchFamily="34" charset="0"/>
            </a:endParaRP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)  </a:t>
            </a:r>
            <a:r>
              <a:rPr lang="en-US" altLang="zh-CN" sz="1600" dirty="0" smtClean="0">
                <a:cs typeface="Arial" pitchFamily="34" charset="0"/>
              </a:rPr>
              <a:t>;</a:t>
            </a:r>
          </a:p>
          <a:p>
            <a:pPr>
              <a:buNone/>
            </a:pPr>
            <a:r>
              <a:rPr lang="zh-CN" altLang="en-US" dirty="0" smtClean="0"/>
              <a:t>表自联更新只是</a:t>
            </a:r>
            <a:r>
              <a:rPr lang="zh-CN" altLang="en-US" dirty="0" smtClean="0"/>
              <a:t>实现语法上的</a:t>
            </a:r>
            <a:r>
              <a:rPr lang="zh-CN" altLang="en-US" dirty="0" smtClean="0"/>
              <a:t>兼容。</a:t>
            </a:r>
            <a:endParaRPr lang="zh-CN" altLang="en-US" dirty="0" smtClean="0"/>
          </a:p>
        </p:txBody>
      </p:sp>
      <p:sp>
        <p:nvSpPr>
          <p:cNvPr id="4" name="矩形标注 3"/>
          <p:cNvSpPr/>
          <p:nvPr/>
        </p:nvSpPr>
        <p:spPr bwMode="auto">
          <a:xfrm>
            <a:off x="7630287" y="2800314"/>
            <a:ext cx="4042309" cy="757773"/>
          </a:xfrm>
          <a:prstGeom prst="wedgeRectCallout">
            <a:avLst>
              <a:gd name="adj1" fmla="val -93615"/>
              <a:gd name="adj2" fmla="val 160490"/>
            </a:avLst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2075" tIns="46038" rIns="92075" bIns="46038" numCol="1" rtlCol="0" anchor="t" anchorCtr="0" compatLnSpc="1">
            <a:spAutoFit/>
          </a:bodyPr>
          <a:lstStyle/>
          <a:p>
            <a:pPr marL="119380" indent="-119380" algn="ctr" eaLnBrk="1" hangingPunct="1">
              <a:lnSpc>
                <a:spcPct val="90000"/>
              </a:lnSpc>
              <a:spcBef>
                <a:spcPct val="50000"/>
              </a:spcBef>
              <a:buClr>
                <a:schemeClr val="accent1"/>
              </a:buClr>
            </a:pPr>
            <a:r>
              <a:rPr kumimoji="0" lang="zh-CN" altLang="en-US" sz="16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微软雅黑" pitchFamily="34" charset="-122"/>
                <a:ea typeface="微软雅黑" pitchFamily="34" charset="-122"/>
              </a:rPr>
              <a:t>为避免 </a:t>
            </a:r>
            <a:r>
              <a:rPr lang="en-US" altLang="zh-CN" sz="1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-360</a:t>
            </a:r>
            <a:r>
              <a:rPr lang="zh-CN" altLang="en-US" sz="1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sz="1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 Cannot modify a table or view that is also used in </a:t>
            </a:r>
            <a:r>
              <a:rPr lang="en-US" altLang="zh-CN" sz="1600" dirty="0" err="1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subquery</a:t>
            </a:r>
            <a:r>
              <a:rPr lang="en-US" altLang="zh-CN" sz="1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.  </a:t>
            </a:r>
            <a:r>
              <a:rPr lang="zh-CN" altLang="en-US" sz="1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错误，需要对子查询中的表进行再包一层</a:t>
            </a:r>
            <a:endParaRPr kumimoji="0" lang="zh-CN" altLang="en-US" sz="16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5" name="TextBox 4"/>
          <p:cNvSpPr txBox="1"/>
          <p:nvPr/>
        </p:nvSpPr>
        <p:spPr bwMode="auto">
          <a:xfrm>
            <a:off x="7669763" y="4411038"/>
            <a:ext cx="4245428" cy="16414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 rtlCol="0" anchor="b">
            <a:spAutoFit/>
          </a:bodyPr>
          <a:lstStyle/>
          <a:p>
            <a:pPr marL="228600" indent="-228600" eaLnBrk="1" hangingPunct="1">
              <a:spcBef>
                <a:spcPts val="1000"/>
              </a:spcBef>
              <a:buBlip>
                <a:blip r:embed="rId3"/>
              </a:buBlip>
            </a:pPr>
            <a:r>
              <a:rPr lang="en-US" altLang="zh-CN" sz="24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Update</a:t>
            </a:r>
            <a:r>
              <a:rPr lang="zh-CN" altLang="en-US" sz="24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多个</a:t>
            </a:r>
            <a:r>
              <a:rPr lang="zh-CN" altLang="en-US" sz="24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字段</a:t>
            </a:r>
            <a:r>
              <a:rPr lang="zh-CN" altLang="en-US" sz="24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</a:t>
            </a:r>
            <a:endParaRPr lang="en-US" altLang="zh-CN" sz="2400" spc="100" dirty="0" smtClean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685800" lvl="1" indent="-228600" eaLnBrk="1" hangingPunct="1">
              <a:lnSpc>
                <a:spcPct val="150000"/>
              </a:lnSpc>
              <a:spcBef>
                <a:spcPts val="1000"/>
              </a:spcBef>
              <a:buBlip>
                <a:blip r:embed="rId3"/>
              </a:buBlip>
            </a:pPr>
            <a:r>
              <a:rPr lang="en-US" altLang="zh-CN" sz="20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Oracle</a:t>
            </a:r>
            <a:r>
              <a:rPr lang="zh-CN" altLang="en-US" sz="20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使用是单层</a:t>
            </a:r>
            <a:r>
              <a:rPr lang="en-US" altLang="zh-CN" sz="20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()</a:t>
            </a:r>
          </a:p>
          <a:p>
            <a:pPr marL="685800" lvl="1" indent="-228600" eaLnBrk="1" hangingPunct="1">
              <a:lnSpc>
                <a:spcPct val="150000"/>
              </a:lnSpc>
              <a:spcBef>
                <a:spcPts val="1000"/>
              </a:spcBef>
              <a:buBlip>
                <a:blip r:embed="rId3"/>
              </a:buBlip>
            </a:pPr>
            <a:r>
              <a:rPr lang="en-US" altLang="zh-CN" sz="20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GBase 8s</a:t>
            </a:r>
            <a:r>
              <a:rPr lang="zh-CN" altLang="en-US" sz="20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使用的是双层</a:t>
            </a:r>
            <a:r>
              <a:rPr lang="en-US" altLang="zh-CN" sz="20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(())</a:t>
            </a:r>
            <a:endParaRPr lang="zh-CN" altLang="en-US" sz="2000" spc="100" dirty="0" smtClean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数组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>
          <a:xfrm>
            <a:off x="755651" y="1248513"/>
            <a:ext cx="4301541" cy="4888767"/>
          </a:xfrm>
        </p:spPr>
        <p:txBody>
          <a:bodyPr/>
          <a:lstStyle/>
          <a:p>
            <a:r>
              <a:rPr lang="en-US" altLang="zh-CN" dirty="0" smtClean="0"/>
              <a:t>Oracle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type </a:t>
            </a:r>
            <a:r>
              <a:rPr lang="en-US" altLang="zh-CN" sz="1600" dirty="0" err="1" smtClean="0">
                <a:cs typeface="Arial" pitchFamily="34" charset="0"/>
              </a:rPr>
              <a:t>v_ar</a:t>
            </a:r>
            <a:r>
              <a:rPr lang="en-US" altLang="zh-CN" sz="1600" dirty="0" smtClean="0">
                <a:cs typeface="Arial" pitchFamily="34" charset="0"/>
              </a:rPr>
              <a:t> is </a:t>
            </a:r>
            <a:r>
              <a:rPr lang="en-US" altLang="zh-CN" sz="1600" dirty="0" err="1" smtClean="0">
                <a:cs typeface="Arial" pitchFamily="34" charset="0"/>
              </a:rPr>
              <a:t>varray</a:t>
            </a:r>
            <a:r>
              <a:rPr lang="en-US" altLang="zh-CN" sz="1600" dirty="0" smtClean="0">
                <a:cs typeface="Arial" pitchFamily="34" charset="0"/>
              </a:rPr>
              <a:t>(10) of number;</a:t>
            </a:r>
          </a:p>
          <a:p>
            <a:pPr>
              <a:buNone/>
            </a:pPr>
            <a:r>
              <a:rPr lang="en-US" altLang="zh-CN" sz="1600" dirty="0" err="1" smtClean="0">
                <a:cs typeface="Arial" pitchFamily="34" charset="0"/>
              </a:rPr>
              <a:t>v</a:t>
            </a:r>
            <a:r>
              <a:rPr lang="en-US" altLang="zh-CN" sz="1600" dirty="0" err="1" smtClean="0">
                <a:cs typeface="Arial" pitchFamily="34" charset="0"/>
              </a:rPr>
              <a:t>_i</a:t>
            </a:r>
            <a:r>
              <a:rPr lang="en-US" altLang="zh-CN" sz="1600" dirty="0" smtClean="0">
                <a:cs typeface="Arial" pitchFamily="34" charset="0"/>
              </a:rPr>
              <a:t> </a:t>
            </a:r>
            <a:r>
              <a:rPr lang="en-US" altLang="zh-CN" sz="1600" dirty="0" err="1" smtClean="0">
                <a:cs typeface="Arial" pitchFamily="34" charset="0"/>
              </a:rPr>
              <a:t>v_ar</a:t>
            </a:r>
            <a:r>
              <a:rPr lang="en-US" altLang="zh-CN" sz="1600" dirty="0" smtClean="0">
                <a:cs typeface="Arial" pitchFamily="34" charset="0"/>
              </a:rPr>
              <a:t>:=</a:t>
            </a:r>
            <a:r>
              <a:rPr lang="en-US" altLang="zh-CN" sz="1600" dirty="0" err="1" smtClean="0">
                <a:cs typeface="Arial" pitchFamily="34" charset="0"/>
              </a:rPr>
              <a:t>v_ar</a:t>
            </a:r>
            <a:r>
              <a:rPr lang="en-US" altLang="zh-CN" sz="1600" dirty="0" smtClean="0">
                <a:cs typeface="Arial" pitchFamily="34" charset="0"/>
              </a:rPr>
              <a:t>(1,2,3);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……</a:t>
            </a:r>
          </a:p>
          <a:p>
            <a:pPr>
              <a:buNone/>
            </a:pPr>
            <a:r>
              <a:rPr lang="en-US" altLang="zh-CN" sz="1600" dirty="0" smtClean="0">
                <a:cs typeface="Arial" pitchFamily="34" charset="0"/>
              </a:rPr>
              <a:t>for </a:t>
            </a:r>
            <a:r>
              <a:rPr lang="en-US" altLang="zh-CN" sz="1600" dirty="0" err="1" smtClean="0">
                <a:cs typeface="Arial" pitchFamily="34" charset="0"/>
              </a:rPr>
              <a:t>i</a:t>
            </a:r>
            <a:r>
              <a:rPr lang="en-US" altLang="zh-CN" sz="1600" dirty="0" smtClean="0">
                <a:cs typeface="Arial" pitchFamily="34" charset="0"/>
              </a:rPr>
              <a:t> in 1..</a:t>
            </a:r>
            <a:r>
              <a:rPr lang="en-US" altLang="zh-CN" sz="1600" dirty="0" smtClean="0">
                <a:cs typeface="Arial" pitchFamily="34" charset="0"/>
              </a:rPr>
              <a:t>v_i.count </a:t>
            </a:r>
            <a:r>
              <a:rPr lang="en-US" altLang="zh-CN" sz="1600" dirty="0" smtClean="0">
                <a:cs typeface="Arial" pitchFamily="34" charset="0"/>
              </a:rPr>
              <a:t>loop</a:t>
            </a:r>
          </a:p>
          <a:p>
            <a:pPr>
              <a:buNone/>
            </a:pPr>
            <a:r>
              <a:rPr lang="en-US" altLang="zh-CN" sz="1600" dirty="0" err="1" smtClean="0">
                <a:cs typeface="Arial" pitchFamily="34" charset="0"/>
              </a:rPr>
              <a:t>vr</a:t>
            </a:r>
            <a:r>
              <a:rPr lang="en-US" altLang="zh-CN" sz="1600" dirty="0" smtClean="0">
                <a:cs typeface="Arial" pitchFamily="34" charset="0"/>
              </a:rPr>
              <a:t>:=</a:t>
            </a:r>
            <a:r>
              <a:rPr lang="en-US" altLang="zh-CN" sz="1600" dirty="0" err="1" smtClean="0">
                <a:cs typeface="Arial" pitchFamily="34" charset="0"/>
              </a:rPr>
              <a:t>vr+i</a:t>
            </a:r>
            <a:r>
              <a:rPr lang="en-US" altLang="zh-CN" sz="1600" dirty="0" smtClean="0">
                <a:cs typeface="Arial" pitchFamily="34" charset="0"/>
              </a:rPr>
              <a:t>*</a:t>
            </a:r>
            <a:r>
              <a:rPr lang="en-US" altLang="zh-CN" sz="1600" dirty="0" err="1" smtClean="0">
                <a:cs typeface="Arial" pitchFamily="34" charset="0"/>
              </a:rPr>
              <a:t>v_i</a:t>
            </a:r>
            <a:r>
              <a:rPr lang="en-US" altLang="zh-CN" sz="1600" dirty="0" smtClean="0">
                <a:cs typeface="Arial" pitchFamily="34" charset="0"/>
              </a:rPr>
              <a:t>(</a:t>
            </a:r>
            <a:r>
              <a:rPr lang="en-US" altLang="zh-CN" sz="1600" dirty="0" err="1" smtClean="0">
                <a:cs typeface="Arial" pitchFamily="34" charset="0"/>
              </a:rPr>
              <a:t>i</a:t>
            </a:r>
            <a:r>
              <a:rPr lang="en-US" altLang="zh-CN" sz="1600" dirty="0" smtClean="0">
                <a:cs typeface="Arial" pitchFamily="34" charset="0"/>
              </a:rPr>
              <a:t>);</a:t>
            </a:r>
          </a:p>
          <a:p>
            <a:pPr>
              <a:buNone/>
            </a:pPr>
            <a:endParaRPr lang="en-US" altLang="zh-CN" sz="1600" dirty="0" smtClean="0">
              <a:cs typeface="Arial" pitchFamily="34" charset="0"/>
            </a:endParaRPr>
          </a:p>
          <a:p>
            <a:pPr>
              <a:buNone/>
            </a:pPr>
            <a:endParaRPr lang="en-US" altLang="zh-CN" sz="1600" dirty="0" smtClean="0">
              <a:cs typeface="Arial" pitchFamily="34" charset="0"/>
            </a:endParaRPr>
          </a:p>
          <a:p>
            <a:pPr>
              <a:buNone/>
            </a:pPr>
            <a:endParaRPr lang="en-US" altLang="zh-CN" sz="1600" dirty="0" smtClean="0">
              <a:cs typeface="Arial" pitchFamily="34" charset="0"/>
            </a:endParaRPr>
          </a:p>
          <a:p>
            <a:pPr>
              <a:buNone/>
            </a:pPr>
            <a:endParaRPr lang="en-US" altLang="zh-CN" sz="1600" dirty="0" smtClean="0">
              <a:cs typeface="Arial" pitchFamily="34" charset="0"/>
            </a:endParaRPr>
          </a:p>
          <a:p>
            <a:r>
              <a:rPr lang="en-US" altLang="zh-CN" dirty="0" smtClean="0"/>
              <a:t>GBase 8s </a:t>
            </a:r>
            <a:r>
              <a:rPr lang="zh-CN" altLang="en-US" dirty="0" smtClean="0"/>
              <a:t>使用</a:t>
            </a:r>
            <a:r>
              <a:rPr lang="en-US" altLang="zh-CN" dirty="0" smtClean="0"/>
              <a:t>LIST</a:t>
            </a:r>
            <a:r>
              <a:rPr lang="zh-CN" altLang="en-US" dirty="0" smtClean="0"/>
              <a:t>类型</a:t>
            </a:r>
            <a:r>
              <a:rPr lang="zh-CN" altLang="en-US" dirty="0" smtClean="0"/>
              <a:t>模拟使用</a:t>
            </a:r>
            <a:r>
              <a:rPr lang="zh-CN" altLang="en-US" dirty="0" smtClean="0"/>
              <a:t>数组，限制较多</a:t>
            </a:r>
            <a:endParaRPr lang="en-US" altLang="zh-CN" dirty="0" smtClean="0"/>
          </a:p>
          <a:p>
            <a:pPr>
              <a:buNone/>
            </a:pPr>
            <a:endParaRPr lang="zh-CN" altLang="en-US" dirty="0"/>
          </a:p>
        </p:txBody>
      </p:sp>
      <p:sp>
        <p:nvSpPr>
          <p:cNvPr id="4" name="文本占位符 2"/>
          <p:cNvSpPr txBox="1">
            <a:spLocks/>
          </p:cNvSpPr>
          <p:nvPr/>
        </p:nvSpPr>
        <p:spPr>
          <a:xfrm>
            <a:off x="5620007" y="1251617"/>
            <a:ext cx="5707356" cy="4888767"/>
          </a:xfrm>
          <a:prstGeom prst="rect">
            <a:avLst/>
          </a:prstGeom>
        </p:spPr>
        <p:txBody>
          <a:bodyPr lIns="91434" tIns="45718" rIns="91434" bIns="45718"/>
          <a:lstStyle/>
          <a:p>
            <a:pPr marL="228600" marR="0" lvl="0" indent="-228600" defTabSz="914400" eaLnBrk="1" latinLnBrk="0" hangingPunct="1">
              <a:spcBef>
                <a:spcPts val="1000"/>
              </a:spcBef>
              <a:buClrTx/>
              <a:buSzTx/>
              <a:buBlip>
                <a:blip r:embed="rId2"/>
              </a:buBlip>
              <a:tabLst/>
              <a:defRPr/>
            </a:pPr>
            <a:r>
              <a:rPr lang="en-US" altLang="zh-CN" sz="24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GBase8s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d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efine </a:t>
            </a:r>
            <a:r>
              <a:rPr lang="en-US" altLang="zh-CN" sz="1600" spc="100" dirty="0" err="1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v_list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LIST(</a:t>
            </a:r>
            <a:r>
              <a:rPr lang="en-US" altLang="zh-CN" sz="1600" spc="100" dirty="0" err="1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int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not null);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d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efine </a:t>
            </a:r>
            <a:r>
              <a:rPr lang="en-US" altLang="zh-CN" sz="1600" spc="100" dirty="0" err="1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i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, </a:t>
            </a:r>
            <a:r>
              <a:rPr lang="en-US" altLang="zh-CN" sz="1600" spc="100" dirty="0" err="1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v_i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, </a:t>
            </a:r>
            <a:r>
              <a:rPr lang="en-US" altLang="zh-CN" sz="1600" spc="100" dirty="0" err="1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v_r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</a:t>
            </a:r>
            <a:r>
              <a:rPr lang="en-US" altLang="zh-CN" sz="1600" spc="100" dirty="0" err="1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int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;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l</a:t>
            </a:r>
            <a:r>
              <a:rPr kumimoji="0" lang="en-US" altLang="zh-CN" sz="16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et </a:t>
            </a:r>
            <a:r>
              <a:rPr kumimoji="0" lang="en-US" altLang="zh-CN" sz="1600" b="0" i="0" u="none" strike="noStrike" kern="1200" cap="none" spc="100" normalizeH="0" baseline="0" noProof="0" dirty="0" err="1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v_list</a:t>
            </a:r>
            <a:r>
              <a:rPr kumimoji="0" lang="en-US" altLang="zh-CN" sz="16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= LIST{1,2,3}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……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l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et </a:t>
            </a:r>
            <a:r>
              <a:rPr lang="en-US" altLang="zh-CN" sz="1600" spc="100" dirty="0" err="1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i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, </a:t>
            </a:r>
            <a:r>
              <a:rPr lang="en-US" altLang="zh-CN" sz="1600" spc="100" dirty="0" err="1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v_r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= 1, 0;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spc="100" dirty="0" err="1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f</a:t>
            </a:r>
            <a:r>
              <a:rPr lang="en-US" altLang="zh-CN" sz="1600" spc="100" dirty="0" err="1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oreach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cur for select * into </a:t>
            </a:r>
            <a:r>
              <a:rPr lang="en-US" altLang="zh-CN" sz="1600" spc="100" dirty="0" err="1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v_i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from table(</a:t>
            </a:r>
            <a:r>
              <a:rPr lang="en-US" altLang="zh-CN" sz="1600" spc="100" dirty="0" err="1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v_list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)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   let </a:t>
            </a:r>
            <a:r>
              <a:rPr lang="en-US" altLang="zh-CN" sz="1600" spc="100" dirty="0" err="1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v_r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= </a:t>
            </a:r>
            <a:r>
              <a:rPr lang="en-US" altLang="zh-CN" sz="1600" spc="100" dirty="0" err="1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v_r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+ </a:t>
            </a:r>
            <a:r>
              <a:rPr lang="en-US" altLang="zh-CN" sz="1600" spc="100" dirty="0" err="1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i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* </a:t>
            </a:r>
            <a:r>
              <a:rPr lang="en-US" altLang="zh-CN" sz="1600" spc="100" dirty="0" err="1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v_i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;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  let </a:t>
            </a:r>
            <a:r>
              <a:rPr lang="en-US" altLang="zh-CN" sz="1600" spc="100" dirty="0" err="1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i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= </a:t>
            </a:r>
            <a:r>
              <a:rPr lang="en-US" altLang="zh-CN" sz="1600" spc="100" dirty="0" err="1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i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 + 1;</a:t>
            </a:r>
            <a:endParaRPr lang="en-US" altLang="zh-CN" sz="1600" spc="100" dirty="0" smtClean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itchFamily="34" charset="0"/>
            </a:endParaRP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ts val="1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e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nd </a:t>
            </a:r>
            <a:r>
              <a:rPr lang="en-US" altLang="zh-CN" sz="1600" spc="100" dirty="0" err="1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foreach</a:t>
            </a:r>
            <a:r>
              <a:rPr lang="en-US" altLang="zh-CN" sz="1600" spc="100" dirty="0" smtClean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rPr>
              <a:t>;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dirty="0" smtClean="0">
                <a:solidFill>
                  <a:srgbClr val="000000"/>
                </a:solidFill>
                <a:latin typeface="微软雅黑"/>
                <a:ea typeface="微软雅黑"/>
                <a:cs typeface="微软雅黑"/>
              </a:rPr>
              <a:t>定义异常的顺序需要注意！</a:t>
            </a:r>
            <a:r>
              <a:rPr lang="zh-CN" altLang="en-US" sz="3200" dirty="0" smtClean="0">
                <a:solidFill>
                  <a:srgbClr val="000000"/>
                </a:solidFill>
                <a:latin typeface="微软雅黑"/>
                <a:ea typeface="微软雅黑"/>
                <a:cs typeface="微软雅黑"/>
              </a:rPr>
              <a:t>（</a:t>
            </a:r>
            <a:r>
              <a:rPr lang="en-US" altLang="zh-CN" sz="3200" dirty="0" smtClean="0">
                <a:solidFill>
                  <a:srgbClr val="000000"/>
                </a:solidFill>
                <a:latin typeface="微软雅黑"/>
                <a:ea typeface="微软雅黑"/>
                <a:cs typeface="微软雅黑"/>
              </a:rPr>
              <a:t>GBase </a:t>
            </a:r>
            <a:r>
              <a:rPr lang="en-US" altLang="zh-CN" sz="3200" dirty="0" smtClean="0">
                <a:solidFill>
                  <a:srgbClr val="000000"/>
                </a:solidFill>
                <a:latin typeface="微软雅黑"/>
                <a:ea typeface="微软雅黑"/>
                <a:cs typeface="微软雅黑"/>
              </a:rPr>
              <a:t>8s</a:t>
            </a:r>
            <a:r>
              <a:rPr lang="zh-CN" altLang="en-US" sz="3200" dirty="0" smtClean="0">
                <a:solidFill>
                  <a:srgbClr val="000000"/>
                </a:solidFill>
                <a:latin typeface="微软雅黑"/>
                <a:ea typeface="微软雅黑"/>
                <a:cs typeface="微软雅黑"/>
              </a:rPr>
              <a:t>）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zh-CN" altLang="en-US" dirty="0" smtClean="0">
                <a:solidFill>
                  <a:srgbClr val="000000"/>
                </a:solidFill>
                <a:latin typeface="微软雅黑"/>
                <a:ea typeface="微软雅黑"/>
                <a:cs typeface="微软雅黑"/>
              </a:rPr>
              <a:t>对</a:t>
            </a:r>
            <a:r>
              <a:rPr lang="en-US" altLang="zh-CN" dirty="0" smtClean="0">
                <a:solidFill>
                  <a:srgbClr val="000000"/>
                </a:solidFill>
                <a:latin typeface="微软雅黑"/>
                <a:ea typeface="微软雅黑"/>
                <a:cs typeface="微软雅黑"/>
              </a:rPr>
              <a:t>OTHERS</a:t>
            </a:r>
            <a:r>
              <a:rPr lang="zh-CN" altLang="en-US" dirty="0" smtClean="0">
                <a:solidFill>
                  <a:srgbClr val="000000"/>
                </a:solidFill>
                <a:latin typeface="微软雅黑"/>
                <a:ea typeface="微软雅黑"/>
                <a:cs typeface="微软雅黑"/>
              </a:rPr>
              <a:t>的定义必须位于其他异常定义的最后面，要不然会出现异常代码没有定义的</a:t>
            </a:r>
            <a:r>
              <a:rPr lang="zh-CN" altLang="en-US" dirty="0" smtClean="0">
                <a:solidFill>
                  <a:srgbClr val="000000"/>
                </a:solidFill>
                <a:latin typeface="微软雅黑"/>
                <a:ea typeface="微软雅黑"/>
                <a:cs typeface="微软雅黑"/>
              </a:rPr>
              <a:t>错误信息</a:t>
            </a:r>
            <a:endParaRPr lang="en-US" altLang="zh-CN" dirty="0" smtClean="0">
              <a:solidFill>
                <a:srgbClr val="000000"/>
              </a:solidFill>
              <a:latin typeface="微软雅黑"/>
              <a:ea typeface="微软雅黑"/>
              <a:cs typeface="微软雅黑"/>
            </a:endParaRPr>
          </a:p>
          <a:p>
            <a:endParaRPr lang="en-US" altLang="zh-CN" dirty="0" smtClean="0">
              <a:solidFill>
                <a:srgbClr val="000000"/>
              </a:solidFill>
              <a:latin typeface="微软雅黑"/>
              <a:ea typeface="微软雅黑"/>
              <a:cs typeface="微软雅黑"/>
            </a:endParaRPr>
          </a:p>
          <a:p>
            <a:r>
              <a:rPr lang="zh-CN" altLang="en-US" dirty="0" smtClean="0">
                <a:solidFill>
                  <a:srgbClr val="000000"/>
                </a:solidFill>
                <a:latin typeface="微软雅黑"/>
                <a:ea typeface="微软雅黑"/>
                <a:cs typeface="微软雅黑"/>
              </a:rPr>
              <a:t>调用的过程有</a:t>
            </a:r>
            <a:r>
              <a:rPr lang="en-US" altLang="zh-CN" dirty="0" smtClean="0">
                <a:solidFill>
                  <a:srgbClr val="000000"/>
                </a:solidFill>
                <a:latin typeface="微软雅黑"/>
                <a:ea typeface="微软雅黑"/>
                <a:cs typeface="微软雅黑"/>
              </a:rPr>
              <a:t>out/</a:t>
            </a:r>
            <a:r>
              <a:rPr lang="en-US" altLang="zh-CN" dirty="0" err="1" smtClean="0">
                <a:solidFill>
                  <a:srgbClr val="000000"/>
                </a:solidFill>
                <a:latin typeface="微软雅黑"/>
                <a:ea typeface="微软雅黑"/>
                <a:cs typeface="微软雅黑"/>
              </a:rPr>
              <a:t>inout</a:t>
            </a:r>
            <a:r>
              <a:rPr lang="zh-CN" altLang="en-US" dirty="0" smtClean="0">
                <a:solidFill>
                  <a:srgbClr val="000000"/>
                </a:solidFill>
                <a:latin typeface="微软雅黑"/>
                <a:ea typeface="微软雅黑"/>
                <a:cs typeface="微软雅黑"/>
              </a:rPr>
              <a:t>类型时，必须给该字段赋个值；</a:t>
            </a:r>
            <a:endParaRPr lang="en-US" altLang="zh-CN" dirty="0" smtClean="0">
              <a:solidFill>
                <a:srgbClr val="000000"/>
              </a:solidFill>
              <a:latin typeface="微软雅黑"/>
              <a:ea typeface="微软雅黑"/>
              <a:cs typeface="微软雅黑"/>
            </a:endParaRPr>
          </a:p>
          <a:p>
            <a:endParaRPr lang="zh-CN" altLang="en-US" dirty="0" smtClean="0">
              <a:solidFill>
                <a:srgbClr val="000000"/>
              </a:solidFill>
              <a:latin typeface="微软雅黑"/>
              <a:ea typeface="微软雅黑"/>
              <a:cs typeface="微软雅黑"/>
            </a:endParaRPr>
          </a:p>
          <a:p>
            <a:r>
              <a:rPr lang="zh-CN" altLang="en-US" dirty="0" smtClean="0">
                <a:solidFill>
                  <a:srgbClr val="FF0000"/>
                </a:solidFill>
                <a:latin typeface="微软雅黑"/>
                <a:ea typeface="微软雅黑"/>
                <a:cs typeface="微软雅黑"/>
              </a:rPr>
              <a:t>另外，对于返回的</a:t>
            </a:r>
            <a:r>
              <a:rPr lang="en-US" altLang="zh-CN" dirty="0" err="1" smtClean="0">
                <a:solidFill>
                  <a:srgbClr val="FF0000"/>
                </a:solidFill>
                <a:latin typeface="微软雅黑"/>
                <a:ea typeface="微软雅黑"/>
                <a:cs typeface="微软雅黑"/>
              </a:rPr>
              <a:t>varchar</a:t>
            </a:r>
            <a:r>
              <a:rPr lang="zh-CN" altLang="en-US" dirty="0" smtClean="0">
                <a:solidFill>
                  <a:srgbClr val="FF0000"/>
                </a:solidFill>
                <a:latin typeface="微软雅黑"/>
                <a:ea typeface="微软雅黑"/>
                <a:cs typeface="微软雅黑"/>
              </a:rPr>
              <a:t>型的变量，在返回时一定要赋值，否则会出错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35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Thank you !</a:t>
            </a:r>
            <a:endParaRPr lang="zh-CN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变量赋值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Oracle</a:t>
            </a:r>
            <a:r>
              <a:rPr lang="en-US" altLang="zh-CN" dirty="0" smtClean="0"/>
              <a:t>:</a:t>
            </a:r>
          </a:p>
          <a:p>
            <a:pPr marL="685800" lvl="2">
              <a:spcBef>
                <a:spcPts val="1000"/>
              </a:spcBef>
              <a:buBlip>
                <a:blip r:embed="rId2"/>
              </a:buBlip>
            </a:pPr>
            <a:r>
              <a:rPr lang="en-US" altLang="zh-CN" dirty="0" smtClean="0"/>
              <a:t>v_var1 := 'Oracle';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685800" lvl="2">
              <a:spcBef>
                <a:spcPts val="1000"/>
              </a:spcBef>
              <a:buBlip>
                <a:blip r:embed="rId2"/>
              </a:buBlip>
            </a:pP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select 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to_char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sysdate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- 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, '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yyyymmdd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') into 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v_date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from dual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;</a:t>
            </a:r>
          </a:p>
          <a:p>
            <a:pPr marL="685800" lvl="2">
              <a:spcBef>
                <a:spcPts val="1000"/>
              </a:spcBef>
              <a:buBlip>
                <a:blip r:embed="rId2"/>
              </a:buBlip>
            </a:pP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dirty="0" smtClean="0"/>
          </a:p>
          <a:p>
            <a:r>
              <a:rPr lang="en-US" altLang="zh-CN" dirty="0" smtClean="0"/>
              <a:t>GBase </a:t>
            </a:r>
            <a:r>
              <a:rPr lang="en-US" altLang="zh-CN" dirty="0" smtClean="0"/>
              <a:t>8s: </a:t>
            </a:r>
          </a:p>
          <a:p>
            <a:pPr marL="685800" lvl="2">
              <a:spcBef>
                <a:spcPts val="1000"/>
              </a:spcBef>
              <a:buBlip>
                <a:blip r:embed="rId2"/>
              </a:buBlip>
            </a:pP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let v_var1 = </a:t>
            </a:r>
            <a:r>
              <a:rPr lang="en-US" altLang="zh-CN" dirty="0" smtClean="0"/>
              <a:t>'</a:t>
            </a:r>
            <a:r>
              <a:rPr lang="en-US" altLang="zh-CN" dirty="0" smtClean="0"/>
              <a:t>GBase 8s';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685800" lvl="2">
              <a:spcBef>
                <a:spcPts val="1000"/>
              </a:spcBef>
              <a:buBlip>
                <a:blip r:embed="rId2"/>
              </a:buBlip>
            </a:pP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let  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v_date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= 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to_char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sysdate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- 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, 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'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yyyymmdd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')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；不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需要和数据库交互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；</a:t>
            </a:r>
            <a:endParaRPr lang="en-US" altLang="zh-CN" dirty="0" smtClean="0">
              <a:latin typeface="微软雅黑" pitchFamily="34" charset="-122"/>
              <a:ea typeface="微软雅黑" pitchFamily="34" charset="-122"/>
            </a:endParaRPr>
          </a:p>
          <a:p>
            <a:pPr marL="685800" lvl="2">
              <a:spcBef>
                <a:spcPts val="1000"/>
              </a:spcBef>
              <a:buBlip>
                <a:blip r:embed="rId2"/>
              </a:buBlip>
            </a:pP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select 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to_char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(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sysdate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- 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i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, '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yyyymmdd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') into </a:t>
            </a:r>
            <a:r>
              <a:rPr lang="en-US" altLang="zh-CN" dirty="0" err="1" smtClean="0">
                <a:latin typeface="微软雅黑" pitchFamily="34" charset="-122"/>
                <a:ea typeface="微软雅黑" pitchFamily="34" charset="-122"/>
              </a:rPr>
              <a:t>v_date</a:t>
            </a:r>
            <a:r>
              <a:rPr lang="en-US" altLang="zh-CN" dirty="0" smtClean="0">
                <a:latin typeface="微软雅黑" pitchFamily="34" charset="-122"/>
                <a:ea typeface="微软雅黑" pitchFamily="34" charset="-122"/>
              </a:rPr>
              <a:t> from dual;</a:t>
            </a:r>
          </a:p>
          <a:p>
            <a:pPr marL="685800" lvl="2">
              <a:spcBef>
                <a:spcPts val="1000"/>
              </a:spcBef>
              <a:buBlip>
                <a:blip r:embed="rId2"/>
              </a:buBlip>
            </a:pPr>
            <a:endParaRPr lang="zh-CN" altLang="en-US" dirty="0" smtClean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800" b="0" dirty="0" smtClean="0">
                <a:latin typeface="微软雅黑"/>
                <a:ea typeface="微软雅黑"/>
                <a:cs typeface="微软雅黑"/>
              </a:rPr>
              <a:t>判断某张表是否被锁住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Oracle</a:t>
            </a:r>
            <a:r>
              <a:rPr lang="en-US" altLang="zh-CN" dirty="0" smtClean="0"/>
              <a:t>:  </a:t>
            </a:r>
          </a:p>
          <a:p>
            <a:pPr lvl="1">
              <a:buNone/>
            </a:pPr>
            <a:r>
              <a:rPr lang="en-US" altLang="zh-CN" sz="2000" dirty="0" smtClean="0"/>
              <a:t>    select </a:t>
            </a:r>
            <a:r>
              <a:rPr lang="en-US" altLang="zh-CN" sz="2000" dirty="0" smtClean="0"/>
              <a:t>count(*) into </a:t>
            </a:r>
            <a:r>
              <a:rPr lang="en-US" altLang="zh-CN" sz="2000" dirty="0" err="1" smtClean="0"/>
              <a:t>v_count</a:t>
            </a:r>
            <a:r>
              <a:rPr lang="en-US" altLang="zh-CN" sz="2000" dirty="0" smtClean="0"/>
              <a:t> from </a:t>
            </a:r>
            <a:r>
              <a:rPr lang="en-US" altLang="zh-CN" sz="2000" dirty="0" err="1" smtClean="0"/>
              <a:t>v$locked_object</a:t>
            </a:r>
            <a:r>
              <a:rPr lang="en-US" altLang="zh-CN" sz="2000" dirty="0" smtClean="0"/>
              <a:t> </a:t>
            </a:r>
          </a:p>
          <a:p>
            <a:pPr lvl="1">
              <a:buNone/>
            </a:pPr>
            <a:r>
              <a:rPr lang="en-US" altLang="zh-CN" sz="2000" dirty="0" smtClean="0"/>
              <a:t>    where </a:t>
            </a:r>
            <a:r>
              <a:rPr lang="en-US" altLang="zh-CN" sz="2000" dirty="0" err="1" smtClean="0"/>
              <a:t>object_id</a:t>
            </a:r>
            <a:r>
              <a:rPr lang="en-US" altLang="zh-CN" sz="2000" dirty="0" smtClean="0"/>
              <a:t> </a:t>
            </a:r>
            <a:r>
              <a:rPr lang="en-US" altLang="zh-CN" sz="2000" dirty="0" smtClean="0"/>
              <a:t>in (</a:t>
            </a:r>
          </a:p>
          <a:p>
            <a:pPr lvl="1">
              <a:buNone/>
            </a:pPr>
            <a:r>
              <a:rPr lang="en-US" altLang="zh-CN" sz="2000" dirty="0" smtClean="0"/>
              <a:t> </a:t>
            </a:r>
            <a:r>
              <a:rPr lang="en-US" altLang="zh-CN" sz="2000" dirty="0" smtClean="0"/>
              <a:t>         select </a:t>
            </a:r>
            <a:r>
              <a:rPr lang="en-US" altLang="zh-CN" sz="2000" dirty="0" err="1" smtClean="0"/>
              <a:t>object_id</a:t>
            </a:r>
            <a:r>
              <a:rPr lang="en-US" altLang="zh-CN" sz="2000" dirty="0" smtClean="0"/>
              <a:t> from </a:t>
            </a:r>
            <a:r>
              <a:rPr lang="en-US" altLang="zh-CN" sz="2000" dirty="0" err="1" smtClean="0"/>
              <a:t>user_objects</a:t>
            </a:r>
            <a:r>
              <a:rPr lang="en-US" altLang="zh-CN" sz="2000" dirty="0" smtClean="0"/>
              <a:t> </a:t>
            </a:r>
          </a:p>
          <a:p>
            <a:pPr lvl="1">
              <a:buNone/>
            </a:pPr>
            <a:r>
              <a:rPr lang="en-US" altLang="zh-CN" sz="2000" dirty="0" smtClean="0"/>
              <a:t>          where </a:t>
            </a:r>
            <a:r>
              <a:rPr lang="en-US" altLang="zh-CN" sz="2000" dirty="0" err="1" smtClean="0"/>
              <a:t>object_name</a:t>
            </a:r>
            <a:r>
              <a:rPr lang="en-US" altLang="zh-CN" sz="2000" dirty="0" smtClean="0"/>
              <a:t>=upper('</a:t>
            </a:r>
            <a:r>
              <a:rPr lang="en-US" altLang="zh-CN" sz="2000" dirty="0" err="1" smtClean="0"/>
              <a:t>fact_g_gprs_settle</a:t>
            </a:r>
            <a:r>
              <a:rPr lang="en-US" altLang="zh-CN" sz="2000" dirty="0" smtClean="0"/>
              <a:t>') </a:t>
            </a:r>
            <a:r>
              <a:rPr lang="en-US" altLang="zh-CN" sz="2000" dirty="0" smtClean="0"/>
              <a:t>);</a:t>
            </a:r>
            <a:endParaRPr lang="en-US" altLang="zh-CN" sz="2000" dirty="0" smtClean="0"/>
          </a:p>
          <a:p>
            <a:r>
              <a:rPr lang="en-US" altLang="zh-CN" dirty="0" smtClean="0"/>
              <a:t>GBase </a:t>
            </a:r>
            <a:r>
              <a:rPr lang="en-US" altLang="zh-CN" dirty="0" smtClean="0"/>
              <a:t>8s:</a:t>
            </a:r>
          </a:p>
          <a:p>
            <a:pPr marL="685800" lvl="2">
              <a:spcBef>
                <a:spcPts val="1000"/>
              </a:spcBef>
              <a:buBlip>
                <a:blip r:embed="rId2"/>
              </a:buBlip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设置</a:t>
            </a: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锁等待时间</a:t>
            </a:r>
          </a:p>
          <a:p>
            <a:pPr lvl="1">
              <a:buNone/>
            </a:pPr>
            <a:r>
              <a:rPr lang="en-US" altLang="zh-CN" sz="2000" dirty="0" smtClean="0"/>
              <a:t>    set </a:t>
            </a:r>
            <a:r>
              <a:rPr lang="en-US" altLang="zh-CN" sz="2000" dirty="0" smtClean="0"/>
              <a:t>lock  mode to wait 30;</a:t>
            </a:r>
          </a:p>
          <a:p>
            <a:pPr marL="685800" lvl="2">
              <a:spcBef>
                <a:spcPts val="1000"/>
              </a:spcBef>
              <a:buBlip>
                <a:blip r:embed="rId2"/>
              </a:buBlip>
            </a:pPr>
            <a:r>
              <a:rPr lang="zh-CN" altLang="en-US" dirty="0" smtClean="0">
                <a:latin typeface="微软雅黑" pitchFamily="34" charset="-122"/>
                <a:ea typeface="微软雅黑" pitchFamily="34" charset="-122"/>
              </a:rPr>
              <a:t>或者</a:t>
            </a:r>
            <a:endParaRPr lang="zh-CN" altLang="en-US" dirty="0" smtClean="0">
              <a:latin typeface="微软雅黑" pitchFamily="34" charset="-122"/>
              <a:ea typeface="微软雅黑" pitchFamily="34" charset="-122"/>
            </a:endParaRPr>
          </a:p>
          <a:p>
            <a:pPr lvl="1">
              <a:buNone/>
            </a:pPr>
            <a:r>
              <a:rPr lang="zh-CN" altLang="en-US" sz="2000" dirty="0" smtClean="0"/>
              <a:t>    </a:t>
            </a:r>
            <a:r>
              <a:rPr lang="en-US" altLang="zh-CN" sz="2000" dirty="0" smtClean="0"/>
              <a:t>select </a:t>
            </a:r>
            <a:r>
              <a:rPr lang="en-US" altLang="zh-CN" sz="2000" dirty="0" smtClean="0"/>
              <a:t>count(*) into </a:t>
            </a:r>
            <a:r>
              <a:rPr lang="en-US" altLang="zh-CN" sz="2000" dirty="0" err="1" smtClean="0"/>
              <a:t>v_count</a:t>
            </a:r>
            <a:r>
              <a:rPr lang="en-US" altLang="zh-CN" sz="2000" dirty="0" smtClean="0"/>
              <a:t> from </a:t>
            </a:r>
            <a:r>
              <a:rPr lang="en-US" altLang="zh-CN" sz="2000" dirty="0" err="1" smtClean="0"/>
              <a:t>sysmaster:syslocks</a:t>
            </a:r>
            <a:endParaRPr lang="en-US" altLang="zh-CN" sz="2000" dirty="0" smtClean="0"/>
          </a:p>
          <a:p>
            <a:pPr lvl="1">
              <a:buNone/>
            </a:pPr>
            <a:r>
              <a:rPr lang="en-US" altLang="zh-CN" sz="2000" dirty="0" smtClean="0"/>
              <a:t>    where </a:t>
            </a:r>
            <a:r>
              <a:rPr lang="en-US" altLang="zh-CN" sz="2000" dirty="0" smtClean="0"/>
              <a:t>owner&gt;0 and waiter&gt;0 </a:t>
            </a:r>
          </a:p>
          <a:p>
            <a:pPr lvl="1">
              <a:buNone/>
            </a:pPr>
            <a:r>
              <a:rPr lang="en-US" altLang="zh-CN" sz="2000" dirty="0" smtClean="0"/>
              <a:t>    and </a:t>
            </a:r>
            <a:r>
              <a:rPr lang="en-US" altLang="zh-CN" sz="2000" dirty="0" err="1" smtClean="0"/>
              <a:t>tabname</a:t>
            </a:r>
            <a:r>
              <a:rPr lang="en-US" altLang="zh-CN" sz="2000" dirty="0" smtClean="0"/>
              <a:t>=lower(‘</a:t>
            </a:r>
            <a:r>
              <a:rPr lang="en-US" altLang="zh-CN" sz="2000" dirty="0" err="1" smtClean="0"/>
              <a:t>fact_G_gprs_settle</a:t>
            </a:r>
            <a:r>
              <a:rPr lang="en-US" altLang="zh-CN" sz="2000" dirty="0" smtClean="0"/>
              <a:t>') );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>
                <a:latin typeface="微软雅黑"/>
                <a:ea typeface="微软雅黑"/>
                <a:cs typeface="微软雅黑"/>
              </a:rPr>
              <a:t>判断是否是星期六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Oracle</a:t>
            </a:r>
            <a:r>
              <a:rPr lang="en-US" altLang="zh-CN" dirty="0" smtClean="0"/>
              <a:t>:</a:t>
            </a:r>
          </a:p>
          <a:p>
            <a:pPr>
              <a:buNone/>
            </a:pPr>
            <a:r>
              <a:rPr lang="en-US" altLang="zh-CN" dirty="0" smtClean="0"/>
              <a:t>	</a:t>
            </a:r>
            <a:r>
              <a:rPr lang="en-US" altLang="zh-CN" dirty="0" err="1" smtClean="0"/>
              <a:t>to_char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to_date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sampling_date</a:t>
            </a:r>
            <a:r>
              <a:rPr lang="en-US" altLang="zh-CN" dirty="0" err="1" smtClean="0"/>
              <a:t>,'yyyymmdd</a:t>
            </a:r>
            <a:r>
              <a:rPr lang="en-US" altLang="zh-CN" dirty="0" smtClean="0"/>
              <a:t>'),'</a:t>
            </a:r>
            <a:r>
              <a:rPr lang="en-US" altLang="zh-CN" dirty="0" err="1" smtClean="0"/>
              <a:t>fmday</a:t>
            </a:r>
            <a:r>
              <a:rPr lang="en-US" altLang="zh-CN" dirty="0" smtClean="0"/>
              <a:t>')='</a:t>
            </a:r>
            <a:r>
              <a:rPr lang="zh-CN" altLang="en-US" dirty="0" smtClean="0"/>
              <a:t>星期六</a:t>
            </a:r>
            <a:r>
              <a:rPr lang="en-US" altLang="zh-CN" dirty="0" smtClean="0"/>
              <a:t>' 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GBase </a:t>
            </a:r>
            <a:r>
              <a:rPr lang="en-US" altLang="zh-CN" dirty="0" smtClean="0"/>
              <a:t>8s</a:t>
            </a:r>
            <a:r>
              <a:rPr lang="zh-CN" altLang="en-US" dirty="0" smtClean="0"/>
              <a:t>：</a:t>
            </a:r>
          </a:p>
          <a:p>
            <a:pPr>
              <a:buNone/>
            </a:pPr>
            <a:r>
              <a:rPr lang="en-US" altLang="zh-CN" dirty="0" smtClean="0"/>
              <a:t>	weekday(</a:t>
            </a:r>
            <a:r>
              <a:rPr lang="en-US" altLang="zh-CN" dirty="0" err="1" smtClean="0"/>
              <a:t>to_date</a:t>
            </a:r>
            <a:r>
              <a:rPr lang="en-US" altLang="zh-CN" dirty="0" smtClean="0"/>
              <a:t>(</a:t>
            </a:r>
            <a:r>
              <a:rPr lang="en-US" altLang="zh-CN" dirty="0" err="1" smtClean="0"/>
              <a:t>sampling_date</a:t>
            </a:r>
            <a:r>
              <a:rPr lang="en-US" altLang="zh-CN" dirty="0" err="1" smtClean="0"/>
              <a:t>,'yyyymmdd</a:t>
            </a:r>
            <a:r>
              <a:rPr lang="en-US" altLang="zh-CN" dirty="0" smtClean="0"/>
              <a:t>'))=</a:t>
            </a:r>
            <a:r>
              <a:rPr lang="en-US" altLang="zh-CN" dirty="0" smtClean="0"/>
              <a:t>6</a:t>
            </a:r>
          </a:p>
          <a:p>
            <a:pPr>
              <a:buNone/>
            </a:pPr>
            <a:endParaRPr lang="en-US" altLang="zh-CN" dirty="0" smtClean="0"/>
          </a:p>
          <a:p>
            <a:pPr>
              <a:buNone/>
            </a:pPr>
            <a:r>
              <a:rPr lang="en-US" altLang="zh-CN" sz="2000" dirty="0" smtClean="0"/>
              <a:t>	</a:t>
            </a:r>
            <a:r>
              <a:rPr lang="zh-CN" altLang="en-US" sz="2000" dirty="0" smtClean="0"/>
              <a:t>注：</a:t>
            </a:r>
            <a:r>
              <a:rPr lang="en-US" altLang="zh-CN" sz="2000" dirty="0" smtClean="0"/>
              <a:t>weekday</a:t>
            </a:r>
            <a:r>
              <a:rPr lang="zh-CN" altLang="en-US" sz="2000" dirty="0" smtClean="0"/>
              <a:t>函数返回结果</a:t>
            </a:r>
            <a:r>
              <a:rPr lang="en-US" altLang="zh-CN" sz="2000" dirty="0" smtClean="0"/>
              <a:t>0</a:t>
            </a:r>
            <a:r>
              <a:rPr lang="zh-CN" altLang="en-US" sz="2000" dirty="0" smtClean="0"/>
              <a:t>表示周日，</a:t>
            </a:r>
            <a:r>
              <a:rPr lang="en-US" altLang="zh-CN" sz="2000" dirty="0" smtClean="0"/>
              <a:t>1</a:t>
            </a:r>
            <a:r>
              <a:rPr lang="zh-CN" altLang="en-US" sz="2000" dirty="0" smtClean="0"/>
              <a:t>表示周一。</a:t>
            </a:r>
            <a:endParaRPr lang="zh-CN" altLang="en-US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微软雅黑"/>
                <a:ea typeface="微软雅黑"/>
                <a:cs typeface="微软雅黑"/>
              </a:rPr>
              <a:t>others exception </a:t>
            </a:r>
            <a:r>
              <a:rPr lang="zh-CN" altLang="en-US" dirty="0" smtClean="0">
                <a:latin typeface="微软雅黑"/>
                <a:ea typeface="微软雅黑"/>
                <a:cs typeface="微软雅黑"/>
              </a:rPr>
              <a:t>的转换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Oracle</a:t>
            </a:r>
            <a:r>
              <a:rPr lang="en-US" altLang="zh-CN" dirty="0" smtClean="0"/>
              <a:t>:</a:t>
            </a:r>
          </a:p>
          <a:p>
            <a:pPr>
              <a:buNone/>
            </a:pPr>
            <a:r>
              <a:rPr lang="en-US" altLang="zh-CN" sz="1400" dirty="0" smtClean="0"/>
              <a:t>exception  </a:t>
            </a:r>
            <a:r>
              <a:rPr lang="en-US" altLang="zh-CN" sz="1400" dirty="0" smtClean="0"/>
              <a:t>when others then</a:t>
            </a:r>
          </a:p>
          <a:p>
            <a:pPr>
              <a:buNone/>
            </a:pPr>
            <a:r>
              <a:rPr lang="en-US" altLang="zh-CN" sz="1400" dirty="0" smtClean="0"/>
              <a:t>    </a:t>
            </a:r>
            <a:r>
              <a:rPr lang="en-US" altLang="zh-CN" sz="1400" dirty="0" err="1" smtClean="0"/>
              <a:t>o_returncode</a:t>
            </a:r>
            <a:r>
              <a:rPr lang="en-US" altLang="zh-CN" sz="1400" dirty="0" smtClean="0"/>
              <a:t> </a:t>
            </a:r>
            <a:r>
              <a:rPr lang="en-US" altLang="zh-CN" sz="1400" dirty="0" smtClean="0"/>
              <a:t>:= -1;</a:t>
            </a:r>
          </a:p>
          <a:p>
            <a:pPr>
              <a:buNone/>
            </a:pPr>
            <a:r>
              <a:rPr lang="en-US" altLang="zh-CN" sz="1400" dirty="0" smtClean="0"/>
              <a:t>    </a:t>
            </a:r>
            <a:r>
              <a:rPr lang="en-US" altLang="zh-CN" sz="1400" dirty="0" err="1" smtClean="0"/>
              <a:t>o_returnmsg</a:t>
            </a:r>
            <a:r>
              <a:rPr lang="en-US" altLang="zh-CN" sz="1400" dirty="0" smtClean="0"/>
              <a:t>  </a:t>
            </a:r>
            <a:r>
              <a:rPr lang="en-US" altLang="zh-CN" sz="1400" dirty="0" smtClean="0"/>
              <a:t>:= </a:t>
            </a:r>
            <a:r>
              <a:rPr lang="en-US" altLang="zh-CN" sz="1400" dirty="0" err="1" smtClean="0"/>
              <a:t>substr</a:t>
            </a:r>
            <a:r>
              <a:rPr lang="en-US" altLang="zh-CN" sz="1400" dirty="0" smtClean="0"/>
              <a:t>('[01]' || '</a:t>
            </a:r>
            <a:r>
              <a:rPr lang="en-US" altLang="zh-CN" sz="1400" dirty="0" err="1" smtClean="0"/>
              <a:t>p_bi_control_call_code</a:t>
            </a:r>
            <a:r>
              <a:rPr lang="zh-CN" altLang="en-US" sz="1400" dirty="0" smtClean="0"/>
              <a:t>错误告警 </a:t>
            </a:r>
            <a:r>
              <a:rPr lang="en-US" altLang="zh-CN" sz="1400" dirty="0" smtClean="0"/>
              <a:t>' ||sqlerrm,1,255);</a:t>
            </a:r>
          </a:p>
          <a:p>
            <a:pPr>
              <a:buNone/>
            </a:pPr>
            <a:r>
              <a:rPr lang="en-US" altLang="zh-CN" sz="1400" dirty="0" smtClean="0"/>
              <a:t>rollback;</a:t>
            </a:r>
            <a:endParaRPr lang="en-US" altLang="zh-CN" sz="1400" dirty="0" smtClean="0"/>
          </a:p>
          <a:p>
            <a:r>
              <a:rPr lang="en-US" altLang="zh-CN" dirty="0" smtClean="0"/>
              <a:t>GBase </a:t>
            </a:r>
            <a:r>
              <a:rPr lang="en-US" altLang="zh-CN" dirty="0" smtClean="0"/>
              <a:t>8s:</a:t>
            </a:r>
          </a:p>
          <a:p>
            <a:pPr>
              <a:buNone/>
            </a:pPr>
            <a:r>
              <a:rPr lang="en-US" altLang="zh-CN" sz="1400" dirty="0" smtClean="0"/>
              <a:t>define </a:t>
            </a:r>
            <a:r>
              <a:rPr lang="en-US" altLang="zh-CN" sz="1400" dirty="0" err="1" smtClean="0"/>
              <a:t>sql_err,isqm_err</a:t>
            </a:r>
            <a:r>
              <a:rPr lang="en-US" altLang="zh-CN" sz="1400" dirty="0" smtClean="0"/>
              <a:t> </a:t>
            </a:r>
            <a:r>
              <a:rPr lang="en-US" altLang="zh-CN" sz="1400" dirty="0" err="1" smtClean="0"/>
              <a:t>int</a:t>
            </a:r>
            <a:r>
              <a:rPr lang="en-US" altLang="zh-CN" sz="1400" dirty="0" smtClean="0"/>
              <a:t>;</a:t>
            </a:r>
          </a:p>
          <a:p>
            <a:pPr>
              <a:buNone/>
            </a:pPr>
            <a:r>
              <a:rPr lang="en-US" altLang="zh-CN" sz="1400" dirty="0" smtClean="0"/>
              <a:t>define </a:t>
            </a:r>
            <a:r>
              <a:rPr lang="en-US" altLang="zh-CN" sz="1400" dirty="0" err="1" smtClean="0"/>
              <a:t>err_info</a:t>
            </a:r>
            <a:r>
              <a:rPr lang="en-US" altLang="zh-CN" sz="1400" dirty="0" smtClean="0"/>
              <a:t> </a:t>
            </a:r>
            <a:r>
              <a:rPr lang="en-US" altLang="zh-CN" sz="1400" dirty="0" err="1" smtClean="0"/>
              <a:t>varchar</a:t>
            </a:r>
            <a:r>
              <a:rPr lang="en-US" altLang="zh-CN" sz="1400" dirty="0" smtClean="0"/>
              <a:t>(255)</a:t>
            </a:r>
          </a:p>
          <a:p>
            <a:pPr>
              <a:buNone/>
            </a:pPr>
            <a:r>
              <a:rPr lang="en-US" altLang="zh-CN" sz="1400" dirty="0" smtClean="0"/>
              <a:t>on exception set </a:t>
            </a:r>
            <a:r>
              <a:rPr lang="en-US" altLang="zh-CN" sz="1400" dirty="0" err="1" smtClean="0"/>
              <a:t>sql_err,isam_err,err_info</a:t>
            </a:r>
            <a:r>
              <a:rPr lang="en-US" altLang="zh-CN" sz="1400" dirty="0" smtClean="0"/>
              <a:t> -- GBase 8s</a:t>
            </a:r>
            <a:r>
              <a:rPr lang="zh-CN" altLang="en-US" sz="1400" dirty="0" smtClean="0"/>
              <a:t>依次把</a:t>
            </a:r>
            <a:r>
              <a:rPr lang="en-US" altLang="zh-CN" sz="1400" dirty="0" err="1" smtClean="0"/>
              <a:t>sqlcode,isam</a:t>
            </a:r>
            <a:r>
              <a:rPr lang="en-US" altLang="zh-CN" sz="1400" dirty="0" smtClean="0"/>
              <a:t> code</a:t>
            </a:r>
            <a:r>
              <a:rPr lang="zh-CN" altLang="en-US" sz="1400" dirty="0" smtClean="0"/>
              <a:t>和错误信息传递给上述</a:t>
            </a:r>
            <a:r>
              <a:rPr lang="en-US" altLang="zh-CN" sz="1400" dirty="0" smtClean="0"/>
              <a:t>3</a:t>
            </a:r>
            <a:r>
              <a:rPr lang="zh-CN" altLang="en-US" sz="1400" dirty="0" smtClean="0"/>
              <a:t>个变量；</a:t>
            </a:r>
          </a:p>
          <a:p>
            <a:pPr>
              <a:buNone/>
            </a:pPr>
            <a:r>
              <a:rPr lang="zh-CN" altLang="en-US" sz="1400" dirty="0" smtClean="0"/>
              <a:t>    </a:t>
            </a:r>
            <a:r>
              <a:rPr lang="en-US" altLang="zh-CN" sz="1400" dirty="0" smtClean="0"/>
              <a:t>let </a:t>
            </a:r>
            <a:r>
              <a:rPr lang="en-US" altLang="zh-CN" sz="1400" dirty="0" err="1" smtClean="0"/>
              <a:t>o_return_code</a:t>
            </a:r>
            <a:r>
              <a:rPr lang="en-US" altLang="zh-CN" sz="1400" dirty="0" smtClean="0"/>
              <a:t> = -1</a:t>
            </a:r>
          </a:p>
          <a:p>
            <a:pPr>
              <a:buNone/>
            </a:pPr>
            <a:r>
              <a:rPr lang="en-US" altLang="zh-CN" sz="1400" dirty="0" smtClean="0"/>
              <a:t>    let </a:t>
            </a:r>
            <a:r>
              <a:rPr lang="en-US" altLang="zh-CN" sz="1400" dirty="0" err="1" smtClean="0"/>
              <a:t>o_returnmsg</a:t>
            </a:r>
            <a:r>
              <a:rPr lang="en-US" altLang="zh-CN" sz="1400" dirty="0" smtClean="0"/>
              <a:t> </a:t>
            </a:r>
            <a:r>
              <a:rPr lang="en-US" altLang="zh-CN" sz="1400" dirty="0" smtClean="0"/>
              <a:t>= </a:t>
            </a:r>
            <a:r>
              <a:rPr lang="en-US" altLang="zh-CN" sz="1400" dirty="0" err="1" smtClean="0"/>
              <a:t>substr</a:t>
            </a:r>
            <a:r>
              <a:rPr lang="en-US" altLang="zh-CN" sz="1400" dirty="0" smtClean="0"/>
              <a:t>('[01]' || '</a:t>
            </a:r>
            <a:r>
              <a:rPr lang="en-US" altLang="zh-CN" sz="1400" dirty="0" err="1" smtClean="0"/>
              <a:t>p_bi_control_call_code</a:t>
            </a:r>
            <a:r>
              <a:rPr lang="zh-CN" altLang="en-US" sz="1400" dirty="0" smtClean="0"/>
              <a:t>错误告警 </a:t>
            </a:r>
            <a:r>
              <a:rPr lang="en-US" altLang="zh-CN" sz="1400" dirty="0" smtClean="0"/>
              <a:t>' ||err_info,1,255);</a:t>
            </a:r>
          </a:p>
          <a:p>
            <a:pPr>
              <a:buNone/>
            </a:pPr>
            <a:r>
              <a:rPr lang="en-US" altLang="zh-CN" sz="1400" dirty="0" smtClean="0"/>
              <a:t>    </a:t>
            </a:r>
            <a:r>
              <a:rPr lang="en-US" altLang="zh-CN" sz="1400" dirty="0" smtClean="0"/>
              <a:t>rollback</a:t>
            </a:r>
            <a:r>
              <a:rPr lang="en-US" altLang="zh-CN" sz="1400" dirty="0" smtClean="0"/>
              <a:t>;</a:t>
            </a:r>
          </a:p>
          <a:p>
            <a:pPr>
              <a:buNone/>
            </a:pPr>
            <a:r>
              <a:rPr lang="en-US" altLang="zh-CN" sz="1400" dirty="0" smtClean="0"/>
              <a:t>    </a:t>
            </a:r>
            <a:r>
              <a:rPr lang="en-US" altLang="zh-CN" sz="1400" dirty="0" smtClean="0"/>
              <a:t>return </a:t>
            </a:r>
            <a:r>
              <a:rPr lang="en-US" altLang="zh-CN" sz="1400" dirty="0" err="1" smtClean="0"/>
              <a:t>o_returncode,o_returnmsg</a:t>
            </a:r>
            <a:r>
              <a:rPr lang="en-US" altLang="zh-CN" sz="1400" dirty="0" smtClean="0"/>
              <a:t>;</a:t>
            </a:r>
          </a:p>
          <a:p>
            <a:pPr>
              <a:buNone/>
            </a:pPr>
            <a:r>
              <a:rPr lang="en-US" altLang="zh-CN" sz="1600" dirty="0" smtClean="0"/>
              <a:t>end </a:t>
            </a:r>
            <a:r>
              <a:rPr lang="en-US" altLang="zh-CN" sz="1600" dirty="0" smtClean="0"/>
              <a:t>exception</a:t>
            </a:r>
            <a:r>
              <a:rPr lang="en-US" altLang="zh-CN" sz="1600" dirty="0" smtClean="0"/>
              <a:t>;</a:t>
            </a:r>
            <a:endParaRPr lang="en-US" altLang="zh-CN" sz="1600" dirty="0" smtClean="0"/>
          </a:p>
        </p:txBody>
      </p:sp>
      <p:sp>
        <p:nvSpPr>
          <p:cNvPr id="4" name="矩形标注 3"/>
          <p:cNvSpPr/>
          <p:nvPr/>
        </p:nvSpPr>
        <p:spPr bwMode="auto">
          <a:xfrm>
            <a:off x="5390940" y="3304168"/>
            <a:ext cx="4182267" cy="536173"/>
          </a:xfrm>
          <a:prstGeom prst="wedgeRectCallout">
            <a:avLst>
              <a:gd name="adj1" fmla="val -64625"/>
              <a:gd name="adj2" fmla="val 140789"/>
            </a:avLst>
          </a:prstGeom>
          <a:noFill/>
          <a:ln w="1905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2075" tIns="46038" rIns="92075" bIns="46038" numCol="1" rtlCol="0" anchor="t" anchorCtr="0" compatLnSpc="1">
            <a:spAutoFit/>
          </a:bodyPr>
          <a:lstStyle/>
          <a:p>
            <a:pPr marL="119380" marR="0" indent="-119380" algn="ct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Tx/>
              <a:buFontTx/>
              <a:buNone/>
            </a:pPr>
            <a:r>
              <a:rPr lang="zh-CN" altLang="en-US" sz="1600" dirty="0" smtClean="0">
                <a:solidFill>
                  <a:srgbClr val="FF0000"/>
                </a:solidFill>
                <a:latin typeface="微软雅黑" pitchFamily="34" charset="-122"/>
                <a:ea typeface="微软雅黑" pitchFamily="34" charset="-122"/>
              </a:rPr>
              <a:t>注：如果只需要抛出异常，而不需要自定义返回的错误代码，可以不需要这三个变量</a:t>
            </a:r>
            <a:endParaRPr kumimoji="0" lang="zh-CN" altLang="en-US" sz="16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2800" dirty="0" smtClean="0">
                <a:latin typeface="微软雅黑"/>
                <a:ea typeface="微软雅黑"/>
                <a:cs typeface="微软雅黑"/>
              </a:rPr>
              <a:t>人工触发</a:t>
            </a:r>
            <a:r>
              <a:rPr lang="en-US" altLang="zh-CN" sz="2800" dirty="0" smtClean="0">
                <a:latin typeface="微软雅黑"/>
                <a:ea typeface="微软雅黑"/>
                <a:cs typeface="微软雅黑"/>
              </a:rPr>
              <a:t>exception - Oracle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Oracle:</a:t>
            </a:r>
            <a:endParaRPr lang="en-US" altLang="zh-CN" dirty="0" smtClean="0"/>
          </a:p>
          <a:p>
            <a:pPr>
              <a:buNone/>
            </a:pPr>
            <a:r>
              <a:rPr lang="en-US" altLang="zh-CN" sz="1400" dirty="0" err="1" smtClean="0"/>
              <a:t>e_error</a:t>
            </a:r>
            <a:r>
              <a:rPr lang="en-US" altLang="zh-CN" sz="1400" dirty="0" smtClean="0"/>
              <a:t> </a:t>
            </a:r>
            <a:r>
              <a:rPr lang="en-US" altLang="zh-CN" sz="1400" dirty="0" smtClean="0"/>
              <a:t>exception;    /* exception</a:t>
            </a:r>
            <a:r>
              <a:rPr lang="zh-CN" altLang="en-US" sz="1400" dirty="0" smtClean="0"/>
              <a:t>是一个</a:t>
            </a:r>
            <a:r>
              <a:rPr lang="zh-CN" altLang="en-US" sz="1400" dirty="0" smtClean="0"/>
              <a:t>变量 *</a:t>
            </a:r>
            <a:r>
              <a:rPr lang="en-US" altLang="zh-CN" sz="1400" dirty="0" smtClean="0"/>
              <a:t>/</a:t>
            </a:r>
            <a:endParaRPr lang="en-US" altLang="zh-CN" sz="1400" dirty="0" smtClean="0"/>
          </a:p>
          <a:p>
            <a:pPr>
              <a:buNone/>
            </a:pPr>
            <a:r>
              <a:rPr lang="en-US" altLang="zh-CN" sz="1400" dirty="0" smtClean="0"/>
              <a:t>if </a:t>
            </a:r>
            <a:r>
              <a:rPr lang="en-US" altLang="zh-CN" sz="1400" dirty="0" err="1" smtClean="0"/>
              <a:t>v_flag</a:t>
            </a:r>
            <a:r>
              <a:rPr lang="en-US" altLang="zh-CN" sz="1400" dirty="0" smtClean="0"/>
              <a:t> not in('</a:t>
            </a:r>
            <a:r>
              <a:rPr lang="en-US" altLang="zh-CN" sz="1400" dirty="0" err="1" smtClean="0"/>
              <a:t>a','b</a:t>
            </a:r>
            <a:r>
              <a:rPr lang="en-US" altLang="zh-CN" sz="1400" dirty="0" smtClean="0"/>
              <a:t>') then</a:t>
            </a:r>
          </a:p>
          <a:p>
            <a:pPr>
              <a:buNone/>
            </a:pPr>
            <a:r>
              <a:rPr lang="en-US" altLang="zh-CN" sz="1400" dirty="0" smtClean="0"/>
              <a:t>    raise </a:t>
            </a:r>
            <a:r>
              <a:rPr lang="en-US" altLang="zh-CN" sz="1400" dirty="0" err="1" smtClean="0"/>
              <a:t>e_error</a:t>
            </a:r>
            <a:r>
              <a:rPr lang="en-US" altLang="zh-CN" sz="1400" dirty="0" smtClean="0"/>
              <a:t>;</a:t>
            </a:r>
          </a:p>
          <a:p>
            <a:pPr>
              <a:buNone/>
            </a:pPr>
            <a:r>
              <a:rPr lang="en-US" altLang="zh-CN" sz="1400" dirty="0" smtClean="0"/>
              <a:t>end </a:t>
            </a:r>
            <a:r>
              <a:rPr lang="en-US" altLang="zh-CN" sz="1400" dirty="0" smtClean="0"/>
              <a:t>if;</a:t>
            </a:r>
          </a:p>
          <a:p>
            <a:pPr>
              <a:buNone/>
            </a:pPr>
            <a:r>
              <a:rPr lang="en-US" altLang="zh-CN" sz="1400" dirty="0" smtClean="0"/>
              <a:t>exception</a:t>
            </a:r>
            <a:endParaRPr lang="en-US" altLang="zh-CN" sz="1400" dirty="0" smtClean="0"/>
          </a:p>
          <a:p>
            <a:pPr>
              <a:buNone/>
            </a:pPr>
            <a:r>
              <a:rPr lang="en-US" altLang="zh-CN" sz="1400" dirty="0" smtClean="0"/>
              <a:t>when </a:t>
            </a:r>
            <a:r>
              <a:rPr lang="en-US" altLang="zh-CN" sz="1400" dirty="0" err="1" smtClean="0"/>
              <a:t>e_error</a:t>
            </a:r>
            <a:r>
              <a:rPr lang="en-US" altLang="zh-CN" sz="1400" dirty="0" smtClean="0"/>
              <a:t> then</a:t>
            </a:r>
          </a:p>
          <a:p>
            <a:pPr>
              <a:buNone/>
            </a:pPr>
            <a:r>
              <a:rPr lang="en-US" altLang="zh-CN" sz="1400" dirty="0" smtClean="0"/>
              <a:t>    rollback</a:t>
            </a:r>
            <a:r>
              <a:rPr lang="en-US" altLang="zh-CN" sz="1400" dirty="0" smtClean="0"/>
              <a:t>;</a:t>
            </a:r>
          </a:p>
          <a:p>
            <a:pPr>
              <a:buNone/>
            </a:pPr>
            <a:r>
              <a:rPr lang="en-US" altLang="zh-CN" sz="1400" dirty="0" smtClean="0"/>
              <a:t>    </a:t>
            </a:r>
            <a:r>
              <a:rPr lang="en-US" altLang="zh-CN" sz="1400" dirty="0" err="1" smtClean="0"/>
              <a:t>vo_errmsg</a:t>
            </a:r>
            <a:r>
              <a:rPr lang="en-US" altLang="zh-CN" sz="1400" dirty="0" smtClean="0"/>
              <a:t> </a:t>
            </a:r>
            <a:r>
              <a:rPr lang="en-US" altLang="zh-CN" sz="1400" dirty="0" smtClean="0"/>
              <a:t>:= '[</a:t>
            </a:r>
            <a:r>
              <a:rPr lang="en-US" altLang="zh-CN" sz="1400" dirty="0" err="1" smtClean="0"/>
              <a:t>p_expdb_acc_d_sms</a:t>
            </a:r>
            <a:r>
              <a:rPr lang="en-US" altLang="zh-CN" sz="1400" dirty="0" smtClean="0"/>
              <a:t>]error:'||</a:t>
            </a:r>
            <a:r>
              <a:rPr lang="en-US" altLang="zh-CN" sz="1400" dirty="0" err="1" smtClean="0"/>
              <a:t>vo_errmsg;vo_return</a:t>
            </a:r>
            <a:r>
              <a:rPr lang="en-US" altLang="zh-CN" sz="1400" dirty="0" smtClean="0"/>
              <a:t> := '1161';</a:t>
            </a:r>
          </a:p>
          <a:p>
            <a:pPr>
              <a:buNone/>
            </a:pPr>
            <a:endParaRPr lang="zh-CN" altLang="en-US" sz="14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200" dirty="0" smtClean="0">
                <a:latin typeface="微软雅黑"/>
                <a:ea typeface="微软雅黑"/>
                <a:cs typeface="微软雅黑"/>
              </a:rPr>
              <a:t>人工触发</a:t>
            </a:r>
            <a:r>
              <a:rPr lang="en-US" altLang="zh-CN" sz="3200" dirty="0" smtClean="0">
                <a:latin typeface="微软雅黑"/>
                <a:ea typeface="微软雅黑"/>
                <a:cs typeface="微软雅黑"/>
              </a:rPr>
              <a:t>exception </a:t>
            </a:r>
            <a:r>
              <a:rPr lang="en-US" altLang="zh-CN" sz="3200" dirty="0" smtClean="0">
                <a:latin typeface="微软雅黑"/>
                <a:ea typeface="微软雅黑"/>
                <a:cs typeface="微软雅黑"/>
              </a:rPr>
              <a:t>GBase 8s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GBase </a:t>
            </a:r>
            <a:r>
              <a:rPr lang="en-US" altLang="zh-CN" dirty="0" smtClean="0"/>
              <a:t>8s: </a:t>
            </a:r>
          </a:p>
          <a:p>
            <a:pPr>
              <a:buNone/>
            </a:pPr>
            <a:r>
              <a:rPr lang="en-US" altLang="zh-CN" sz="1400" dirty="0" smtClean="0"/>
              <a:t>on exception in (30000) </a:t>
            </a:r>
          </a:p>
          <a:p>
            <a:pPr>
              <a:buNone/>
            </a:pPr>
            <a:r>
              <a:rPr lang="en-US" altLang="zh-CN" sz="1400" dirty="0" smtClean="0"/>
              <a:t>    rollback</a:t>
            </a:r>
            <a:r>
              <a:rPr lang="en-US" altLang="zh-CN" sz="1400" dirty="0" smtClean="0"/>
              <a:t>;</a:t>
            </a:r>
          </a:p>
          <a:p>
            <a:pPr>
              <a:buNone/>
            </a:pPr>
            <a:r>
              <a:rPr lang="en-US" altLang="zh-CN" sz="1400" dirty="0" smtClean="0"/>
              <a:t>    let </a:t>
            </a:r>
            <a:r>
              <a:rPr lang="en-US" altLang="zh-CN" sz="1400" dirty="0" err="1" smtClean="0"/>
              <a:t>vo_errmsg</a:t>
            </a:r>
            <a:r>
              <a:rPr lang="en-US" altLang="zh-CN" sz="1400" dirty="0" smtClean="0"/>
              <a:t> = '[</a:t>
            </a:r>
            <a:r>
              <a:rPr lang="en-US" altLang="zh-CN" sz="1400" dirty="0" err="1" smtClean="0"/>
              <a:t>p_expdb_acc_d_sms</a:t>
            </a:r>
            <a:r>
              <a:rPr lang="en-US" altLang="zh-CN" sz="1400" dirty="0" smtClean="0"/>
              <a:t>]error:'||</a:t>
            </a:r>
            <a:r>
              <a:rPr lang="en-US" altLang="zh-CN" sz="1400" dirty="0" err="1" smtClean="0"/>
              <a:t>vo_errmsg</a:t>
            </a:r>
            <a:r>
              <a:rPr lang="en-US" altLang="zh-CN" sz="1400" dirty="0" smtClean="0"/>
              <a:t>;</a:t>
            </a:r>
          </a:p>
          <a:p>
            <a:pPr>
              <a:buNone/>
            </a:pPr>
            <a:r>
              <a:rPr lang="en-US" altLang="zh-CN" sz="1400" dirty="0" smtClean="0"/>
              <a:t>    let </a:t>
            </a:r>
            <a:r>
              <a:rPr lang="en-US" altLang="zh-CN" sz="1400" dirty="0" err="1" smtClean="0"/>
              <a:t>vo_return</a:t>
            </a:r>
            <a:r>
              <a:rPr lang="en-US" altLang="zh-CN" sz="1400" dirty="0" smtClean="0"/>
              <a:t> = '1161';</a:t>
            </a:r>
          </a:p>
          <a:p>
            <a:pPr>
              <a:buNone/>
            </a:pPr>
            <a:r>
              <a:rPr lang="en-US" altLang="zh-CN" sz="1400" dirty="0" smtClean="0"/>
              <a:t>    return </a:t>
            </a:r>
            <a:r>
              <a:rPr lang="en-US" altLang="zh-CN" sz="1400" dirty="0" err="1" smtClean="0"/>
              <a:t>vo_errrms,vo_return</a:t>
            </a:r>
            <a:endParaRPr lang="en-US" altLang="zh-CN" sz="1400" dirty="0" smtClean="0"/>
          </a:p>
          <a:p>
            <a:pPr>
              <a:buNone/>
            </a:pPr>
            <a:r>
              <a:rPr lang="en-US" altLang="zh-CN" sz="1400" dirty="0" smtClean="0"/>
              <a:t>end </a:t>
            </a:r>
            <a:r>
              <a:rPr lang="en-US" altLang="zh-CN" sz="1400" dirty="0" smtClean="0"/>
              <a:t>exception;</a:t>
            </a:r>
          </a:p>
          <a:p>
            <a:pPr>
              <a:buNone/>
            </a:pPr>
            <a:r>
              <a:rPr lang="en-US" altLang="zh-CN" sz="1400" dirty="0" smtClean="0"/>
              <a:t>if </a:t>
            </a:r>
            <a:r>
              <a:rPr lang="en-US" altLang="zh-CN" sz="1400" dirty="0" err="1" smtClean="0"/>
              <a:t>v_flag</a:t>
            </a:r>
            <a:r>
              <a:rPr lang="en-US" altLang="zh-CN" sz="1400" dirty="0" smtClean="0"/>
              <a:t> not in('</a:t>
            </a:r>
            <a:r>
              <a:rPr lang="en-US" altLang="zh-CN" sz="1400" dirty="0" err="1" smtClean="0"/>
              <a:t>a','b</a:t>
            </a:r>
            <a:r>
              <a:rPr lang="en-US" altLang="zh-CN" sz="1400" dirty="0" smtClean="0"/>
              <a:t>') then</a:t>
            </a:r>
          </a:p>
          <a:p>
            <a:pPr>
              <a:buNone/>
            </a:pPr>
            <a:r>
              <a:rPr lang="en-US" altLang="zh-CN" sz="1400" dirty="0" smtClean="0"/>
              <a:t>    raise </a:t>
            </a:r>
            <a:r>
              <a:rPr lang="en-US" altLang="zh-CN" sz="1400" dirty="0" smtClean="0"/>
              <a:t>exception 30000;</a:t>
            </a:r>
          </a:p>
          <a:p>
            <a:pPr>
              <a:buNone/>
            </a:pPr>
            <a:r>
              <a:rPr lang="en-US" altLang="zh-CN" sz="1400" dirty="0" smtClean="0"/>
              <a:t>end </a:t>
            </a:r>
            <a:r>
              <a:rPr lang="en-US" altLang="zh-CN" sz="1400" dirty="0" smtClean="0"/>
              <a:t>if;</a:t>
            </a:r>
          </a:p>
          <a:p>
            <a:r>
              <a:rPr lang="zh-CN" altLang="en-US" dirty="0" smtClean="0"/>
              <a:t>注意</a:t>
            </a:r>
            <a:r>
              <a:rPr lang="en-US" altLang="zh-CN" dirty="0" smtClean="0"/>
              <a:t>:</a:t>
            </a:r>
            <a:r>
              <a:rPr lang="en-US" altLang="zh-CN" sz="1600" dirty="0" smtClean="0"/>
              <a:t> </a:t>
            </a:r>
            <a:r>
              <a:rPr lang="en-US" altLang="zh-CN" sz="1800" dirty="0" smtClean="0"/>
              <a:t> </a:t>
            </a:r>
            <a:r>
              <a:rPr lang="en-US" altLang="zh-CN" sz="1800" dirty="0" smtClean="0"/>
              <a:t>1</a:t>
            </a:r>
            <a:r>
              <a:rPr lang="zh-CN" altLang="en-US" sz="1800" dirty="0" smtClean="0"/>
              <a:t>）</a:t>
            </a:r>
            <a:r>
              <a:rPr lang="en-US" altLang="zh-CN" sz="1800" dirty="0" smtClean="0"/>
              <a:t>exception</a:t>
            </a:r>
            <a:r>
              <a:rPr lang="zh-CN" altLang="en-US" sz="1800" dirty="0" smtClean="0"/>
              <a:t>的错误号必须是一个</a:t>
            </a:r>
            <a:r>
              <a:rPr lang="en-US" altLang="zh-CN" sz="1800" dirty="0" err="1" smtClean="0"/>
              <a:t>smallint</a:t>
            </a:r>
            <a:r>
              <a:rPr lang="zh-CN" altLang="en-US" sz="1800" dirty="0" smtClean="0"/>
              <a:t>的数字； </a:t>
            </a:r>
          </a:p>
          <a:p>
            <a:pPr>
              <a:buNone/>
            </a:pPr>
            <a:r>
              <a:rPr lang="en-US" altLang="zh-CN" sz="1800" dirty="0" smtClean="0"/>
              <a:t>	</a:t>
            </a:r>
            <a:r>
              <a:rPr lang="en-US" altLang="zh-CN" sz="1800" dirty="0" smtClean="0"/>
              <a:t>	  2</a:t>
            </a:r>
            <a:r>
              <a:rPr lang="zh-CN" altLang="en-US" sz="1800" dirty="0" smtClean="0"/>
              <a:t>）</a:t>
            </a:r>
            <a:r>
              <a:rPr lang="en-US" altLang="zh-CN" sz="1800" dirty="0" smtClean="0"/>
              <a:t>GBase </a:t>
            </a:r>
            <a:r>
              <a:rPr lang="en-US" altLang="zh-CN" sz="1800" dirty="0" smtClean="0"/>
              <a:t>8s</a:t>
            </a:r>
            <a:r>
              <a:rPr lang="zh-CN" altLang="en-US" sz="1800" dirty="0" smtClean="0"/>
              <a:t>通过</a:t>
            </a:r>
            <a:r>
              <a:rPr lang="en-US" altLang="zh-CN" sz="1800" dirty="0" smtClean="0"/>
              <a:t>return</a:t>
            </a:r>
            <a:r>
              <a:rPr lang="zh-CN" altLang="en-US" sz="1800" dirty="0" smtClean="0"/>
              <a:t>语句获得返回值；而</a:t>
            </a:r>
            <a:r>
              <a:rPr lang="en-US" altLang="zh-CN" sz="1800" dirty="0" smtClean="0"/>
              <a:t>oracle</a:t>
            </a:r>
            <a:r>
              <a:rPr lang="zh-CN" altLang="en-US" sz="1800" dirty="0" smtClean="0"/>
              <a:t>通过头文件的声明来获得；</a:t>
            </a:r>
          </a:p>
          <a:p>
            <a:pPr>
              <a:buNone/>
            </a:pPr>
            <a:r>
              <a:rPr lang="en-US" altLang="zh-CN" sz="1800" dirty="0" smtClean="0"/>
              <a:t>		  3 ) </a:t>
            </a:r>
            <a:r>
              <a:rPr lang="zh-CN" altLang="en-US" sz="1800" dirty="0" smtClean="0"/>
              <a:t>无论</a:t>
            </a:r>
            <a:r>
              <a:rPr lang="zh-CN" altLang="en-US" sz="1800" dirty="0" smtClean="0"/>
              <a:t>是</a:t>
            </a:r>
            <a:r>
              <a:rPr lang="en-US" altLang="zh-CN" sz="1800" dirty="0" smtClean="0"/>
              <a:t>GBase </a:t>
            </a:r>
            <a:r>
              <a:rPr lang="en-US" altLang="zh-CN" sz="1800" dirty="0" smtClean="0"/>
              <a:t>8s</a:t>
            </a:r>
            <a:r>
              <a:rPr lang="zh-CN" altLang="en-US" sz="1800" dirty="0" smtClean="0"/>
              <a:t>还是</a:t>
            </a:r>
            <a:r>
              <a:rPr lang="en-US" altLang="zh-CN" sz="1800" dirty="0" smtClean="0"/>
              <a:t>oracle</a:t>
            </a:r>
            <a:r>
              <a:rPr lang="zh-CN" altLang="en-US" sz="1800" dirty="0" smtClean="0"/>
              <a:t>在触发</a:t>
            </a:r>
            <a:r>
              <a:rPr lang="en-US" altLang="zh-CN" sz="1800" dirty="0" smtClean="0"/>
              <a:t>exception</a:t>
            </a:r>
            <a:r>
              <a:rPr lang="zh-CN" altLang="en-US" sz="1800" dirty="0" smtClean="0"/>
              <a:t>之后，缺省的情况下程序都退出过程；</a:t>
            </a:r>
          </a:p>
          <a:p>
            <a:pPr>
              <a:buNone/>
            </a:pPr>
            <a:endParaRPr lang="zh-CN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Oracle NO_DATA_FOUND  exception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zh-CN" dirty="0" smtClean="0"/>
              <a:t>Oracle</a:t>
            </a:r>
            <a:r>
              <a:rPr lang="en-US" altLang="zh-CN" dirty="0" smtClean="0"/>
              <a:t>:</a:t>
            </a:r>
          </a:p>
          <a:p>
            <a:pPr>
              <a:buNone/>
            </a:pPr>
            <a:r>
              <a:rPr lang="en-US" altLang="zh-CN" sz="1400" dirty="0" smtClean="0"/>
              <a:t>EXCEPTION WHEN </a:t>
            </a:r>
            <a:r>
              <a:rPr lang="en-US" altLang="zh-CN" sz="1400" dirty="0" smtClean="0"/>
              <a:t>NO_DATA_FOUND THEN</a:t>
            </a:r>
          </a:p>
          <a:p>
            <a:pPr>
              <a:buNone/>
            </a:pPr>
            <a:r>
              <a:rPr lang="en-US" altLang="zh-CN" sz="1400" dirty="0" smtClean="0"/>
              <a:t>    </a:t>
            </a:r>
            <a:r>
              <a:rPr lang="en-US" altLang="zh-CN" sz="1400" dirty="0" err="1" smtClean="0"/>
              <a:t>o_returncode</a:t>
            </a:r>
            <a:r>
              <a:rPr lang="en-US" altLang="zh-CN" sz="1400" dirty="0" smtClean="0"/>
              <a:t> </a:t>
            </a:r>
            <a:r>
              <a:rPr lang="en-US" altLang="zh-CN" sz="1400" dirty="0" smtClean="0"/>
              <a:t>:= 1;</a:t>
            </a:r>
          </a:p>
          <a:p>
            <a:pPr>
              <a:buNone/>
            </a:pPr>
            <a:r>
              <a:rPr lang="en-US" altLang="zh-CN" sz="1400" dirty="0" smtClean="0"/>
              <a:t>    </a:t>
            </a:r>
            <a:r>
              <a:rPr lang="en-US" altLang="zh-CN" sz="1400" dirty="0" err="1" smtClean="0"/>
              <a:t>o_returnmsg</a:t>
            </a:r>
            <a:r>
              <a:rPr lang="en-US" altLang="zh-CN" sz="1400" dirty="0" smtClean="0"/>
              <a:t>  </a:t>
            </a:r>
            <a:r>
              <a:rPr lang="en-US" altLang="zh-CN" sz="1400" dirty="0" smtClean="0"/>
              <a:t>:= SUBSTR('[01]' || '</a:t>
            </a:r>
            <a:r>
              <a:rPr lang="zh-CN" altLang="en-US" sz="1400" dirty="0" smtClean="0"/>
              <a:t>没有</a:t>
            </a:r>
            <a:r>
              <a:rPr lang="en-US" altLang="zh-CN" sz="1400" dirty="0" smtClean="0"/>
              <a:t>' || </a:t>
            </a:r>
            <a:r>
              <a:rPr lang="en-US" altLang="zh-CN" sz="1400" dirty="0" err="1" smtClean="0"/>
              <a:t>v_date</a:t>
            </a:r>
            <a:r>
              <a:rPr lang="en-US" altLang="zh-CN" sz="1400" dirty="0" smtClean="0"/>
              <a:t> || '</a:t>
            </a:r>
            <a:r>
              <a:rPr lang="zh-CN" altLang="en-US" sz="1400" dirty="0" smtClean="0"/>
              <a:t>数据 </a:t>
            </a:r>
            <a:r>
              <a:rPr lang="en-US" altLang="zh-CN" sz="1400" dirty="0" smtClean="0"/>
              <a:t>' || SQLERRM,  1, 255);</a:t>
            </a:r>
          </a:p>
          <a:p>
            <a:pPr>
              <a:buNone/>
            </a:pPr>
            <a:r>
              <a:rPr lang="en-US" altLang="zh-CN" sz="1400" dirty="0" smtClean="0"/>
              <a:t>    ROLLBACK;</a:t>
            </a:r>
          </a:p>
          <a:p>
            <a:pPr>
              <a:buNone/>
            </a:pPr>
            <a:endParaRPr lang="en-US" altLang="zh-CN" dirty="0" smtClean="0"/>
          </a:p>
          <a:p>
            <a:r>
              <a:rPr lang="en-US" altLang="zh-CN" dirty="0" smtClean="0"/>
              <a:t>GBase </a:t>
            </a:r>
            <a:r>
              <a:rPr lang="en-US" altLang="zh-CN" dirty="0" smtClean="0"/>
              <a:t>8s:</a:t>
            </a:r>
          </a:p>
          <a:p>
            <a:pPr>
              <a:buNone/>
            </a:pPr>
            <a:r>
              <a:rPr lang="zh-CN" altLang="en-US" sz="2000" dirty="0" smtClean="0"/>
              <a:t>在</a:t>
            </a:r>
            <a:r>
              <a:rPr lang="en-US" altLang="zh-CN" sz="2000" dirty="0" smtClean="0"/>
              <a:t>select … into/ insert into &lt;</a:t>
            </a:r>
            <a:r>
              <a:rPr lang="en-US" altLang="zh-CN" sz="2000" dirty="0" err="1" smtClean="0"/>
              <a:t>tabname</a:t>
            </a:r>
            <a:r>
              <a:rPr lang="en-US" altLang="zh-CN" sz="2000" dirty="0" smtClean="0"/>
              <a:t>) select &lt;</a:t>
            </a:r>
            <a:r>
              <a:rPr lang="en-US" altLang="zh-CN" sz="2000" dirty="0" err="1" smtClean="0"/>
              <a:t>column_list</a:t>
            </a:r>
            <a:r>
              <a:rPr lang="en-US" altLang="zh-CN" sz="2000" dirty="0" smtClean="0"/>
              <a:t>&gt;</a:t>
            </a:r>
            <a:r>
              <a:rPr lang="zh-CN" altLang="en-US" sz="2000" dirty="0" smtClean="0"/>
              <a:t>之后</a:t>
            </a:r>
            <a:r>
              <a:rPr lang="en-US" altLang="zh-CN" sz="2000" dirty="0" smtClean="0"/>
              <a:t>,</a:t>
            </a:r>
          </a:p>
          <a:p>
            <a:pPr>
              <a:buNone/>
            </a:pPr>
            <a:r>
              <a:rPr lang="zh-CN" altLang="en-US" sz="2000" dirty="0" smtClean="0"/>
              <a:t>通过</a:t>
            </a:r>
            <a:r>
              <a:rPr lang="en-US" altLang="zh-CN" sz="2000" dirty="0" err="1" smtClean="0"/>
              <a:t>dbinfo</a:t>
            </a:r>
            <a:r>
              <a:rPr lang="zh-CN" altLang="en-US" sz="2000" dirty="0" smtClean="0"/>
              <a:t>函数来判断</a:t>
            </a:r>
            <a:r>
              <a:rPr lang="zh-CN" altLang="en-US" sz="2000" dirty="0" smtClean="0"/>
              <a:t>如果操作的记录</a:t>
            </a:r>
            <a:r>
              <a:rPr lang="zh-CN" altLang="en-US" sz="2000" dirty="0" smtClean="0"/>
              <a:t>行数为</a:t>
            </a:r>
            <a:r>
              <a:rPr lang="en-US" altLang="zh-CN" sz="2000" dirty="0" smtClean="0"/>
              <a:t>0</a:t>
            </a:r>
            <a:r>
              <a:rPr lang="zh-CN" altLang="en-US" sz="2000" dirty="0" smtClean="0"/>
              <a:t>，则人工触发</a:t>
            </a:r>
            <a:r>
              <a:rPr lang="en-US" altLang="zh-CN" sz="2000" dirty="0" smtClean="0"/>
              <a:t>exception</a:t>
            </a:r>
          </a:p>
          <a:p>
            <a:pPr>
              <a:buNone/>
            </a:pPr>
            <a:r>
              <a:rPr lang="en-US" altLang="zh-CN" sz="1400" dirty="0" smtClean="0"/>
              <a:t>if </a:t>
            </a:r>
            <a:r>
              <a:rPr lang="en-US" altLang="zh-CN" sz="1400" dirty="0" err="1" smtClean="0"/>
              <a:t>dbinfo</a:t>
            </a:r>
            <a:r>
              <a:rPr lang="en-US" altLang="zh-CN" sz="1400" dirty="0" smtClean="0"/>
              <a:t>('sqlca.sqlerrd2</a:t>
            </a:r>
            <a:r>
              <a:rPr lang="en-US" altLang="zh-CN" sz="1400" dirty="0" smtClean="0"/>
              <a:t>'</a:t>
            </a:r>
            <a:r>
              <a:rPr lang="en-US" altLang="zh-CN" sz="1400" dirty="0" smtClean="0"/>
              <a:t>)= </a:t>
            </a:r>
            <a:r>
              <a:rPr lang="en-US" altLang="zh-CN" sz="1400" dirty="0" smtClean="0"/>
              <a:t>0  then</a:t>
            </a:r>
          </a:p>
          <a:p>
            <a:pPr>
              <a:buNone/>
            </a:pPr>
            <a:r>
              <a:rPr lang="en-US" altLang="zh-CN" sz="1400" dirty="0" smtClean="0"/>
              <a:t>    raise </a:t>
            </a:r>
            <a:r>
              <a:rPr lang="en-US" altLang="zh-CN" sz="1400" dirty="0" smtClean="0"/>
              <a:t>exception 100;</a:t>
            </a:r>
          </a:p>
          <a:p>
            <a:pPr>
              <a:buNone/>
            </a:pPr>
            <a:r>
              <a:rPr lang="en-US" altLang="zh-CN" sz="1400" dirty="0" smtClean="0"/>
              <a:t>end </a:t>
            </a:r>
            <a:r>
              <a:rPr lang="en-US" altLang="zh-CN" sz="1400" dirty="0" smtClean="0"/>
              <a:t>if;</a:t>
            </a:r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自定义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noFill/>
        <a:ln w="9525">
          <a:noFill/>
          <a:miter lim="800000"/>
        </a:ln>
      </a:spPr>
      <a:bodyPr anchor="b"/>
      <a:lstStyle>
        <a:defPPr algn="ctr">
          <a:spcBef>
            <a:spcPct val="20000"/>
          </a:spcBef>
          <a:buClr>
            <a:schemeClr val="hlink"/>
          </a:buClr>
          <a:buFont typeface="Wingdings" panose="05000000000000000000" pitchFamily="2" charset="2"/>
          <a:buNone/>
          <a:defRPr sz="3200" b="1" kern="0" dirty="0" smtClean="0">
            <a:solidFill>
              <a:srgbClr val="C00000"/>
            </a:solidFill>
            <a:latin typeface="微软雅黑" panose="020B0503020204020204" pitchFamily="34" charset="-122"/>
            <a:ea typeface="微软雅黑" panose="020B0503020204020204" pitchFamily="34" charset="-122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自定义 1">
    <a:dk1>
      <a:srgbClr val="000000"/>
    </a:dk1>
    <a:lt1>
      <a:srgbClr val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750</TotalTime>
  <Words>1801</Words>
  <Application>Microsoft Office PowerPoint</Application>
  <PresentationFormat>自定义</PresentationFormat>
  <Paragraphs>314</Paragraphs>
  <Slides>26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26</vt:i4>
      </vt:variant>
    </vt:vector>
  </HeadingPairs>
  <TitlesOfParts>
    <vt:vector size="27" baseType="lpstr">
      <vt:lpstr>Office 主题</vt:lpstr>
      <vt:lpstr>Oracle到GBase 8s 函数与程序迁移</vt:lpstr>
      <vt:lpstr>变量定义方式</vt:lpstr>
      <vt:lpstr>变量赋值</vt:lpstr>
      <vt:lpstr>判断某张表是否被锁住</vt:lpstr>
      <vt:lpstr>判断是否是星期六</vt:lpstr>
      <vt:lpstr>others exception 的转换</vt:lpstr>
      <vt:lpstr>人工触发exception - Oracle</vt:lpstr>
      <vt:lpstr>人工触发exception GBase 8s</vt:lpstr>
      <vt:lpstr>Oracle NO_DATA_FOUND  exception</vt:lpstr>
      <vt:lpstr>Oracle中捕捉记录重复的exception</vt:lpstr>
      <vt:lpstr>GBase 8s中捕捉记录重复的exception</vt:lpstr>
      <vt:lpstr>exception的嵌套处理 Oracle</vt:lpstr>
      <vt:lpstr>exception的嵌套处理 GBase 8s</vt:lpstr>
      <vt:lpstr>Oracle的partitoin定义</vt:lpstr>
      <vt:lpstr>Oracle指定到特定的partition上读取数据</vt:lpstr>
      <vt:lpstr>GBase 8s指定到特定的partition上读取数据</vt:lpstr>
      <vt:lpstr>Oracle的动态SQL转换成GBase 8s的静态SQL</vt:lpstr>
      <vt:lpstr>执行动态SQL</vt:lpstr>
      <vt:lpstr>游标cursor Oracle</vt:lpstr>
      <vt:lpstr>游标cursor GBase 8s</vt:lpstr>
      <vt:lpstr>标号语句</vt:lpstr>
      <vt:lpstr>用子查询语句UPDATE 多个字段/表自关联更新 Oracle</vt:lpstr>
      <vt:lpstr>用子查询语句UPDATE 多个字段/表自关联更新 GBase 8s</vt:lpstr>
      <vt:lpstr>数组</vt:lpstr>
      <vt:lpstr>定义异常的顺序需要注意！（GBase 8s）</vt:lpstr>
      <vt:lpstr>Thank you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stcmx</dc:creator>
  <cp:lastModifiedBy>LJQ</cp:lastModifiedBy>
  <cp:revision>154</cp:revision>
  <dcterms:created xsi:type="dcterms:W3CDTF">2016-03-13T10:00:00Z</dcterms:created>
  <dcterms:modified xsi:type="dcterms:W3CDTF">2020-03-21T15:32:11Z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2052-11.1.0.8894</vt:lpwstr>
  </property>
</Properties>
</file>